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handoutMasterIdLst>
    <p:handoutMasterId r:id="rId18"/>
  </p:handoutMasterIdLst>
  <p:sldIdLst>
    <p:sldId id="392" r:id="rId2"/>
    <p:sldId id="390" r:id="rId3"/>
    <p:sldId id="403" r:id="rId4"/>
    <p:sldId id="388" r:id="rId5"/>
    <p:sldId id="389" r:id="rId6"/>
    <p:sldId id="402" r:id="rId7"/>
    <p:sldId id="398" r:id="rId8"/>
    <p:sldId id="380" r:id="rId9"/>
    <p:sldId id="386" r:id="rId10"/>
    <p:sldId id="387" r:id="rId11"/>
    <p:sldId id="393" r:id="rId12"/>
    <p:sldId id="395" r:id="rId13"/>
    <p:sldId id="405" r:id="rId14"/>
    <p:sldId id="400" r:id="rId15"/>
    <p:sldId id="397"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792E0-BA34-4EBB-8C0B-06EAFF076514}" v="13" dt="2026-06-04T22:07:28.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6320" autoAdjust="0"/>
  </p:normalViewPr>
  <p:slideViewPr>
    <p:cSldViewPr>
      <p:cViewPr varScale="1">
        <p:scale>
          <a:sx n="61" d="100"/>
          <a:sy n="61" d="100"/>
        </p:scale>
        <p:origin x="72" y="82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a:t>
          </a:r>
          <a:r>
            <a:rPr lang="en-US" dirty="0" err="1"/>
            <a:t>agNC</a:t>
          </a:r>
          <a:r>
            <a:rPr lang="en-US" dirty="0"/>
            <a:t>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err="1"/>
            <a:t>agNC</a:t>
          </a:r>
          <a:r>
            <a:rPr lang="en-US" dirty="0"/>
            <a:t>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a:t>
          </a:r>
          <a:r>
            <a:rPr lang="en-US" sz="1200" kern="1200" dirty="0" err="1"/>
            <a:t>agNC</a:t>
          </a:r>
          <a:r>
            <a:rPr lang="en-US" sz="1200" kern="1200" dirty="0"/>
            <a:t>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t>agNC</a:t>
          </a:r>
          <a:r>
            <a:rPr lang="en-US" sz="1200" kern="1200" dirty="0"/>
            <a:t>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3238" y="1"/>
            <a:ext cx="3077633" cy="469104"/>
          </a:xfrm>
          <a:prstGeom prst="rect">
            <a:avLst/>
          </a:prstGeom>
        </p:spPr>
        <p:txBody>
          <a:bodyPr vert="horz" lIns="92308" tIns="46154" rIns="92308" bIns="46154" rtlCol="0"/>
          <a:lstStyle>
            <a:lvl1pPr algn="r">
              <a:defRPr sz="1200"/>
            </a:lvl1pPr>
          </a:lstStyle>
          <a:p>
            <a:fld id="{A434E575-52D2-4BAF-9158-4B1E1A11197F}" type="datetimeFigureOut">
              <a:rPr lang="en-US" smtClean="0"/>
              <a:pPr/>
              <a:t>6/4/2026</a:t>
            </a:fld>
            <a:endParaRPr lang="en-US"/>
          </a:p>
        </p:txBody>
      </p:sp>
      <p:sp>
        <p:nvSpPr>
          <p:cNvPr id="4" name="Footer Placeholder 3"/>
          <p:cNvSpPr>
            <a:spLocks noGrp="1"/>
          </p:cNvSpPr>
          <p:nvPr>
            <p:ph type="ftr" sz="quarter" idx="2"/>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3238" y="8917771"/>
            <a:ext cx="3077633" cy="469104"/>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3238" y="1"/>
            <a:ext cx="3077633" cy="469104"/>
          </a:xfrm>
          <a:prstGeom prst="rect">
            <a:avLst/>
          </a:prstGeom>
        </p:spPr>
        <p:txBody>
          <a:bodyPr vert="horz" lIns="92308" tIns="46154" rIns="92308" bIns="46154" rtlCol="0"/>
          <a:lstStyle>
            <a:lvl1pPr algn="r">
              <a:defRPr sz="1200"/>
            </a:lvl1pPr>
          </a:lstStyle>
          <a:p>
            <a:fld id="{E60EC1CF-CB0C-48D6-A07A-F3EF7727CD4C}" type="datetimeFigureOut">
              <a:rPr lang="en-US" smtClean="0"/>
              <a:pPr/>
              <a:t>6/4/2026</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605" y="4458887"/>
            <a:ext cx="5683265" cy="4225134"/>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3238" y="8917771"/>
            <a:ext cx="3077633" cy="469104"/>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394165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1200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409367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50689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6/4/2026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6/4/2026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ginnovationnc.org/multistate-research-fun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ginnovationnc.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ginnovationnc.org/awards"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0"/>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000" b="1" dirty="0">
                <a:solidFill>
                  <a:srgbClr val="FFFFFF"/>
                </a:solidFill>
              </a:rPr>
              <a:t>agInnovation North Central (</a:t>
            </a:r>
            <a:r>
              <a:rPr lang="en-US" sz="4000" b="1" dirty="0" err="1">
                <a:solidFill>
                  <a:srgbClr val="FFFFFF"/>
                </a:solidFill>
              </a:rPr>
              <a:t>agNC</a:t>
            </a:r>
            <a:r>
              <a:rPr lang="en-US" sz="4000" b="1" dirty="0">
                <a:solidFill>
                  <a:srgbClr val="FFFFFF"/>
                </a:solidFill>
              </a:rPr>
              <a:t>) </a:t>
            </a:r>
            <a:br>
              <a:rPr lang="en-US" sz="4000" b="1" dirty="0">
                <a:solidFill>
                  <a:srgbClr val="FFFFFF"/>
                </a:solidFill>
              </a:rPr>
            </a:br>
            <a:r>
              <a:rPr lang="en-US" sz="4000" b="1" dirty="0">
                <a:solidFill>
                  <a:srgbClr val="FFFFFF"/>
                </a:solidFill>
              </a:rPr>
              <a:t>Multistate Research</a:t>
            </a:r>
            <a:br>
              <a:rPr lang="en-US" sz="4000" b="1" dirty="0">
                <a:solidFill>
                  <a:srgbClr val="FFFFFF"/>
                </a:solidFill>
              </a:rPr>
            </a:br>
            <a:br>
              <a:rPr lang="en-US" sz="4000" b="1" dirty="0">
                <a:solidFill>
                  <a:srgbClr val="FFFFFF"/>
                </a:solidFill>
              </a:rPr>
            </a:br>
            <a:r>
              <a:rPr lang="en-US" sz="4000" b="1" dirty="0">
                <a:solidFill>
                  <a:srgbClr val="FFFFFF"/>
                </a:solidFill>
              </a:rPr>
              <a:t>[</a:t>
            </a:r>
            <a:r>
              <a:rPr lang="en-US" sz="4000" b="1" i="1" dirty="0">
                <a:solidFill>
                  <a:srgbClr val="FFFFFF"/>
                </a:solidFill>
              </a:rPr>
              <a:t>NCAC ## and TITLE HERE]</a:t>
            </a:r>
            <a:endParaRPr lang="en-US" sz="4400" b="1" dirty="0">
              <a:solidFill>
                <a:srgbClr val="FFFFFF"/>
              </a:solidFill>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Administrative Advisor (AA) for NCAC##</a:t>
            </a:r>
          </a:p>
          <a:p>
            <a:pPr algn="r"/>
            <a:r>
              <a:rPr lang="en-US" sz="2000" dirty="0">
                <a:solidFill>
                  <a:srgbClr val="FFFFFF"/>
                </a:solidFill>
              </a:rPr>
              <a:t>[Date]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descr="A logo for a university&#10;&#10;AI-generated content may be incorrect.">
            <a:extLst>
              <a:ext uri="{FF2B5EF4-FFF2-40B4-BE49-F238E27FC236}">
                <a16:creationId xmlns:a16="http://schemas.microsoft.com/office/drawing/2014/main" id="{2238264B-7373-166F-739B-9F4B4A325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4511040"/>
            <a:ext cx="1981200" cy="1981200"/>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32365" y="207288"/>
            <a:ext cx="7391399" cy="1120302"/>
          </a:xfrm>
        </p:spPr>
        <p:txBody>
          <a:bodyPr>
            <a:normAutofit/>
          </a:bodyPr>
          <a:lstStyle/>
          <a:p>
            <a:r>
              <a:rPr lang="en-US" sz="3600" b="1" dirty="0"/>
              <a:t>Hatch Funding: National and </a:t>
            </a:r>
            <a:br>
              <a:rPr lang="en-US" sz="3600" b="1" dirty="0"/>
            </a:br>
            <a:r>
              <a:rPr lang="en-US" sz="3600" b="1" dirty="0"/>
              <a:t>North Central Region (NCR)</a:t>
            </a:r>
          </a:p>
        </p:txBody>
      </p:sp>
      <p:sp>
        <p:nvSpPr>
          <p:cNvPr id="6" name="Content Placeholder 2">
            <a:extLst>
              <a:ext uri="{FF2B5EF4-FFF2-40B4-BE49-F238E27FC236}">
                <a16:creationId xmlns:a16="http://schemas.microsoft.com/office/drawing/2014/main" id="{C339204E-F323-8EFA-52D6-127A06A77908}"/>
              </a:ext>
            </a:extLst>
          </p:cNvPr>
          <p:cNvSpPr>
            <a:spLocks noGrp="1"/>
          </p:cNvSpPr>
          <p:nvPr>
            <p:ph idx="1"/>
          </p:nvPr>
        </p:nvSpPr>
        <p:spPr>
          <a:xfrm>
            <a:off x="3634041" y="1534868"/>
            <a:ext cx="7489723" cy="5115844"/>
          </a:xfrm>
        </p:spPr>
        <p:txBody>
          <a:bodyPr>
            <a:normAutofit lnSpcReduction="10000"/>
          </a:bodyPr>
          <a:lstStyle/>
          <a:p>
            <a:r>
              <a:rPr lang="en-US" b="1" dirty="0"/>
              <a:t>FFY2026 Hatch Act--$265M to 57 institutions nationally (flat funding at FFY2024 &amp; 25 levels)</a:t>
            </a:r>
          </a:p>
          <a:p>
            <a:pPr lvl="1"/>
            <a:r>
              <a:rPr lang="en-US" sz="1800" i="1" dirty="0"/>
              <a:t>(minus federal administration and small business set asides, ~6%) </a:t>
            </a:r>
          </a:p>
          <a:p>
            <a:pPr lvl="1"/>
            <a:r>
              <a:rPr lang="en-US" b="1" i="1" dirty="0"/>
              <a:t>NCR (12 institutions) total Hatch Regular: ~$57M</a:t>
            </a:r>
            <a:endParaRPr lang="en-US" i="1" dirty="0"/>
          </a:p>
          <a:p>
            <a:r>
              <a:rPr lang="en-US" b="1" dirty="0"/>
              <a:t>Hatch Multistate Research (at least 25% of Hatch Act) = $65M to 57 institutions nationally</a:t>
            </a:r>
          </a:p>
          <a:p>
            <a:pPr lvl="1"/>
            <a:r>
              <a:rPr lang="en-US" i="1" dirty="0"/>
              <a:t>NCR (12 institutions) total Hatch Multistate: ~$16M </a:t>
            </a:r>
          </a:p>
          <a:p>
            <a:pPr lvl="1"/>
            <a:r>
              <a:rPr lang="en-US" i="1" dirty="0"/>
              <a:t>See </a:t>
            </a:r>
            <a:r>
              <a:rPr lang="en-US" i="1" dirty="0">
                <a:hlinkClick r:id="rId4"/>
              </a:rPr>
              <a:t>https://www.aginnovationnc.org/multistate-research-funding</a:t>
            </a:r>
            <a:r>
              <a:rPr lang="en-US" i="1" dirty="0"/>
              <a:t> for more details on NC Hatch Multistate.</a:t>
            </a:r>
          </a:p>
          <a:p>
            <a:r>
              <a:rPr lang="en-US" sz="1600" b="1" dirty="0"/>
              <a:t>FFY27 Appropriations:</a:t>
            </a:r>
          </a:p>
          <a:p>
            <a:pPr lvl="1"/>
            <a:r>
              <a:rPr lang="en-US" dirty="0"/>
              <a:t>Congressional support for capacity programs remains strong across both parties, with key appropriators understanding their vital value.</a:t>
            </a:r>
          </a:p>
          <a:p>
            <a:pPr lvl="1"/>
            <a:r>
              <a:rPr lang="en-US" dirty="0">
                <a:highlight>
                  <a:srgbClr val="FFFF00"/>
                </a:highlight>
              </a:rPr>
              <a:t>House budget holds Hatch flat again for FFY27. As of 6/9, the Senate is reviewing the PBR. </a:t>
            </a:r>
          </a:p>
          <a:p>
            <a:pPr lvl="1"/>
            <a:r>
              <a:rPr lang="en-US" dirty="0"/>
              <a:t>Midterm elections create pressure on lawmakers to avoid deep cuts, potentially benefiting funding.</a:t>
            </a:r>
          </a:p>
          <a:p>
            <a:pPr lvl="1"/>
            <a:r>
              <a:rPr lang="en-US" dirty="0"/>
              <a:t>CR likely through midterms, maybe past Thanksgiving</a:t>
            </a:r>
          </a:p>
        </p:txBody>
      </p:sp>
    </p:spTree>
    <p:extLst>
      <p:ext uri="{BB962C8B-B14F-4D97-AF65-F5344CB8AC3E}">
        <p14:creationId xmlns:p14="http://schemas.microsoft.com/office/powerpoint/2010/main" val="21850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449371" y="304800"/>
            <a:ext cx="3425713" cy="1333499"/>
          </a:xfrm>
        </p:spPr>
        <p:txBody>
          <a:bodyPr vert="horz" lIns="91440" tIns="45720" rIns="91440" bIns="45720" rtlCol="0" anchor="b">
            <a:normAutofit fontScale="90000"/>
          </a:bodyPr>
          <a:lstStyle/>
          <a:p>
            <a:pPr algn="ctr"/>
            <a:r>
              <a:rPr lang="en-US" sz="3200" b="1" dirty="0"/>
              <a:t>Multistate </a:t>
            </a:r>
            <a:r>
              <a:rPr lang="en-US" sz="3600" b="1" dirty="0"/>
              <a:t>Research</a:t>
            </a:r>
            <a:r>
              <a:rPr lang="en-US" sz="3200" b="1" dirty="0"/>
              <a:t> Project Reviews </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9" y="640080"/>
            <a:ext cx="6376401"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162800" y="1905000"/>
            <a:ext cx="3998856" cy="4419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Font typeface="Arial" panose="020B0604020202020204" pitchFamily="34" charset="0"/>
              <a:buChar char="•"/>
            </a:pPr>
            <a:r>
              <a:rPr lang="en-US"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b="1" i="1" dirty="0">
                <a:solidFill>
                  <a:srgbClr val="FF0000"/>
                </a:solidFill>
              </a:rPr>
              <a:t>NCAC (NC Advisory Committee) of heads/chairs conduct scientific disciplinary review new projects, progress, and renewals </a:t>
            </a:r>
          </a:p>
          <a:p>
            <a:pPr marL="285750" indent="-182880" defTabSz="914400">
              <a:lnSpc>
                <a:spcPct val="90000"/>
              </a:lnSpc>
              <a:spcAft>
                <a:spcPts val="600"/>
              </a:spcAft>
              <a:buClr>
                <a:schemeClr val="accent1"/>
              </a:buClr>
              <a:buFont typeface="Arial" panose="020B0604020202020204" pitchFamily="34" charset="0"/>
              <a:buChar char="•"/>
            </a:pPr>
            <a:r>
              <a:rPr lang="en-US" dirty="0"/>
              <a:t>NC MRC (Multistate Research Committee) does individual and collective reviews considering AAs, NCAC/Experts resulting in recommendations to </a:t>
            </a:r>
            <a:r>
              <a:rPr lang="en-US" dirty="0" err="1"/>
              <a:t>agNC</a:t>
            </a:r>
            <a:endParaRPr lang="en-US" dirty="0"/>
          </a:p>
        </p:txBody>
      </p:sp>
    </p:spTree>
    <p:extLst>
      <p:ext uri="{BB962C8B-B14F-4D97-AF65-F5344CB8AC3E}">
        <p14:creationId xmlns:p14="http://schemas.microsoft.com/office/powerpoint/2010/main" val="30295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378573" y="-152400"/>
            <a:ext cx="4534047" cy="1584895"/>
          </a:xfrm>
        </p:spPr>
        <p:txBody>
          <a:bodyPr>
            <a:normAutofit/>
          </a:bodyPr>
          <a:lstStyle/>
          <a:p>
            <a:pPr algn="ctr"/>
            <a:r>
              <a:rPr lang="en-US" sz="3600" b="1" dirty="0"/>
              <a:t>NCAC 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2306" y="1676400"/>
            <a:ext cx="5106580" cy="4953000"/>
          </a:xfrm>
        </p:spPr>
        <p:txBody>
          <a:bodyPr>
            <a:noAutofit/>
          </a:bodyPr>
          <a:lstStyle/>
          <a:p>
            <a:pPr lvl="1"/>
            <a:r>
              <a:rPr lang="en-US" sz="2000" dirty="0"/>
              <a:t>Member appointment by their Ag experiment station director</a:t>
            </a:r>
          </a:p>
          <a:p>
            <a:pPr lvl="1"/>
            <a:r>
              <a:rPr lang="en-US" sz="2000" dirty="0"/>
              <a:t>Work with AA to schedule and plan annual meeting (in-person or virtual) </a:t>
            </a:r>
          </a:p>
          <a:p>
            <a:pPr lvl="1"/>
            <a:r>
              <a:rPr lang="en-US" sz="2000" b="1" dirty="0"/>
              <a:t>Annual meeting:</a:t>
            </a:r>
          </a:p>
          <a:p>
            <a:pPr lvl="2"/>
            <a:r>
              <a:rPr lang="en-US" sz="1800" dirty="0"/>
              <a:t>identify NCAC leadership, </a:t>
            </a:r>
          </a:p>
          <a:p>
            <a:pPr lvl="2"/>
            <a:r>
              <a:rPr lang="en-US" sz="1800" dirty="0"/>
              <a:t>conduct project reviews/discussion, </a:t>
            </a:r>
          </a:p>
          <a:p>
            <a:pPr lvl="2"/>
            <a:r>
              <a:rPr lang="en-US" sz="1800" dirty="0"/>
              <a:t>identify potential National Excellence in Multistate Award nominees, </a:t>
            </a:r>
          </a:p>
          <a:p>
            <a:pPr lvl="2"/>
            <a:r>
              <a:rPr lang="en-US" sz="1800" dirty="0"/>
              <a:t>discuss time and place of future meetings, </a:t>
            </a:r>
          </a:p>
          <a:p>
            <a:pPr lvl="2"/>
            <a:r>
              <a:rPr lang="en-US" sz="1800" dirty="0"/>
              <a:t>state updates/sharing of new programs/challenges/activities</a:t>
            </a:r>
          </a:p>
          <a:p>
            <a:pPr lvl="1"/>
            <a:r>
              <a:rPr lang="en-US" sz="2000" dirty="0"/>
              <a:t>Submit reviews in NIMSS, meeting report (due 60 days after meeting)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3298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20F-6645-5EC7-6EE7-314CF4EFBF4C}"/>
              </a:ext>
            </a:extLst>
          </p:cNvPr>
          <p:cNvSpPr>
            <a:spLocks noGrp="1"/>
          </p:cNvSpPr>
          <p:nvPr>
            <p:ph type="title"/>
          </p:nvPr>
        </p:nvSpPr>
        <p:spPr>
          <a:xfrm>
            <a:off x="4800600" y="365760"/>
            <a:ext cx="6400800" cy="1325562"/>
          </a:xfrm>
        </p:spPr>
        <p:txBody>
          <a:bodyPr>
            <a:normAutofit fontScale="90000"/>
          </a:bodyPr>
          <a:lstStyle/>
          <a:p>
            <a:pPr algn="ctr"/>
            <a:r>
              <a:rPr lang="en-US" sz="3400" b="1" dirty="0"/>
              <a:t>NCACXX-Related NC Multistate Research Projects</a:t>
            </a:r>
          </a:p>
        </p:txBody>
      </p:sp>
      <p:pic>
        <p:nvPicPr>
          <p:cNvPr id="5" name="Picture 4" descr="Researcher examining growth in a petrie dish">
            <a:extLst>
              <a:ext uri="{FF2B5EF4-FFF2-40B4-BE49-F238E27FC236}">
                <a16:creationId xmlns:a16="http://schemas.microsoft.com/office/drawing/2014/main" id="{93AF51F8-07CD-591F-0F5A-72F9EC5DB101}"/>
              </a:ext>
            </a:extLst>
          </p:cNvPr>
          <p:cNvPicPr>
            <a:picLocks noChangeAspect="1"/>
          </p:cNvPicPr>
          <p:nvPr/>
        </p:nvPicPr>
        <p:blipFill rotWithShape="1">
          <a:blip r:embed="rId3"/>
          <a:srcRect l="26585" r="28124"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B55025C6-A9D4-45FB-BBD5-F4770DAAA128}"/>
              </a:ext>
            </a:extLst>
          </p:cNvPr>
          <p:cNvSpPr>
            <a:spLocks noGrp="1"/>
          </p:cNvSpPr>
          <p:nvPr>
            <p:ph idx="1"/>
          </p:nvPr>
        </p:nvSpPr>
        <p:spPr>
          <a:xfrm>
            <a:off x="4965290" y="2005739"/>
            <a:ext cx="6015571" cy="4174398"/>
          </a:xfrm>
        </p:spPr>
        <p:txBody>
          <a:bodyPr>
            <a:normAutofit/>
          </a:bodyPr>
          <a:lstStyle/>
          <a:p>
            <a:r>
              <a:rPr lang="en-US" sz="1700" dirty="0"/>
              <a:t>Get a list from the </a:t>
            </a:r>
            <a:r>
              <a:rPr lang="en-US" sz="1700" dirty="0" err="1"/>
              <a:t>agNC</a:t>
            </a:r>
            <a:r>
              <a:rPr lang="en-US" sz="1700" dirty="0"/>
              <a:t> office or check on </a:t>
            </a:r>
            <a:r>
              <a:rPr lang="en-US" sz="1700" dirty="0">
                <a:hlinkClick r:id="rId4"/>
              </a:rPr>
              <a:t>https://www.aginnovationnc.org/</a:t>
            </a:r>
            <a:r>
              <a:rPr lang="en-US" sz="1700" dirty="0"/>
              <a:t> - Multistate &amp; AA Resources &gt;&gt; Current NC projects</a:t>
            </a:r>
          </a:p>
          <a:p>
            <a:endParaRPr lang="en-US" sz="1700" dirty="0"/>
          </a:p>
          <a:p>
            <a:endParaRPr lang="en-US" sz="1700" dirty="0"/>
          </a:p>
        </p:txBody>
      </p:sp>
    </p:spTree>
    <p:extLst>
      <p:ext uri="{BB962C8B-B14F-4D97-AF65-F5344CB8AC3E}">
        <p14:creationId xmlns:p14="http://schemas.microsoft.com/office/powerpoint/2010/main" val="27394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sz="4000" b="1" dirty="0" err="1"/>
              <a:t>agNC</a:t>
            </a:r>
            <a:r>
              <a:rPr lang="en-US" sz="4000" b="1" dirty="0"/>
              <a:t> Timeline:  </a:t>
            </a:r>
            <a:br>
              <a:rPr lang="en-US" sz="4000" b="1" dirty="0"/>
            </a:br>
            <a:r>
              <a:rPr lang="en-US" sz="4000" b="1"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236453735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F52AB4F4-C2DF-0840-D047-3E53B593F465}"/>
              </a:ext>
            </a:extLst>
          </p:cNvPr>
          <p:cNvSpPr/>
          <p:nvPr/>
        </p:nvSpPr>
        <p:spPr>
          <a:xfrm>
            <a:off x="5715000" y="4250267"/>
            <a:ext cx="1828800" cy="1524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2A4AE5-2235-E5E4-1905-ECFCFD416586}"/>
              </a:ext>
            </a:extLst>
          </p:cNvPr>
          <p:cNvSpPr/>
          <p:nvPr/>
        </p:nvSpPr>
        <p:spPr>
          <a:xfrm>
            <a:off x="6629400" y="2286001"/>
            <a:ext cx="1905000" cy="1524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CD6264FC-082C-BD31-A72B-101B4EFBEB44}"/>
              </a:ext>
            </a:extLst>
          </p:cNvPr>
          <p:cNvSpPr txBox="1"/>
          <p:nvPr/>
        </p:nvSpPr>
        <p:spPr>
          <a:xfrm>
            <a:off x="2062088" y="5889935"/>
            <a:ext cx="8553945" cy="646331"/>
          </a:xfrm>
          <a:prstGeom prst="rect">
            <a:avLst/>
          </a:prstGeom>
          <a:noFill/>
        </p:spPr>
        <p:txBody>
          <a:bodyPr wrap="none" rtlCol="0">
            <a:spAutoFit/>
          </a:bodyPr>
          <a:lstStyle/>
          <a:p>
            <a:pPr algn="ctr"/>
            <a:r>
              <a:rPr lang="en-US" b="1" i="1" dirty="0">
                <a:solidFill>
                  <a:srgbClr val="FF0000"/>
                </a:solidFill>
              </a:rPr>
              <a:t>NCAC reviews are assigned by Chris Hamilton in December </a:t>
            </a:r>
          </a:p>
          <a:p>
            <a:r>
              <a:rPr lang="en-US" b="1" i="1" dirty="0">
                <a:solidFill>
                  <a:srgbClr val="FF0000"/>
                </a:solidFill>
              </a:rPr>
              <a:t>Meeting conducted and reviews completed, ideally, before </a:t>
            </a:r>
            <a:r>
              <a:rPr lang="en-US" b="1" i="1">
                <a:solidFill>
                  <a:srgbClr val="FF0000"/>
                </a:solidFill>
              </a:rPr>
              <a:t>February 15</a:t>
            </a:r>
            <a:endParaRPr lang="en-US" b="1" i="1" dirty="0">
              <a:solidFill>
                <a:srgbClr val="FF0000"/>
              </a:solidFill>
            </a:endParaRPr>
          </a:p>
        </p:txBody>
      </p:sp>
    </p:spTree>
    <p:extLst>
      <p:ext uri="{BB962C8B-B14F-4D97-AF65-F5344CB8AC3E}">
        <p14:creationId xmlns:p14="http://schemas.microsoft.com/office/powerpoint/2010/main" val="132296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930579" y="113771"/>
            <a:ext cx="6784259" cy="1265767"/>
          </a:xfrm>
        </p:spPr>
        <p:txBody>
          <a:bodyPr vert="horz" lIns="91440" tIns="45720" rIns="91440" bIns="45720" rtlCol="0">
            <a:normAutofit/>
          </a:bodyPr>
          <a:lstStyle/>
          <a:p>
            <a:pPr algn="ctr"/>
            <a:r>
              <a:rPr lang="en-US" sz="4100" b="1" dirty="0"/>
              <a:t>NCACXX—Moving Forward</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733800" y="1609512"/>
            <a:ext cx="7467599" cy="4943688"/>
          </a:xfrm>
        </p:spPr>
        <p:txBody>
          <a:bodyPr>
            <a:noAutofit/>
          </a:bodyPr>
          <a:lstStyle/>
          <a:p>
            <a:r>
              <a:rPr lang="en-US" sz="2400" dirty="0"/>
              <a:t>Chair? </a:t>
            </a:r>
            <a:r>
              <a:rPr lang="en-US" sz="2400"/>
              <a:t>Chair-elect?</a:t>
            </a:r>
            <a:endParaRPr lang="en-US" sz="2400" dirty="0"/>
          </a:p>
          <a:p>
            <a:r>
              <a:rPr lang="en-US" sz="2400" dirty="0"/>
              <a:t>Secretary?</a:t>
            </a:r>
          </a:p>
          <a:p>
            <a:r>
              <a:rPr lang="en-US" sz="2400" dirty="0"/>
              <a:t>In-person or virtual meeting?</a:t>
            </a:r>
          </a:p>
          <a:p>
            <a:pPr lvl="1"/>
            <a:r>
              <a:rPr lang="en-US" sz="2400" dirty="0"/>
              <a:t>Best dates?</a:t>
            </a:r>
          </a:p>
          <a:p>
            <a:pPr lvl="1"/>
            <a:r>
              <a:rPr lang="en-US" sz="2400" dirty="0"/>
              <a:t>Where?</a:t>
            </a:r>
          </a:p>
          <a:p>
            <a:r>
              <a:rPr lang="en-US" sz="2400" dirty="0"/>
              <a:t>NIFA Rep:</a:t>
            </a:r>
          </a:p>
          <a:p>
            <a:r>
              <a:rPr lang="en-US" sz="2400" dirty="0"/>
              <a:t>Reach out to department heads at other NC (and beyond!) institutions &amp; ask to join!</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00678" y="301293"/>
            <a:ext cx="11410322" cy="973170"/>
          </a:xfrm>
        </p:spPr>
        <p:txBody>
          <a:bodyPr>
            <a:normAutofit/>
          </a:bodyPr>
          <a:lstStyle/>
          <a:p>
            <a:r>
              <a:rPr lang="en-US" dirty="0"/>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395423" y="1425543"/>
            <a:ext cx="11263177" cy="1664352"/>
          </a:xfrm>
        </p:spPr>
        <p:txBody>
          <a:bodyPr>
            <a:noAutofit/>
          </a:bodyPr>
          <a:lstStyle/>
          <a:p>
            <a:r>
              <a:rPr lang="en-US" dirty="0"/>
              <a:t>Multistate projects are one of the most unique and gratifying elements of the research enterprise of Land-grant universities.</a:t>
            </a:r>
          </a:p>
          <a:p>
            <a:r>
              <a:rPr lang="en-US" dirty="0"/>
              <a:t>Through broad and flexible criteria, scientists and educators have a recognized forum to collaborate and innovate with colleagues across the nation.</a:t>
            </a:r>
          </a:p>
          <a:p>
            <a:endParaRPr lang="en-US" dirty="0"/>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8915400" y="3900734"/>
            <a:ext cx="2197257" cy="1988213"/>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8362505" y="6035376"/>
            <a:ext cx="3632726" cy="400110"/>
          </a:xfrm>
          <a:prstGeom prst="rect">
            <a:avLst/>
          </a:prstGeom>
          <a:noFill/>
        </p:spPr>
        <p:txBody>
          <a:bodyPr wrap="none" rtlCol="0">
            <a:spAutoFit/>
          </a:bodyPr>
          <a:lstStyle/>
          <a:p>
            <a:r>
              <a:rPr lang="en-US" sz="2000" i="1" dirty="0"/>
              <a:t>https://www.mrfimpacts.org</a:t>
            </a:r>
          </a:p>
        </p:txBody>
      </p:sp>
      <p:pic>
        <p:nvPicPr>
          <p:cNvPr id="5" name="Picture 4">
            <a:extLst>
              <a:ext uri="{FF2B5EF4-FFF2-40B4-BE49-F238E27FC236}">
                <a16:creationId xmlns:a16="http://schemas.microsoft.com/office/drawing/2014/main" id="{EF6A0BEC-CA95-A438-6945-7BA369C2E54D}"/>
              </a:ext>
            </a:extLst>
          </p:cNvPr>
          <p:cNvPicPr>
            <a:picLocks noChangeAspect="1"/>
          </p:cNvPicPr>
          <p:nvPr/>
        </p:nvPicPr>
        <p:blipFill>
          <a:blip r:embed="rId4"/>
          <a:stretch>
            <a:fillRect/>
          </a:stretch>
        </p:blipFill>
        <p:spPr>
          <a:xfrm>
            <a:off x="395421" y="3230488"/>
            <a:ext cx="2487384" cy="1664352"/>
          </a:xfrm>
          <a:prstGeom prst="rect">
            <a:avLst/>
          </a:prstGeom>
        </p:spPr>
      </p:pic>
      <p:sp>
        <p:nvSpPr>
          <p:cNvPr id="14" name="Rectangle 13">
            <a:extLst>
              <a:ext uri="{FF2B5EF4-FFF2-40B4-BE49-F238E27FC236}">
                <a16:creationId xmlns:a16="http://schemas.microsoft.com/office/drawing/2014/main" id="{E8FB82C6-3DC9-14A9-4347-BD914BE7095D}"/>
              </a:ext>
            </a:extLst>
          </p:cNvPr>
          <p:cNvSpPr/>
          <p:nvPr/>
        </p:nvSpPr>
        <p:spPr>
          <a:xfrm>
            <a:off x="2256501" y="2930406"/>
            <a:ext cx="7541019" cy="707886"/>
          </a:xfrm>
          <a:prstGeom prst="rect">
            <a:avLst/>
          </a:prstGeom>
          <a:solidFill>
            <a:schemeClr val="bg1"/>
          </a:solidFill>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
        <p:nvSpPr>
          <p:cNvPr id="7" name="TextBox 6">
            <a:extLst>
              <a:ext uri="{FF2B5EF4-FFF2-40B4-BE49-F238E27FC236}">
                <a16:creationId xmlns:a16="http://schemas.microsoft.com/office/drawing/2014/main" id="{0DFE9FC5-3B34-2E31-2EEB-8FF17C60D759}"/>
              </a:ext>
            </a:extLst>
          </p:cNvPr>
          <p:cNvSpPr txBox="1"/>
          <p:nvPr/>
        </p:nvSpPr>
        <p:spPr>
          <a:xfrm>
            <a:off x="-152400" y="5053803"/>
            <a:ext cx="6601052" cy="1446550"/>
          </a:xfrm>
          <a:prstGeom prst="rect">
            <a:avLst/>
          </a:prstGeom>
          <a:noFill/>
        </p:spPr>
        <p:txBody>
          <a:bodyPr wrap="square" rtlCol="0">
            <a:spAutoFit/>
          </a:bodyPr>
          <a:lstStyle/>
          <a:p>
            <a:pPr algn="ctr"/>
            <a:r>
              <a:rPr lang="en-US" sz="1400" b="1" dirty="0"/>
              <a:t>2026 </a:t>
            </a:r>
            <a:r>
              <a:rPr lang="en-US" sz="1400" b="1" dirty="0" err="1"/>
              <a:t>agNC</a:t>
            </a:r>
            <a:r>
              <a:rPr lang="en-US" sz="1400" b="1" dirty="0"/>
              <a:t> Excellence in Multistate Research Award Winner: Optimizing Forage and Grazing Cattle Management</a:t>
            </a:r>
          </a:p>
          <a:p>
            <a:pPr algn="ctr"/>
            <a:endParaRPr lang="en-US" sz="1200" b="1" i="1" dirty="0"/>
          </a:p>
          <a:p>
            <a:pPr algn="ctr"/>
            <a:r>
              <a:rPr lang="en-US" sz="1200" b="1" i="1" dirty="0"/>
              <a:t>Link to agInnovation and other award calls: </a:t>
            </a:r>
            <a:r>
              <a:rPr lang="en-US" sz="1200" b="1" i="1" dirty="0">
                <a:hlinkClick r:id="rId5">
                  <a:extLst>
                    <a:ext uri="{A12FA001-AC4F-418D-AE19-62706E023703}">
                      <ahyp:hlinkClr xmlns:ahyp="http://schemas.microsoft.com/office/drawing/2018/hyperlinkcolor" val="tx"/>
                    </a:ext>
                  </a:extLst>
                </a:hlinkClick>
              </a:rPr>
              <a:t>https://www.aginnovationnc.org/awards</a:t>
            </a:r>
            <a:r>
              <a:rPr lang="en-US" sz="1200" b="1" i="1" dirty="0"/>
              <a:t> </a:t>
            </a:r>
          </a:p>
          <a:p>
            <a:pPr algn="ctr"/>
            <a:endParaRPr lang="en-US" sz="1200" b="1" i="1" dirty="0"/>
          </a:p>
          <a:p>
            <a:pPr algn="ctr"/>
            <a:r>
              <a:rPr lang="en-US" sz="1200" b="1" i="1" dirty="0"/>
              <a:t>Please consider applying for these awards!</a:t>
            </a:r>
            <a:endParaRPr lang="en-US" sz="1200" i="1" dirty="0"/>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17B-BC2C-76F2-4B6C-572A35CAB20C}"/>
              </a:ext>
            </a:extLst>
          </p:cNvPr>
          <p:cNvSpPr>
            <a:spLocks noGrp="1"/>
          </p:cNvSpPr>
          <p:nvPr>
            <p:ph type="title"/>
          </p:nvPr>
        </p:nvSpPr>
        <p:spPr>
          <a:xfrm>
            <a:off x="6248400" y="152400"/>
            <a:ext cx="4876800" cy="1043982"/>
          </a:xfrm>
        </p:spPr>
        <p:txBody>
          <a:bodyPr>
            <a:normAutofit fontScale="90000"/>
          </a:bodyPr>
          <a:lstStyle/>
          <a:p>
            <a:pPr algn="ctr"/>
            <a:r>
              <a:rPr lang="en-US" sz="3700" b="1" dirty="0"/>
              <a:t>Why do we need </a:t>
            </a:r>
            <a:r>
              <a:rPr lang="en-US" sz="3700" b="1" dirty="0">
                <a:solidFill>
                  <a:srgbClr val="FF0000"/>
                </a:solidFill>
              </a:rPr>
              <a:t>NCAC</a:t>
            </a:r>
            <a:r>
              <a:rPr lang="en-US" sz="3700" b="1" dirty="0"/>
              <a:t>s?</a:t>
            </a:r>
          </a:p>
        </p:txBody>
      </p:sp>
      <p:pic>
        <p:nvPicPr>
          <p:cNvPr id="5" name="Picture 4">
            <a:extLst>
              <a:ext uri="{FF2B5EF4-FFF2-40B4-BE49-F238E27FC236}">
                <a16:creationId xmlns:a16="http://schemas.microsoft.com/office/drawing/2014/main" id="{CF2A958D-98D6-0A4F-6DAB-B11613D5B793}"/>
              </a:ext>
            </a:extLst>
          </p:cNvPr>
          <p:cNvPicPr>
            <a:picLocks noChangeAspect="1"/>
          </p:cNvPicPr>
          <p:nvPr/>
        </p:nvPicPr>
        <p:blipFill rotWithShape="1">
          <a:blip r:embed="rId3"/>
          <a:srcRect l="14868" r="35142"/>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5BAA6033-6F59-44F1-165D-00356D4A8D4F}"/>
              </a:ext>
            </a:extLst>
          </p:cNvPr>
          <p:cNvSpPr>
            <a:spLocks noGrp="1"/>
          </p:cNvSpPr>
          <p:nvPr>
            <p:ph idx="1"/>
          </p:nvPr>
        </p:nvSpPr>
        <p:spPr>
          <a:xfrm>
            <a:off x="6172200" y="1447800"/>
            <a:ext cx="5029200" cy="5105400"/>
          </a:xfrm>
        </p:spPr>
        <p:txBody>
          <a:bodyPr>
            <a:noAutofit/>
          </a:bodyPr>
          <a:lstStyle/>
          <a:p>
            <a:r>
              <a:rPr lang="en-US" b="1" dirty="0">
                <a:solidFill>
                  <a:srgbClr val="FF0000"/>
                </a:solidFill>
              </a:rPr>
              <a:t>N</a:t>
            </a:r>
            <a:r>
              <a:rPr lang="en-US" dirty="0"/>
              <a:t>orth </a:t>
            </a:r>
            <a:r>
              <a:rPr lang="en-US" b="1" dirty="0">
                <a:solidFill>
                  <a:srgbClr val="FF0000"/>
                </a:solidFill>
              </a:rPr>
              <a:t>C</a:t>
            </a:r>
            <a:r>
              <a:rPr lang="en-US" dirty="0"/>
              <a:t>entral </a:t>
            </a:r>
            <a:r>
              <a:rPr lang="en-US" b="1" dirty="0">
                <a:solidFill>
                  <a:srgbClr val="FF0000"/>
                </a:solidFill>
              </a:rPr>
              <a:t>A</a:t>
            </a:r>
            <a:r>
              <a:rPr lang="en-US" dirty="0"/>
              <a:t>dvisory </a:t>
            </a:r>
            <a:r>
              <a:rPr lang="en-US" b="1" dirty="0">
                <a:solidFill>
                  <a:srgbClr val="FF0000"/>
                </a:solidFill>
              </a:rPr>
              <a:t>C</a:t>
            </a:r>
            <a:r>
              <a:rPr lang="en-US" dirty="0"/>
              <a:t>ommittees advise </a:t>
            </a:r>
            <a:r>
              <a:rPr lang="en-US" sz="1800" dirty="0"/>
              <a:t>the NCR Ag Experiment Station Directors</a:t>
            </a:r>
          </a:p>
          <a:p>
            <a:r>
              <a:rPr lang="en-US" dirty="0"/>
              <a:t>Provide scientific expertise, science priority recommendations, and review of NC multistate research projects (existing and proposed)</a:t>
            </a:r>
          </a:p>
          <a:p>
            <a:r>
              <a:rPr lang="en-US" dirty="0"/>
              <a:t>Provide a venue for connection, coordination, and collaboration of leadership across our region</a:t>
            </a:r>
          </a:p>
          <a:p>
            <a:pPr lvl="1"/>
            <a:r>
              <a:rPr lang="en-US" sz="1800" dirty="0"/>
              <a:t>Including updates from USDA-NIFA or others </a:t>
            </a:r>
          </a:p>
          <a:p>
            <a:r>
              <a:rPr lang="en-US" dirty="0"/>
              <a:t>Membership consists of unit leaders (i.e., department heads/chairs, directors) in a specific discipline area(s)</a:t>
            </a:r>
          </a:p>
          <a:p>
            <a:endParaRPr lang="en-US" dirty="0"/>
          </a:p>
          <a:p>
            <a:endParaRPr lang="en-US" dirty="0"/>
          </a:p>
        </p:txBody>
      </p:sp>
    </p:spTree>
    <p:extLst>
      <p:ext uri="{BB962C8B-B14F-4D97-AF65-F5344CB8AC3E}">
        <p14:creationId xmlns:p14="http://schemas.microsoft.com/office/powerpoint/2010/main" val="420219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914399" y="397604"/>
            <a:ext cx="6624289" cy="1060388"/>
          </a:xfrm>
        </p:spPr>
        <p:txBody>
          <a:bodyPr>
            <a:noAutofit/>
          </a:bodyPr>
          <a:lstStyle/>
          <a:p>
            <a:pPr algn="ctr"/>
            <a:r>
              <a:rPr lang="en-US" sz="36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1828800"/>
            <a:ext cx="6624289" cy="4114800"/>
          </a:xfrm>
        </p:spPr>
        <p:txBody>
          <a:bodyPr>
            <a:noAutofit/>
          </a:bodyPr>
          <a:lstStyle/>
          <a:p>
            <a:r>
              <a:rPr lang="en-US" sz="20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2000" b="1" i="1" dirty="0">
                <a:latin typeface="Bodoni MT" panose="02070603080606020203" pitchFamily="18" charset="0"/>
              </a:rPr>
              <a:t>require USDA-approved Plans of Work from each eligible SAES prior to the distribution of funds</a:t>
            </a:r>
          </a:p>
          <a:p>
            <a:r>
              <a:rPr lang="en-US" sz="2000" b="1" dirty="0">
                <a:solidFill>
                  <a:srgbClr val="FF0000"/>
                </a:solidFill>
                <a:latin typeface="Bodoni MT" panose="02070603080606020203" pitchFamily="18" charset="0"/>
              </a:rPr>
              <a:t>AREERA requires scientific peer review of all capacity funded research, including multistate and integrated research </a:t>
            </a:r>
          </a:p>
          <a:p>
            <a:r>
              <a:rPr lang="en-US" sz="2000" dirty="0">
                <a:latin typeface="Bodoni MT" panose="02070603080606020203" pitchFamily="18" charset="0"/>
              </a:rPr>
              <a:t>State ag experiment station directors (SAES) have responsibility for the multistate research program and </a:t>
            </a:r>
            <a:r>
              <a:rPr lang="en-US" sz="2000" b="1" dirty="0">
                <a:solidFill>
                  <a:srgbClr val="FF0000"/>
                </a:solidFill>
                <a:latin typeface="Bodoni MT" panose="02070603080606020203" pitchFamily="18" charset="0"/>
              </a:rPr>
              <a:t>have delegated it to the regional associations. </a:t>
            </a:r>
            <a:endParaRPr lang="en-US" sz="2000" b="1" i="1" dirty="0">
              <a:solidFill>
                <a:srgbClr val="FF0000"/>
              </a:solidFill>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t>Role of Regional Associations or SAES Directors in Hatch Multistate Research Funding</a:t>
            </a:r>
          </a:p>
        </p:txBody>
      </p:sp>
      <p:pic>
        <p:nvPicPr>
          <p:cNvPr id="16" name="Picture 15" descr="Several logos of different types of text&#10;&#10;Description automatically generated with medium confidence">
            <a:extLst>
              <a:ext uri="{FF2B5EF4-FFF2-40B4-BE49-F238E27FC236}">
                <a16:creationId xmlns:a16="http://schemas.microsoft.com/office/drawing/2014/main" id="{6E78F481-D5A5-A2B3-1FAA-CEA29210C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100" y="2282161"/>
            <a:ext cx="5524500" cy="3200400"/>
          </a:xfrm>
          <a:prstGeom prst="rect">
            <a:avLst/>
          </a:prstGeom>
        </p:spPr>
      </p:pic>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1" y="1375439"/>
            <a:ext cx="6670672" cy="5265234"/>
          </a:xfrm>
        </p:spPr>
        <p:txBody>
          <a:bodyPr>
            <a:noAutofit/>
          </a:bodyPr>
          <a:lstStyle/>
          <a:p>
            <a:r>
              <a:rPr lang="en-US" dirty="0">
                <a:latin typeface="Bodoni MT" panose="02070603080606020203" pitchFamily="18" charset="0"/>
              </a:rPr>
              <a:t>4-1862 regional associations, 1-1890 regional association for research (equivalent number for Cooperative Extension regional associations)</a:t>
            </a:r>
          </a:p>
          <a:p>
            <a:r>
              <a:rPr lang="en-US" dirty="0">
                <a:latin typeface="Bodoni MT" panose="02070603080606020203" pitchFamily="18" charset="0"/>
              </a:rPr>
              <a:t>Facilitate the cooperation, coordination, planning, and other management of regional and national food, agriculture and natural resources </a:t>
            </a:r>
            <a:r>
              <a:rPr lang="en-US" dirty="0"/>
              <a:t>research</a:t>
            </a:r>
            <a:r>
              <a:rPr lang="en-US" dirty="0">
                <a:latin typeface="Bodoni MT" panose="02070603080606020203" pitchFamily="18" charset="0"/>
              </a:rPr>
              <a:t>*</a:t>
            </a:r>
          </a:p>
          <a:p>
            <a:pPr lvl="1"/>
            <a:r>
              <a:rPr lang="en-US" sz="1800" dirty="0">
                <a:latin typeface="Bodoni MT" panose="02070603080606020203" pitchFamily="18" charset="0"/>
              </a:rPr>
              <a:t>*1890, 1994, and some 1862 LGUs are not required by AREERA to have multistate research or integrated research and extension activities.</a:t>
            </a:r>
          </a:p>
          <a:p>
            <a:r>
              <a:rPr lang="en-US" sz="2000" b="1" dirty="0">
                <a:solidFill>
                  <a:srgbClr val="FF0000"/>
                </a:solidFill>
                <a:latin typeface="Bodoni MT" panose="02070603080606020203" pitchFamily="18" charset="0"/>
              </a:rPr>
              <a:t>Management of regional multistate research includes</a:t>
            </a:r>
            <a:r>
              <a:rPr lang="en-US" dirty="0">
                <a:latin typeface="Bodoni MT" panose="02070603080606020203" pitchFamily="18" charset="0"/>
              </a:rPr>
              <a:t>:</a:t>
            </a:r>
          </a:p>
          <a:p>
            <a:pPr lvl="1"/>
            <a:r>
              <a:rPr lang="en-US" sz="1800" dirty="0">
                <a:latin typeface="Bodoni MT" panose="02070603080606020203" pitchFamily="18" charset="0"/>
              </a:rPr>
              <a:t>collect stakeholder input, </a:t>
            </a:r>
          </a:p>
          <a:p>
            <a:pPr lvl="1"/>
            <a:r>
              <a:rPr lang="en-US" sz="1800" dirty="0">
                <a:latin typeface="Bodoni MT" panose="02070603080606020203" pitchFamily="18" charset="0"/>
              </a:rPr>
              <a:t>establish research priorities,</a:t>
            </a:r>
          </a:p>
          <a:p>
            <a:pPr lvl="1"/>
            <a:r>
              <a:rPr lang="en-US" sz="1800" dirty="0">
                <a:latin typeface="Bodoni MT" panose="02070603080606020203" pitchFamily="18" charset="0"/>
              </a:rPr>
              <a:t>facilitate research collaboration, coordination,</a:t>
            </a:r>
          </a:p>
          <a:p>
            <a:pPr lvl="1"/>
            <a:r>
              <a:rPr lang="en-US" sz="1800" dirty="0">
                <a:solidFill>
                  <a:schemeClr val="tx1"/>
                </a:solidFill>
                <a:latin typeface="Bodoni MT" panose="02070603080606020203" pitchFamily="18" charset="0"/>
              </a:rPr>
              <a:t>manage multistate research portfolio, including scientific peer review, </a:t>
            </a:r>
          </a:p>
          <a:p>
            <a:pPr lvl="1"/>
            <a:r>
              <a:rPr lang="en-US" sz="1800" dirty="0">
                <a:latin typeface="Bodoni MT" panose="02070603080606020203" pitchFamily="18" charset="0"/>
              </a:rPr>
              <a:t>establish regional partnerships, </a:t>
            </a:r>
          </a:p>
          <a:p>
            <a:pPr lvl="1"/>
            <a:r>
              <a:rPr lang="en-US" sz="1800" dirty="0">
                <a:latin typeface="Bodoni MT" panose="02070603080606020203" pitchFamily="18" charset="0"/>
              </a:rPr>
              <a:t>and other activities as needed.</a:t>
            </a:r>
          </a:p>
          <a:p>
            <a:endParaRPr lang="en-US" dirty="0">
              <a:latin typeface="Bodoni MT" panose="02070603080606020203" pitchFamily="18" charset="0"/>
            </a:endParaRPr>
          </a:p>
          <a:p>
            <a:endParaRPr lang="en-US" dirty="0">
              <a:latin typeface="Bodoni MT" panose="02070603080606020203" pitchFamily="18" charset="0"/>
            </a:endParaRPr>
          </a:p>
          <a:p>
            <a:pPr marL="0" indent="0">
              <a:buNone/>
            </a:pPr>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34231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962400" y="76200"/>
            <a:ext cx="6977857" cy="1639979"/>
          </a:xfrm>
        </p:spPr>
        <p:txBody>
          <a:bodyPr>
            <a:normAutofit fontScale="90000"/>
          </a:bodyPr>
          <a:lstStyle/>
          <a:p>
            <a:pPr algn="ctr"/>
            <a:r>
              <a:rPr lang="en-US" sz="3100" b="1" dirty="0"/>
              <a:t>agInnovation North Central (</a:t>
            </a:r>
            <a:r>
              <a:rPr lang="en-US" sz="3100" b="1" dirty="0" err="1"/>
              <a:t>agNC</a:t>
            </a:r>
            <a:r>
              <a:rPr lang="en-US" sz="3100" b="1" dirty="0"/>
              <a:t>)</a:t>
            </a:r>
            <a:br>
              <a:rPr lang="en-US" sz="3100" b="1" dirty="0"/>
            </a:br>
            <a:br>
              <a:rPr lang="en-US" sz="16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t>
            </a:r>
            <a:r>
              <a:rPr lang="en-US" sz="2200" i="1" dirty="0" err="1">
                <a:latin typeface="Bodoni MT" panose="02070603080606020203" pitchFamily="18" charset="0"/>
              </a:rPr>
              <a:t>agNC</a:t>
            </a:r>
            <a:r>
              <a:rPr lang="en-US" sz="2200" i="1" dirty="0">
                <a:latin typeface="Bodoni MT" panose="02070603080606020203" pitchFamily="18" charset="0"/>
              </a:rPr>
              <a:t>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pic>
        <p:nvPicPr>
          <p:cNvPr id="6" name="Picture 5">
            <a:extLst>
              <a:ext uri="{FF2B5EF4-FFF2-40B4-BE49-F238E27FC236}">
                <a16:creationId xmlns:a16="http://schemas.microsoft.com/office/drawing/2014/main" id="{E2AE6616-81DE-6343-0F0F-503B53DEB670}"/>
              </a:ext>
            </a:extLst>
          </p:cNvPr>
          <p:cNvPicPr>
            <a:picLocks noChangeAspect="1"/>
          </p:cNvPicPr>
          <p:nvPr/>
        </p:nvPicPr>
        <p:blipFill>
          <a:blip r:embed="rId4"/>
          <a:stretch>
            <a:fillRect/>
          </a:stretch>
        </p:blipFill>
        <p:spPr>
          <a:xfrm>
            <a:off x="710699" y="2362107"/>
            <a:ext cx="2133785" cy="2133785"/>
          </a:xfrm>
          <a:prstGeom prst="rect">
            <a:avLst/>
          </a:prstGeom>
        </p:spPr>
      </p:pic>
      <p:sp>
        <p:nvSpPr>
          <p:cNvPr id="8" name="Content Placeholder 2">
            <a:extLst>
              <a:ext uri="{FF2B5EF4-FFF2-40B4-BE49-F238E27FC236}">
                <a16:creationId xmlns:a16="http://schemas.microsoft.com/office/drawing/2014/main" id="{39D203F7-B88A-B0CB-52C0-D2CA71EEE2AF}"/>
              </a:ext>
            </a:extLst>
          </p:cNvPr>
          <p:cNvSpPr>
            <a:spLocks noGrp="1"/>
          </p:cNvSpPr>
          <p:nvPr>
            <p:ph idx="1"/>
          </p:nvPr>
        </p:nvSpPr>
        <p:spPr>
          <a:xfrm>
            <a:off x="3597275" y="1716179"/>
            <a:ext cx="7527925" cy="4351338"/>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 Dr. Derek McLean (10/1/2025 to 9/30/2026); Multistate Research Committee Chair (MRC) – Dr. Joleen Hadrich</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 )</a:t>
            </a:r>
          </a:p>
          <a:p>
            <a:r>
              <a:rPr lang="en-US" sz="1700" dirty="0">
                <a:latin typeface="Bodoni MT" panose="02070603080606020203" pitchFamily="18" charset="0"/>
              </a:rPr>
              <a:t>Engage with Association of Public and Land-grant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spTree>
    <p:extLst>
      <p:ext uri="{BB962C8B-B14F-4D97-AF65-F5344CB8AC3E}">
        <p14:creationId xmlns:p14="http://schemas.microsoft.com/office/powerpoint/2010/main" val="6699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924895" y="-289411"/>
            <a:ext cx="6613793" cy="1807864"/>
          </a:xfrm>
        </p:spPr>
        <p:txBody>
          <a:bodyPr>
            <a:normAutofit/>
          </a:bodyPr>
          <a:lstStyle/>
          <a:p>
            <a:pPr algn="ctr"/>
            <a:r>
              <a:rPr lang="en-US" sz="3200" b="1" dirty="0"/>
              <a:t>agInnovation NC Office- We are here to help!</a:t>
            </a:r>
            <a:br>
              <a:rPr lang="en-US" sz="2800" dirty="0"/>
            </a:br>
            <a:r>
              <a:rPr lang="en-US" sz="4000" i="1" dirty="0"/>
              <a:t> </a:t>
            </a:r>
            <a:r>
              <a:rPr lang="en-US" sz="3200" i="1" dirty="0">
                <a:solidFill>
                  <a:srgbClr val="0070C0"/>
                </a:solidFill>
              </a:rPr>
              <a:t>https:www.aginnovationnc.org</a:t>
            </a:r>
            <a:endParaRPr lang="en-US" sz="3200" dirty="0">
              <a:solidFill>
                <a:srgbClr val="0070C0"/>
              </a:solidFill>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5" y="1600200"/>
            <a:ext cx="6624288" cy="5339537"/>
          </a:xfrm>
        </p:spPr>
        <p:txBody>
          <a:bodyPr>
            <a:normAutofit/>
          </a:bodyPr>
          <a:lstStyle/>
          <a:p>
            <a:r>
              <a:rPr lang="en-US" b="1" i="1" dirty="0"/>
              <a:t>Jeanette Thurston</a:t>
            </a:r>
            <a:r>
              <a:rPr lang="en-US" dirty="0"/>
              <a:t>—Executive Director</a:t>
            </a:r>
          </a:p>
          <a:p>
            <a:r>
              <a:rPr lang="en-US" b="1" i="1" dirty="0"/>
              <a:t>Christina (Chris) Hamilton</a:t>
            </a:r>
            <a:r>
              <a:rPr lang="en-US" dirty="0"/>
              <a:t>—Assistant Director and regional NIMSS System Administrator</a:t>
            </a:r>
            <a:br>
              <a:rPr lang="en-US" dirty="0"/>
            </a:br>
            <a:endParaRPr lang="en-US" b="1" u="sng" dirty="0"/>
          </a:p>
          <a:p>
            <a:pPr lvl="1"/>
            <a:r>
              <a:rPr lang="en-US" b="1" u="sng" dirty="0"/>
              <a:t>Multistate specific activities</a:t>
            </a:r>
            <a:r>
              <a:rPr lang="en-US" dirty="0"/>
              <a:t>:</a:t>
            </a:r>
          </a:p>
          <a:p>
            <a:pPr lvl="3"/>
            <a:r>
              <a:rPr lang="en-US" b="1" dirty="0"/>
              <a:t>Oversees the NC Multistate portfolio</a:t>
            </a:r>
          </a:p>
          <a:p>
            <a:pPr lvl="3"/>
            <a:r>
              <a:rPr lang="en-US" b="1" dirty="0"/>
              <a:t>Works with AAs to ensure projects meet annually and submit complete, on-time reports to NIMSS</a:t>
            </a:r>
          </a:p>
          <a:p>
            <a:pPr lvl="3"/>
            <a:r>
              <a:rPr lang="en-US" b="1" dirty="0"/>
              <a:t>Assists AAs, committee members, and SAES staff with NIMSS</a:t>
            </a:r>
          </a:p>
          <a:p>
            <a:pPr lvl="3"/>
            <a:r>
              <a:rPr lang="en-US" b="1" dirty="0"/>
              <a:t>Shares appropriate information from </a:t>
            </a:r>
            <a:r>
              <a:rPr lang="en-US" b="1" dirty="0" err="1"/>
              <a:t>agNC</a:t>
            </a:r>
            <a:r>
              <a:rPr lang="en-US" b="1" dirty="0"/>
              <a:t> directors with AAs and committees</a:t>
            </a:r>
          </a:p>
          <a:p>
            <a:pPr lvl="3"/>
            <a:r>
              <a:rPr lang="en-US" b="1" dirty="0"/>
              <a:t>Coordinates and ensures a timely project review process</a:t>
            </a:r>
          </a:p>
          <a:p>
            <a:pPr lvl="3"/>
            <a:r>
              <a:rPr lang="en-US" b="1" dirty="0"/>
              <a:t>Informs NIFA that projects have been regionally approved</a:t>
            </a:r>
          </a:p>
          <a:p>
            <a:r>
              <a:rPr lang="en-US" b="1" dirty="0" err="1"/>
              <a:t>agNC</a:t>
            </a:r>
            <a:r>
              <a:rPr lang="en-US" b="1" dirty="0"/>
              <a:t>  WEBSITE HAS A LOT OF MULTISTATE PROJECT RESOURCES INCLUDING:</a:t>
            </a:r>
          </a:p>
          <a:p>
            <a:pPr lvl="2"/>
            <a:r>
              <a:rPr lang="en-US" sz="1600" i="1" dirty="0"/>
              <a:t>NC virtual multistate project handbook, NRSP guidelines and several other resources</a:t>
            </a:r>
          </a:p>
          <a:p>
            <a:pPr marL="0" indent="0">
              <a:buNone/>
            </a:pPr>
            <a:endParaRPr lang="en-US" dirty="0"/>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81267" y="76200"/>
            <a:ext cx="6312310" cy="1325562"/>
          </a:xfrm>
        </p:spPr>
        <p:txBody>
          <a:bodyPr>
            <a:normAutofit/>
          </a:bodyPr>
          <a:lstStyle/>
          <a:p>
            <a:pPr algn="ctr"/>
            <a:r>
              <a:rPr lang="en-US" sz="4000" b="1" dirty="0"/>
              <a:t>Hatch Multistate Research 101</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16796" y="1524000"/>
            <a:ext cx="6585155" cy="5113337"/>
          </a:xfrm>
        </p:spPr>
        <p:txBody>
          <a:bodyPr>
            <a:normAutofit/>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(48)</a:t>
            </a:r>
          </a:p>
          <a:p>
            <a:pPr lvl="1"/>
            <a:r>
              <a:rPr lang="en-US" sz="2000" dirty="0">
                <a:latin typeface="Bodoni MT" panose="02070603080606020203" pitchFamily="18" charset="0"/>
              </a:rPr>
              <a:t>ERAs – Education (teaching and Extension) and Research Activity (19)</a:t>
            </a:r>
          </a:p>
          <a:p>
            <a:pPr lvl="1"/>
            <a:r>
              <a:rPr lang="en-US" sz="2000" dirty="0">
                <a:latin typeface="Bodoni MT" panose="02070603080606020203" pitchFamily="18" charset="0"/>
              </a:rPr>
              <a:t>DCs – Development Committees (3)</a:t>
            </a:r>
          </a:p>
          <a:p>
            <a:pPr lvl="1"/>
            <a:r>
              <a:rPr lang="en-US" sz="2000" dirty="0">
                <a:latin typeface="Bodoni MT" panose="02070603080606020203" pitchFamily="18" charset="0"/>
              </a:rPr>
              <a:t>CCs – Coordinating Committees (11)</a:t>
            </a:r>
          </a:p>
          <a:p>
            <a:pPr lvl="1"/>
            <a:r>
              <a:rPr lang="en-US" sz="2000" b="1" i="1" dirty="0">
                <a:solidFill>
                  <a:srgbClr val="FF0000"/>
                </a:solidFill>
                <a:latin typeface="Bodoni MT" panose="02070603080606020203" pitchFamily="18" charset="0"/>
              </a:rPr>
              <a:t>ACs – Advisory Committees (10)—typically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(7)</a:t>
            </a:r>
          </a:p>
          <a:p>
            <a:pPr lvl="2"/>
            <a:r>
              <a:rPr lang="en-US" sz="2000" dirty="0">
                <a:latin typeface="Bodoni MT" panose="02070603080606020203" pitchFamily="18" charset="0"/>
              </a:rPr>
              <a:t>“Off the top” funding before allocations to states</a:t>
            </a:r>
          </a:p>
          <a:p>
            <a:pPr lvl="1"/>
            <a:endParaRPr lang="en-US" sz="2000" dirty="0">
              <a:latin typeface="Bodoni MT" panose="02070603080606020203" pitchFamily="18" charset="0"/>
            </a:endParaRPr>
          </a:p>
          <a:p>
            <a:endParaRPr lang="en-US" sz="2000"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3099619" y="-520574"/>
            <a:ext cx="9296400" cy="1325562"/>
          </a:xfrm>
        </p:spPr>
        <p:txBody>
          <a:bodyPr>
            <a:normAutofit/>
          </a:bodyPr>
          <a:lstStyle/>
          <a:p>
            <a:r>
              <a:rPr lang="en-US" sz="3200" b="1" dirty="0"/>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114800" y="910705"/>
            <a:ext cx="7266039" cy="5715000"/>
          </a:xfrm>
        </p:spPr>
        <p:txBody>
          <a:bodyPr>
            <a:noAutofit/>
          </a:bodyPr>
          <a:lstStyle/>
          <a:p>
            <a:r>
              <a:rPr lang="en-US" sz="2000" dirty="0"/>
              <a:t>Regionally coordinated and membership not restricted*</a:t>
            </a:r>
          </a:p>
          <a:p>
            <a:pPr lvl="1"/>
            <a:r>
              <a:rPr lang="en-US" sz="2000" dirty="0"/>
              <a:t>Financial support varies by institution</a:t>
            </a:r>
          </a:p>
          <a:p>
            <a:r>
              <a:rPr lang="en-US" sz="2000" dirty="0"/>
              <a:t>Funding focused on research committees </a:t>
            </a:r>
          </a:p>
          <a:p>
            <a:r>
              <a:rPr lang="en-US" sz="2000" dirty="0"/>
              <a:t>Multistate Committees are beneficial to members:</a:t>
            </a:r>
          </a:p>
          <a:p>
            <a:pPr lvl="1"/>
            <a:r>
              <a:rPr lang="en-US" sz="2000" dirty="0"/>
              <a:t>Building networks faculty, post docs, grad students</a:t>
            </a:r>
          </a:p>
          <a:p>
            <a:pPr lvl="1"/>
            <a:r>
              <a:rPr lang="en-US" sz="2000" dirty="0"/>
              <a:t>Leadership opportunities for early career faculty</a:t>
            </a:r>
          </a:p>
          <a:p>
            <a:pPr lvl="1"/>
            <a:r>
              <a:rPr lang="en-US" sz="2000" dirty="0"/>
              <a:t>Networking, strengthening relationships, and identifying collaboration and other opportunities</a:t>
            </a:r>
          </a:p>
          <a:p>
            <a:pPr lvl="1"/>
            <a:r>
              <a:rPr lang="en-US" sz="2000" dirty="0"/>
              <a:t>Direct engagement with NIFA </a:t>
            </a:r>
          </a:p>
          <a:p>
            <a:pPr lvl="1"/>
            <a:r>
              <a:rPr lang="en-US" sz="2000" dirty="0"/>
              <a:t>Updates at the federal, regional and state levels</a:t>
            </a:r>
          </a:p>
          <a:p>
            <a:pPr lvl="1"/>
            <a:r>
              <a:rPr lang="en-US" sz="2000" dirty="0"/>
              <a:t>Financial support</a:t>
            </a:r>
          </a:p>
          <a:p>
            <a:r>
              <a:rPr lang="en-US" sz="2000" b="1" i="1" dirty="0">
                <a:solidFill>
                  <a:srgbClr val="FF0000"/>
                </a:solidFill>
              </a:rPr>
              <a:t>Advisory Committees (AC), </a:t>
            </a:r>
            <a:r>
              <a:rPr lang="en-US" sz="2000" dirty="0" err="1"/>
              <a:t>agNC</a:t>
            </a:r>
            <a:r>
              <a:rPr lang="en-US" sz="2000" dirty="0"/>
              <a:t> Multistate Research Committee (MRC), Administrative Advisors (AA), NIFA, committee chairs and the committees all help set the bar for achievement</a:t>
            </a:r>
          </a:p>
          <a:p>
            <a:pPr marL="274320" lvl="1" indent="0">
              <a:buNone/>
            </a:pPr>
            <a:endParaRPr lang="en-US" sz="2000" dirty="0"/>
          </a:p>
          <a:p>
            <a:pPr lvl="1"/>
            <a:endParaRPr lang="en-US" sz="2000" dirty="0"/>
          </a:p>
          <a:p>
            <a:endParaRPr lang="en-US" sz="2000" dirty="0"/>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for a university&#10;&#10;Description automatically generated">
            <a:extLst>
              <a:ext uri="{FF2B5EF4-FFF2-40B4-BE49-F238E27FC236}">
                <a16:creationId xmlns:a16="http://schemas.microsoft.com/office/drawing/2014/main" id="{BB9D8EA3-90A1-C79C-C7F6-23A7316F9A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045" y="5862"/>
            <a:ext cx="1358307" cy="1358307"/>
          </a:xfrm>
          <a:prstGeom prst="rect">
            <a:avLst/>
          </a:prstGeom>
        </p:spPr>
      </p:pic>
      <p:pic>
        <p:nvPicPr>
          <p:cNvPr id="6" name="Picture 5" descr="A logo for a university&#10;&#10;Description automatically generated">
            <a:extLst>
              <a:ext uri="{FF2B5EF4-FFF2-40B4-BE49-F238E27FC236}">
                <a16:creationId xmlns:a16="http://schemas.microsoft.com/office/drawing/2014/main" id="{2426DC17-C809-ED6C-3066-B8FA296F70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2779" y="5417631"/>
            <a:ext cx="1358307" cy="1358307"/>
          </a:xfrm>
          <a:prstGeom prst="rect">
            <a:avLst/>
          </a:prstGeom>
        </p:spPr>
      </p:pic>
    </p:spTree>
    <p:extLst>
      <p:ext uri="{BB962C8B-B14F-4D97-AF65-F5344CB8AC3E}">
        <p14:creationId xmlns:p14="http://schemas.microsoft.com/office/powerpoint/2010/main" val="252995502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18194</TotalTime>
  <Words>1613</Words>
  <Application>Microsoft Office PowerPoint</Application>
  <PresentationFormat>Widescreen</PresentationFormat>
  <Paragraphs>174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Bodoni MT</vt:lpstr>
      <vt:lpstr>Calibri</vt:lpstr>
      <vt:lpstr>Century Schoolbook</vt:lpstr>
      <vt:lpstr>Segoe UI</vt:lpstr>
      <vt:lpstr>Wingdings 2</vt:lpstr>
      <vt:lpstr>View</vt:lpstr>
      <vt:lpstr>agInnovation North Central (agNC)  Multistate Research  [NCAC ## and TITLE HERE]</vt:lpstr>
      <vt:lpstr>Multistate Research Projects—The Why</vt:lpstr>
      <vt:lpstr>Why do we need NCACs?</vt:lpstr>
      <vt:lpstr>Required Reporting—Accountability and Results</vt:lpstr>
      <vt:lpstr>Role of Regional Associations or SAES Directors in Hatch Multistate Research Funding</vt:lpstr>
      <vt:lpstr>agInnovation North Central (agNC)  Promotes and facilitates collaboration, coordination and communication across agNC Land-grant university members, partners, and stakeholders at the regional, national, and international levels.</vt:lpstr>
      <vt:lpstr>agInnovation NC Office- We are here to help!  https:www.aginnovationnc.org</vt:lpstr>
      <vt:lpstr>Hatch Multistate Research 101</vt:lpstr>
      <vt:lpstr>Hatch Multistate Research Committees</vt:lpstr>
      <vt:lpstr>Hatch Funding: National and  North Central Region (NCR)</vt:lpstr>
      <vt:lpstr>Multistate Research Project Reviews </vt:lpstr>
      <vt:lpstr>NCAC Committee Responsibilities</vt:lpstr>
      <vt:lpstr>NCACXX-Related NC Multistate Research Projects</vt:lpstr>
      <vt:lpstr>agNC Timeline:   5-Year Multistate Research Project </vt:lpstr>
      <vt:lpstr>NCACXX—Moving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369</cp:revision>
  <cp:lastPrinted>2023-09-05T18:10:24Z</cp:lastPrinted>
  <dcterms:created xsi:type="dcterms:W3CDTF">2010-06-30T19:59:18Z</dcterms:created>
  <dcterms:modified xsi:type="dcterms:W3CDTF">2026-06-04T22:08:35Z</dcterms:modified>
</cp:coreProperties>
</file>