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handoutMasterIdLst>
    <p:handoutMasterId r:id="rId22"/>
  </p:handoutMasterIdLst>
  <p:sldIdLst>
    <p:sldId id="392" r:id="rId2"/>
    <p:sldId id="390" r:id="rId3"/>
    <p:sldId id="391" r:id="rId4"/>
    <p:sldId id="362" r:id="rId5"/>
    <p:sldId id="374" r:id="rId6"/>
    <p:sldId id="387" r:id="rId7"/>
    <p:sldId id="388" r:id="rId8"/>
    <p:sldId id="389" r:id="rId9"/>
    <p:sldId id="402" r:id="rId10"/>
    <p:sldId id="398" r:id="rId11"/>
    <p:sldId id="380" r:id="rId12"/>
    <p:sldId id="386" r:id="rId13"/>
    <p:sldId id="394" r:id="rId14"/>
    <p:sldId id="395" r:id="rId15"/>
    <p:sldId id="396" r:id="rId16"/>
    <p:sldId id="393" r:id="rId17"/>
    <p:sldId id="400" r:id="rId18"/>
    <p:sldId id="397" r:id="rId19"/>
    <p:sldId id="401"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C1DFE-FF7C-4908-B153-8DC6FF586299}" v="38" dt="2025-05-23T13:47:49.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8862" autoAdjust="0"/>
  </p:normalViewPr>
  <p:slideViewPr>
    <p:cSldViewPr>
      <p:cViewPr varScale="1">
        <p:scale>
          <a:sx n="98" d="100"/>
          <a:sy n="98" d="100"/>
        </p:scale>
        <p:origin x="1098" y="9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milton" userId="a4a535ee-d5ef-49fa-acff-4020f9e5b253" providerId="ADAL" clId="{F57C1DFE-FF7C-4908-B153-8DC6FF586299}"/>
    <pc:docChg chg="modSld">
      <pc:chgData name="Christina Hamilton" userId="a4a535ee-d5ef-49fa-acff-4020f9e5b253" providerId="ADAL" clId="{F57C1DFE-FF7C-4908-B153-8DC6FF586299}" dt="2025-05-23T14:29:30.907" v="112" actId="207"/>
      <pc:docMkLst>
        <pc:docMk/>
      </pc:docMkLst>
      <pc:sldChg chg="modSp mod">
        <pc:chgData name="Christina Hamilton" userId="a4a535ee-d5ef-49fa-acff-4020f9e5b253" providerId="ADAL" clId="{F57C1DFE-FF7C-4908-B153-8DC6FF586299}" dt="2025-05-23T14:29:30.907" v="112" actId="207"/>
        <pc:sldMkLst>
          <pc:docMk/>
          <pc:sldMk cId="3028337451" sldId="390"/>
        </pc:sldMkLst>
        <pc:spChg chg="mod">
          <ac:chgData name="Christina Hamilton" userId="a4a535ee-d5ef-49fa-acff-4020f9e5b253" providerId="ADAL" clId="{F57C1DFE-FF7C-4908-B153-8DC6FF586299}" dt="2025-05-23T14:29:30.907" v="112" actId="207"/>
          <ac:spMkLst>
            <pc:docMk/>
            <pc:sldMk cId="3028337451" sldId="390"/>
            <ac:spMk id="7" creationId="{A349E471-7EE1-ACA5-C58B-6F7CCF2ADB4E}"/>
          </ac:spMkLst>
        </pc:spChg>
      </pc:sldChg>
      <pc:sldChg chg="modSp mod">
        <pc:chgData name="Christina Hamilton" userId="a4a535ee-d5ef-49fa-acff-4020f9e5b253" providerId="ADAL" clId="{F57C1DFE-FF7C-4908-B153-8DC6FF586299}" dt="2025-05-23T13:48:12.081" v="70" actId="20577"/>
        <pc:sldMkLst>
          <pc:docMk/>
          <pc:sldMk cId="2156734573" sldId="392"/>
        </pc:sldMkLst>
        <pc:spChg chg="mod">
          <ac:chgData name="Christina Hamilton" userId="a4a535ee-d5ef-49fa-acff-4020f9e5b253" providerId="ADAL" clId="{F57C1DFE-FF7C-4908-B153-8DC6FF586299}" dt="2025-05-23T13:47:49.999" v="37" actId="20577"/>
          <ac:spMkLst>
            <pc:docMk/>
            <pc:sldMk cId="2156734573" sldId="392"/>
            <ac:spMk id="2" creationId="{6F59C19B-775C-430F-2487-724DE83948B1}"/>
          </ac:spMkLst>
        </pc:spChg>
        <pc:spChg chg="mod">
          <ac:chgData name="Christina Hamilton" userId="a4a535ee-d5ef-49fa-acff-4020f9e5b253" providerId="ADAL" clId="{F57C1DFE-FF7C-4908-B153-8DC6FF586299}" dt="2025-05-23T13:48:12.081" v="70" actId="20577"/>
          <ac:spMkLst>
            <pc:docMk/>
            <pc:sldMk cId="2156734573" sldId="392"/>
            <ac:spMk id="3" creationId="{1A77BAAF-8F46-D135-5CD1-D1C1DEED9979}"/>
          </ac:spMkLst>
        </pc:spChg>
      </pc:sldChg>
      <pc:sldChg chg="modSp mod">
        <pc:chgData name="Christina Hamilton" userId="a4a535ee-d5ef-49fa-acff-4020f9e5b253" providerId="ADAL" clId="{F57C1DFE-FF7C-4908-B153-8DC6FF586299}" dt="2025-05-23T13:48:52.911" v="110" actId="6549"/>
        <pc:sldMkLst>
          <pc:docMk/>
          <pc:sldMk cId="63503469" sldId="397"/>
        </pc:sldMkLst>
        <pc:spChg chg="mod">
          <ac:chgData name="Christina Hamilton" userId="a4a535ee-d5ef-49fa-acff-4020f9e5b253" providerId="ADAL" clId="{F57C1DFE-FF7C-4908-B153-8DC6FF586299}" dt="2025-05-23T13:48:52.911" v="110" actId="6549"/>
          <ac:spMkLst>
            <pc:docMk/>
            <pc:sldMk cId="63503469" sldId="397"/>
            <ac:spMk id="3" creationId="{67C78FB5-7AD9-18E7-7364-06F42240D35C}"/>
          </ac:spMkLst>
        </pc:spChg>
      </pc:sldChg>
      <pc:sldChg chg="modSp mod">
        <pc:chgData name="Christina Hamilton" userId="a4a535ee-d5ef-49fa-acff-4020f9e5b253" providerId="ADAL" clId="{F57C1DFE-FF7C-4908-B153-8DC6FF586299}" dt="2025-05-23T13:49:16.956" v="111" actId="13926"/>
        <pc:sldMkLst>
          <pc:docMk/>
          <pc:sldMk cId="669926908" sldId="402"/>
        </pc:sldMkLst>
        <pc:spChg chg="mod">
          <ac:chgData name="Christina Hamilton" userId="a4a535ee-d5ef-49fa-acff-4020f9e5b253" providerId="ADAL" clId="{F57C1DFE-FF7C-4908-B153-8DC6FF586299}" dt="2025-05-23T13:49:16.956" v="111" actId="13926"/>
          <ac:spMkLst>
            <pc:docMk/>
            <pc:sldMk cId="669926908" sldId="402"/>
            <ac:spMk id="3" creationId="{44B34363-9917-ADB3-A99C-47E99A0BA9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14CF-881A-41FE-B285-7597D5FB008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1CD673D4-1452-4C3F-AFF5-26CA106B2A1A}">
      <dgm:prSet/>
      <dgm:spPr/>
      <dgm:t>
        <a:bodyPr/>
        <a:lstStyle/>
        <a:p>
          <a:pPr>
            <a:defRPr b="1"/>
          </a:pPr>
          <a:r>
            <a:rPr lang="en-US"/>
            <a:t>1862</a:t>
          </a:r>
        </a:p>
      </dgm:t>
    </dgm:pt>
    <dgm:pt modelId="{7F302626-D4DE-40EC-B41B-75E3F0C404F1}" type="parTrans" cxnId="{4F1EF401-F962-436C-9F7D-84D55885A68D}">
      <dgm:prSet/>
      <dgm:spPr/>
      <dgm:t>
        <a:bodyPr/>
        <a:lstStyle/>
        <a:p>
          <a:endParaRPr lang="en-US"/>
        </a:p>
      </dgm:t>
    </dgm:pt>
    <dgm:pt modelId="{38F9B1B6-8C22-4D2B-8530-E9B469E55F76}" type="sibTrans" cxnId="{4F1EF401-F962-436C-9F7D-84D55885A68D}">
      <dgm:prSet/>
      <dgm:spPr/>
      <dgm:t>
        <a:bodyPr/>
        <a:lstStyle/>
        <a:p>
          <a:endParaRPr lang="en-US"/>
        </a:p>
      </dgm:t>
    </dgm:pt>
    <dgm:pt modelId="{4FB04DE8-E191-40BD-B20E-D73E186FB635}">
      <dgm:prSet custT="1"/>
      <dgm:spPr/>
      <dgm:t>
        <a:bodyPr/>
        <a:lstStyle/>
        <a:p>
          <a:r>
            <a:rPr lang="en-US" sz="1200" dirty="0"/>
            <a:t>Morrill Act—Allows public lands to be used to establish “land grant colleges to teach agriculture”</a:t>
          </a:r>
        </a:p>
      </dgm:t>
    </dgm:pt>
    <dgm:pt modelId="{7FF4481C-2BDD-4669-A481-1D15CA30705D}" type="parTrans" cxnId="{3A03AA26-19A8-4CD1-81AD-BBA99DB98E9F}">
      <dgm:prSet/>
      <dgm:spPr/>
      <dgm:t>
        <a:bodyPr/>
        <a:lstStyle/>
        <a:p>
          <a:endParaRPr lang="en-US"/>
        </a:p>
      </dgm:t>
    </dgm:pt>
    <dgm:pt modelId="{3BF784E9-6BE5-4DD8-9B44-9FB78042A1A2}" type="sibTrans" cxnId="{3A03AA26-19A8-4CD1-81AD-BBA99DB98E9F}">
      <dgm:prSet/>
      <dgm:spPr/>
      <dgm:t>
        <a:bodyPr/>
        <a:lstStyle/>
        <a:p>
          <a:endParaRPr lang="en-US"/>
        </a:p>
      </dgm:t>
    </dgm:pt>
    <dgm:pt modelId="{9E8DF9D5-63DB-4AE3-ADC1-8B81733CF089}">
      <dgm:prSet/>
      <dgm:spPr/>
      <dgm:t>
        <a:bodyPr/>
        <a:lstStyle/>
        <a:p>
          <a:pPr>
            <a:defRPr b="1"/>
          </a:pPr>
          <a:r>
            <a:rPr lang="en-US" dirty="0"/>
            <a:t>1887</a:t>
          </a:r>
        </a:p>
      </dgm:t>
    </dgm:pt>
    <dgm:pt modelId="{1B9B59DA-600E-4DD6-B6AF-63B1D7036235}" type="parTrans" cxnId="{A651EA32-3B1A-4901-AE64-FA990B54933F}">
      <dgm:prSet/>
      <dgm:spPr/>
      <dgm:t>
        <a:bodyPr/>
        <a:lstStyle/>
        <a:p>
          <a:endParaRPr lang="en-US"/>
        </a:p>
      </dgm:t>
    </dgm:pt>
    <dgm:pt modelId="{898E29D6-4742-449A-B5CC-BC3678561542}" type="sibTrans" cxnId="{A651EA32-3B1A-4901-AE64-FA990B54933F}">
      <dgm:prSet/>
      <dgm:spPr/>
      <dgm:t>
        <a:bodyPr/>
        <a:lstStyle/>
        <a:p>
          <a:endParaRPr lang="en-US"/>
        </a:p>
      </dgm:t>
    </dgm:pt>
    <dgm:pt modelId="{D1DA42DB-5DA5-4423-BCD9-48FC3023B3FE}">
      <dgm:prSet custT="1"/>
      <dgm:spPr/>
      <dgm:t>
        <a:bodyPr/>
        <a:lstStyle/>
        <a:p>
          <a:r>
            <a:rPr lang="en-US" sz="1200" dirty="0"/>
            <a:t>Hatch Act—Establishes Ag Experiment Stations</a:t>
          </a:r>
        </a:p>
      </dgm:t>
    </dgm:pt>
    <dgm:pt modelId="{74356417-D2FA-41C4-BE4A-3FA2AC9C2F4E}" type="parTrans" cxnId="{9DBE1735-F088-4D45-BCD2-D01A887ED1E3}">
      <dgm:prSet/>
      <dgm:spPr/>
      <dgm:t>
        <a:bodyPr/>
        <a:lstStyle/>
        <a:p>
          <a:endParaRPr lang="en-US"/>
        </a:p>
      </dgm:t>
    </dgm:pt>
    <dgm:pt modelId="{BE49D3B3-2F0D-4CB9-8665-D3953854FABD}" type="sibTrans" cxnId="{9DBE1735-F088-4D45-BCD2-D01A887ED1E3}">
      <dgm:prSet/>
      <dgm:spPr/>
      <dgm:t>
        <a:bodyPr/>
        <a:lstStyle/>
        <a:p>
          <a:endParaRPr lang="en-US"/>
        </a:p>
      </dgm:t>
    </dgm:pt>
    <dgm:pt modelId="{5E0E2EE3-0F48-475F-BE32-3721490228B6}">
      <dgm:prSet/>
      <dgm:spPr/>
      <dgm:t>
        <a:bodyPr/>
        <a:lstStyle/>
        <a:p>
          <a:pPr>
            <a:defRPr b="1"/>
          </a:pPr>
          <a:r>
            <a:rPr lang="en-US"/>
            <a:t>1946</a:t>
          </a:r>
        </a:p>
      </dgm:t>
    </dgm:pt>
    <dgm:pt modelId="{84075B81-8ED9-429F-AEB3-D25737B22A00}" type="parTrans" cxnId="{222A4A71-DCE8-4C9B-ADB6-147F60F037E9}">
      <dgm:prSet/>
      <dgm:spPr/>
      <dgm:t>
        <a:bodyPr/>
        <a:lstStyle/>
        <a:p>
          <a:endParaRPr lang="en-US"/>
        </a:p>
      </dgm:t>
    </dgm:pt>
    <dgm:pt modelId="{08AA8F70-482B-4722-8505-006E738FDF38}" type="sibTrans" cxnId="{222A4A71-DCE8-4C9B-ADB6-147F60F037E9}">
      <dgm:prSet/>
      <dgm:spPr/>
      <dgm:t>
        <a:bodyPr/>
        <a:lstStyle/>
        <a:p>
          <a:endParaRPr lang="en-US"/>
        </a:p>
      </dgm:t>
    </dgm:pt>
    <dgm:pt modelId="{DACDBCA4-F07A-4945-8A86-697C7A7B34A2}">
      <dgm:prSet custT="1"/>
      <dgm:spPr/>
      <dgm:t>
        <a:bodyPr/>
        <a:lstStyle/>
        <a:p>
          <a:r>
            <a:rPr lang="en-US" sz="1200" dirty="0"/>
            <a:t>Research and Marketing Act—Establishes multistate research, 25% set aside from Hatch funds for regional research.</a:t>
          </a:r>
        </a:p>
        <a:p>
          <a:endParaRPr lang="en-US" sz="1400" dirty="0"/>
        </a:p>
        <a:p>
          <a:r>
            <a:rPr lang="en-US" sz="1200" dirty="0"/>
            <a:t>agInnovation North Central established in 1947 as the NCRA!</a:t>
          </a:r>
        </a:p>
      </dgm:t>
    </dgm:pt>
    <dgm:pt modelId="{257513F3-7A37-461C-9777-76A136CC6526}" type="parTrans" cxnId="{04DB7FCD-EB06-4A5F-A17A-4A15212368FD}">
      <dgm:prSet/>
      <dgm:spPr/>
      <dgm:t>
        <a:bodyPr/>
        <a:lstStyle/>
        <a:p>
          <a:endParaRPr lang="en-US"/>
        </a:p>
      </dgm:t>
    </dgm:pt>
    <dgm:pt modelId="{077CBD57-3B54-43F0-AE01-EB752557BFC8}" type="sibTrans" cxnId="{04DB7FCD-EB06-4A5F-A17A-4A15212368FD}">
      <dgm:prSet/>
      <dgm:spPr/>
      <dgm:t>
        <a:bodyPr/>
        <a:lstStyle/>
        <a:p>
          <a:endParaRPr lang="en-US"/>
        </a:p>
      </dgm:t>
    </dgm:pt>
    <dgm:pt modelId="{EB4924DF-88A5-485C-93EE-341E0EF4F472}">
      <dgm:prSet/>
      <dgm:spPr/>
      <dgm:t>
        <a:bodyPr/>
        <a:lstStyle/>
        <a:p>
          <a:pPr>
            <a:defRPr b="1"/>
          </a:pPr>
          <a:r>
            <a:rPr lang="en-US"/>
            <a:t>1998</a:t>
          </a:r>
        </a:p>
      </dgm:t>
    </dgm:pt>
    <dgm:pt modelId="{D791FFCE-CD41-4064-9950-61ACA5817CE3}" type="parTrans" cxnId="{C9F1AC62-24BC-438E-B9E1-4A5D64D24468}">
      <dgm:prSet/>
      <dgm:spPr/>
      <dgm:t>
        <a:bodyPr/>
        <a:lstStyle/>
        <a:p>
          <a:endParaRPr lang="en-US"/>
        </a:p>
      </dgm:t>
    </dgm:pt>
    <dgm:pt modelId="{CD6F0A4E-6AA8-4B39-8BEF-97700A2D3C05}" type="sibTrans" cxnId="{C9F1AC62-24BC-438E-B9E1-4A5D64D24468}">
      <dgm:prSet/>
      <dgm:spPr/>
      <dgm:t>
        <a:bodyPr/>
        <a:lstStyle/>
        <a:p>
          <a:endParaRPr lang="en-US"/>
        </a:p>
      </dgm:t>
    </dgm:pt>
    <dgm:pt modelId="{43546068-1555-40B6-91AC-2EE773CAD4E7}">
      <dgm:prSet custT="1"/>
      <dgm:spPr/>
      <dgm:t>
        <a:bodyPr/>
        <a:lstStyle/>
        <a:p>
          <a:r>
            <a:rPr lang="en-US" sz="1200" dirty="0"/>
            <a:t>Agricultural Research, Extension, and Education Reform Act (AREERA)—Establishes the Multistate Research Fund (MRF), scientific peer review, and integrated research and extension activities.</a:t>
          </a:r>
        </a:p>
      </dgm:t>
    </dgm:pt>
    <dgm:pt modelId="{E7286B64-6E1D-4A10-9F30-8955CD45A408}" type="parTrans" cxnId="{208BFAA7-881A-4B35-A864-825ED261CC0A}">
      <dgm:prSet/>
      <dgm:spPr/>
      <dgm:t>
        <a:bodyPr/>
        <a:lstStyle/>
        <a:p>
          <a:endParaRPr lang="en-US"/>
        </a:p>
      </dgm:t>
    </dgm:pt>
    <dgm:pt modelId="{AEE04681-C322-4C60-AE9B-70EC269C43F9}" type="sibTrans" cxnId="{208BFAA7-881A-4B35-A864-825ED261CC0A}">
      <dgm:prSet/>
      <dgm:spPr/>
      <dgm:t>
        <a:bodyPr/>
        <a:lstStyle/>
        <a:p>
          <a:endParaRPr lang="en-US"/>
        </a:p>
      </dgm:t>
    </dgm:pt>
    <dgm:pt modelId="{A4BB6176-023D-44ED-AC20-0BB04BC96E95}" type="pres">
      <dgm:prSet presAssocID="{372C14CF-881A-41FE-B285-7597D5FB008F}" presName="root" presStyleCnt="0">
        <dgm:presLayoutVars>
          <dgm:chMax/>
          <dgm:chPref/>
          <dgm:animLvl val="lvl"/>
        </dgm:presLayoutVars>
      </dgm:prSet>
      <dgm:spPr/>
    </dgm:pt>
    <dgm:pt modelId="{C4B2468B-6A67-43BC-A079-A3386A0B57CB}" type="pres">
      <dgm:prSet presAssocID="{372C14CF-881A-41FE-B285-7597D5FB008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A9C6A2D-3832-4C51-BA6E-63F49D85248A}" type="pres">
      <dgm:prSet presAssocID="{372C14CF-881A-41FE-B285-7597D5FB008F}" presName="nodes" presStyleCnt="0">
        <dgm:presLayoutVars>
          <dgm:chMax/>
          <dgm:chPref/>
          <dgm:animLvl val="lvl"/>
        </dgm:presLayoutVars>
      </dgm:prSet>
      <dgm:spPr/>
    </dgm:pt>
    <dgm:pt modelId="{8D834906-ADBF-46CF-9683-0C7670D50495}" type="pres">
      <dgm:prSet presAssocID="{1CD673D4-1452-4C3F-AFF5-26CA106B2A1A}" presName="composite" presStyleCnt="0"/>
      <dgm:spPr/>
    </dgm:pt>
    <dgm:pt modelId="{C57CEC4C-C11E-492C-9A14-059852D4022B}" type="pres">
      <dgm:prSet presAssocID="{1CD673D4-1452-4C3F-AFF5-26CA106B2A1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4129E50-0126-4743-84B2-21ACA189F82D}" type="pres">
      <dgm:prSet presAssocID="{1CD673D4-1452-4C3F-AFF5-26CA106B2A1A}" presName="DropPinPlaceHolder" presStyleCnt="0"/>
      <dgm:spPr/>
    </dgm:pt>
    <dgm:pt modelId="{BD7BFD13-3A77-40B8-A867-D754CDD86646}" type="pres">
      <dgm:prSet presAssocID="{1CD673D4-1452-4C3F-AFF5-26CA106B2A1A}" presName="DropPin" presStyleLbl="alignNode1" presStyleIdx="0" presStyleCnt="4"/>
      <dgm:spPr/>
    </dgm:pt>
    <dgm:pt modelId="{5188D76F-290A-4CE7-AC6C-66B2B3951B51}" type="pres">
      <dgm:prSet presAssocID="{1CD673D4-1452-4C3F-AFF5-26CA106B2A1A}" presName="Ellipse" presStyleLbl="fgAcc1" presStyleIdx="1" presStyleCnt="5"/>
      <dgm:spPr>
        <a:solidFill>
          <a:schemeClr val="lt1">
            <a:alpha val="90000"/>
            <a:hueOff val="0"/>
            <a:satOff val="0"/>
            <a:lumOff val="0"/>
            <a:alphaOff val="0"/>
          </a:schemeClr>
        </a:solidFill>
        <a:ln w="13970" cap="flat" cmpd="sng" algn="ctr">
          <a:noFill/>
          <a:prstDash val="solid"/>
        </a:ln>
        <a:effectLst/>
      </dgm:spPr>
    </dgm:pt>
    <dgm:pt modelId="{591931CA-63F3-4E3C-876F-CA2044F3521C}" type="pres">
      <dgm:prSet presAssocID="{1CD673D4-1452-4C3F-AFF5-26CA106B2A1A}" presName="L2TextContainer" presStyleLbl="revTx" presStyleIdx="0" presStyleCnt="8">
        <dgm:presLayoutVars>
          <dgm:bulletEnabled val="1"/>
        </dgm:presLayoutVars>
      </dgm:prSet>
      <dgm:spPr/>
    </dgm:pt>
    <dgm:pt modelId="{692B339C-2D52-481D-8849-B8F554BF2B36}" type="pres">
      <dgm:prSet presAssocID="{1CD673D4-1452-4C3F-AFF5-26CA106B2A1A}" presName="L1TextContainer" presStyleLbl="revTx" presStyleIdx="1" presStyleCnt="8">
        <dgm:presLayoutVars>
          <dgm:chMax val="1"/>
          <dgm:chPref val="1"/>
          <dgm:bulletEnabled val="1"/>
        </dgm:presLayoutVars>
      </dgm:prSet>
      <dgm:spPr/>
    </dgm:pt>
    <dgm:pt modelId="{2A2DBFE7-93B8-4D0A-A970-3C2B5D75ED65}" type="pres">
      <dgm:prSet presAssocID="{1CD673D4-1452-4C3F-AFF5-26CA106B2A1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698FAE2-FFCC-4AAE-B793-0C7ABA9A4309}" type="pres">
      <dgm:prSet presAssocID="{1CD673D4-1452-4C3F-AFF5-26CA106B2A1A}" presName="EmptyPlaceHolder" presStyleCnt="0"/>
      <dgm:spPr/>
    </dgm:pt>
    <dgm:pt modelId="{E3F7C316-E123-41E4-A5DA-704B4E6D6CA5}" type="pres">
      <dgm:prSet presAssocID="{38F9B1B6-8C22-4D2B-8530-E9B469E55F76}" presName="spaceBetweenRectangles" presStyleCnt="0"/>
      <dgm:spPr/>
    </dgm:pt>
    <dgm:pt modelId="{5AF1FA1B-4EF7-455A-A2CE-479AC1F1165C}" type="pres">
      <dgm:prSet presAssocID="{9E8DF9D5-63DB-4AE3-ADC1-8B81733CF089}" presName="composite" presStyleCnt="0"/>
      <dgm:spPr/>
    </dgm:pt>
    <dgm:pt modelId="{F5C9339E-1042-499C-9A73-390BC6184C09}" type="pres">
      <dgm:prSet presAssocID="{9E8DF9D5-63DB-4AE3-ADC1-8B81733CF089}" presName="ConnectorPoint" presStyleLbl="lnNode1" presStyleIdx="1" presStyleCnt="4"/>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7D657DB4-3555-4E14-9C84-0D3C679397F2}" type="pres">
      <dgm:prSet presAssocID="{9E8DF9D5-63DB-4AE3-ADC1-8B81733CF089}" presName="DropPinPlaceHolder" presStyleCnt="0"/>
      <dgm:spPr/>
    </dgm:pt>
    <dgm:pt modelId="{9513A286-BF65-4A1B-ADB5-123DFE2190A3}" type="pres">
      <dgm:prSet presAssocID="{9E8DF9D5-63DB-4AE3-ADC1-8B81733CF089}" presName="DropPin" presStyleLbl="alignNode1" presStyleIdx="1" presStyleCnt="4"/>
      <dgm:spPr/>
    </dgm:pt>
    <dgm:pt modelId="{BBB6B78C-D3C8-44A2-A5BB-3224EB4C59E4}" type="pres">
      <dgm:prSet presAssocID="{9E8DF9D5-63DB-4AE3-ADC1-8B81733CF089}" presName="Ellipse" presStyleLbl="fgAcc1" presStyleIdx="2" presStyleCnt="5"/>
      <dgm:spPr>
        <a:solidFill>
          <a:schemeClr val="lt1">
            <a:alpha val="90000"/>
            <a:hueOff val="0"/>
            <a:satOff val="0"/>
            <a:lumOff val="0"/>
            <a:alphaOff val="0"/>
          </a:schemeClr>
        </a:solidFill>
        <a:ln w="13970" cap="flat" cmpd="sng" algn="ctr">
          <a:noFill/>
          <a:prstDash val="solid"/>
        </a:ln>
        <a:effectLst/>
      </dgm:spPr>
    </dgm:pt>
    <dgm:pt modelId="{E9A77B65-D0FA-4D87-8C9D-6C22F031B0BE}" type="pres">
      <dgm:prSet presAssocID="{9E8DF9D5-63DB-4AE3-ADC1-8B81733CF089}" presName="L2TextContainer" presStyleLbl="revTx" presStyleIdx="2" presStyleCnt="8">
        <dgm:presLayoutVars>
          <dgm:bulletEnabled val="1"/>
        </dgm:presLayoutVars>
      </dgm:prSet>
      <dgm:spPr/>
    </dgm:pt>
    <dgm:pt modelId="{A6B40241-873B-4E56-93DC-F10132208A25}" type="pres">
      <dgm:prSet presAssocID="{9E8DF9D5-63DB-4AE3-ADC1-8B81733CF089}" presName="L1TextContainer" presStyleLbl="revTx" presStyleIdx="3" presStyleCnt="8">
        <dgm:presLayoutVars>
          <dgm:chMax val="1"/>
          <dgm:chPref val="1"/>
          <dgm:bulletEnabled val="1"/>
        </dgm:presLayoutVars>
      </dgm:prSet>
      <dgm:spPr/>
    </dgm:pt>
    <dgm:pt modelId="{D618C10D-5D28-4BC9-8155-8E692069CB38}" type="pres">
      <dgm:prSet presAssocID="{9E8DF9D5-63DB-4AE3-ADC1-8B81733CF089}" presName="ConnectLine" presStyleLbl="sibTrans1D1" presStyleIdx="1" presStyleCnt="4"/>
      <dgm:spPr>
        <a:noFill/>
        <a:ln w="12700" cap="flat" cmpd="sng" algn="ctr">
          <a:solidFill>
            <a:schemeClr val="accent2">
              <a:hueOff val="-2474889"/>
              <a:satOff val="807"/>
              <a:lumOff val="-719"/>
              <a:alphaOff val="0"/>
            </a:schemeClr>
          </a:solidFill>
          <a:prstDash val="dash"/>
        </a:ln>
        <a:effectLst/>
      </dgm:spPr>
    </dgm:pt>
    <dgm:pt modelId="{FF94741D-CFC2-4B51-B631-F79F3C60A6E6}" type="pres">
      <dgm:prSet presAssocID="{9E8DF9D5-63DB-4AE3-ADC1-8B81733CF089}" presName="EmptyPlaceHolder" presStyleCnt="0"/>
      <dgm:spPr/>
    </dgm:pt>
    <dgm:pt modelId="{391B2D2E-7430-4F32-9EF2-7E0AA29FBEC2}" type="pres">
      <dgm:prSet presAssocID="{898E29D6-4742-449A-B5CC-BC3678561542}" presName="spaceBetweenRectangles" presStyleCnt="0"/>
      <dgm:spPr/>
    </dgm:pt>
    <dgm:pt modelId="{0D71D233-CFD8-46BB-A652-4FDDB1E4EA82}" type="pres">
      <dgm:prSet presAssocID="{5E0E2EE3-0F48-475F-BE32-3721490228B6}" presName="composite" presStyleCnt="0"/>
      <dgm:spPr/>
    </dgm:pt>
    <dgm:pt modelId="{5AFD2CA6-A07C-4559-AA68-9FAC6B9A418E}" type="pres">
      <dgm:prSet presAssocID="{5E0E2EE3-0F48-475F-BE32-3721490228B6}" presName="ConnectorPoint" presStyleLbl="lnNode1" presStyleIdx="2" presStyleCnt="4"/>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C45584D2-D2D4-4D6C-B47A-056D73A012C0}" type="pres">
      <dgm:prSet presAssocID="{5E0E2EE3-0F48-475F-BE32-3721490228B6}" presName="DropPinPlaceHolder" presStyleCnt="0"/>
      <dgm:spPr/>
    </dgm:pt>
    <dgm:pt modelId="{6A049477-B7FD-4E48-8518-64D0D7310328}" type="pres">
      <dgm:prSet presAssocID="{5E0E2EE3-0F48-475F-BE32-3721490228B6}" presName="DropPin" presStyleLbl="alignNode1" presStyleIdx="2" presStyleCnt="4"/>
      <dgm:spPr/>
    </dgm:pt>
    <dgm:pt modelId="{6045F710-19D6-4A88-B4FC-8D8A3C65771C}" type="pres">
      <dgm:prSet presAssocID="{5E0E2EE3-0F48-475F-BE32-3721490228B6}" presName="Ellipse" presStyleLbl="fgAcc1" presStyleIdx="3" presStyleCnt="5"/>
      <dgm:spPr>
        <a:solidFill>
          <a:schemeClr val="lt1">
            <a:alpha val="90000"/>
            <a:hueOff val="0"/>
            <a:satOff val="0"/>
            <a:lumOff val="0"/>
            <a:alphaOff val="0"/>
          </a:schemeClr>
        </a:solidFill>
        <a:ln w="13970" cap="flat" cmpd="sng" algn="ctr">
          <a:noFill/>
          <a:prstDash val="solid"/>
        </a:ln>
        <a:effectLst/>
      </dgm:spPr>
    </dgm:pt>
    <dgm:pt modelId="{B0A200FC-15A0-410A-8371-F9BD134EEA9F}" type="pres">
      <dgm:prSet presAssocID="{5E0E2EE3-0F48-475F-BE32-3721490228B6}" presName="L2TextContainer" presStyleLbl="revTx" presStyleIdx="4" presStyleCnt="8">
        <dgm:presLayoutVars>
          <dgm:bulletEnabled val="1"/>
        </dgm:presLayoutVars>
      </dgm:prSet>
      <dgm:spPr/>
    </dgm:pt>
    <dgm:pt modelId="{A7D124F4-5798-4DDA-B39D-050BE60F2DC7}" type="pres">
      <dgm:prSet presAssocID="{5E0E2EE3-0F48-475F-BE32-3721490228B6}" presName="L1TextContainer" presStyleLbl="revTx" presStyleIdx="5" presStyleCnt="8" custLinFactNeighborX="70" custLinFactNeighborY="-14412">
        <dgm:presLayoutVars>
          <dgm:chMax val="1"/>
          <dgm:chPref val="1"/>
          <dgm:bulletEnabled val="1"/>
        </dgm:presLayoutVars>
      </dgm:prSet>
      <dgm:spPr/>
    </dgm:pt>
    <dgm:pt modelId="{61F86386-90E1-4BEB-87E0-A954730FE99F}" type="pres">
      <dgm:prSet presAssocID="{5E0E2EE3-0F48-475F-BE32-3721490228B6}" presName="ConnectLine" presStyleLbl="sibTrans1D1" presStyleIdx="2" presStyleCnt="4"/>
      <dgm:spPr>
        <a:noFill/>
        <a:ln w="12700" cap="flat" cmpd="sng" algn="ctr">
          <a:solidFill>
            <a:schemeClr val="accent2">
              <a:hueOff val="-4949778"/>
              <a:satOff val="1615"/>
              <a:lumOff val="-1438"/>
              <a:alphaOff val="0"/>
            </a:schemeClr>
          </a:solidFill>
          <a:prstDash val="dash"/>
        </a:ln>
        <a:effectLst/>
      </dgm:spPr>
    </dgm:pt>
    <dgm:pt modelId="{343AE2E5-8EA2-4959-9C91-8C5B179FB566}" type="pres">
      <dgm:prSet presAssocID="{5E0E2EE3-0F48-475F-BE32-3721490228B6}" presName="EmptyPlaceHolder" presStyleCnt="0"/>
      <dgm:spPr/>
    </dgm:pt>
    <dgm:pt modelId="{DBCFA053-7E52-49FD-8B13-F1F78DF4079A}" type="pres">
      <dgm:prSet presAssocID="{08AA8F70-482B-4722-8505-006E738FDF38}" presName="spaceBetweenRectangles" presStyleCnt="0"/>
      <dgm:spPr/>
    </dgm:pt>
    <dgm:pt modelId="{2DF23E85-02F9-4282-A415-FC9BEA0D9F25}" type="pres">
      <dgm:prSet presAssocID="{EB4924DF-88A5-485C-93EE-341E0EF4F472}" presName="composite" presStyleCnt="0"/>
      <dgm:spPr/>
    </dgm:pt>
    <dgm:pt modelId="{DEADB392-2667-45FC-A681-979A4FB79A32}" type="pres">
      <dgm:prSet presAssocID="{EB4924DF-88A5-485C-93EE-341E0EF4F472}" presName="ConnectorPoint" presStyleLbl="lnNode1" presStyleIdx="3" presStyleCnt="4"/>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99C06A79-C3EC-4EEF-BCD3-DD3705E5997E}" type="pres">
      <dgm:prSet presAssocID="{EB4924DF-88A5-485C-93EE-341E0EF4F472}" presName="DropPinPlaceHolder" presStyleCnt="0"/>
      <dgm:spPr/>
    </dgm:pt>
    <dgm:pt modelId="{ADD1FEDA-E1C8-4FFE-AF4C-4117B324437A}" type="pres">
      <dgm:prSet presAssocID="{EB4924DF-88A5-485C-93EE-341E0EF4F472}" presName="DropPin" presStyleLbl="alignNode1" presStyleIdx="3" presStyleCnt="4"/>
      <dgm:spPr/>
    </dgm:pt>
    <dgm:pt modelId="{EB94E593-E58C-4560-9E05-76546239B233}" type="pres">
      <dgm:prSet presAssocID="{EB4924DF-88A5-485C-93EE-341E0EF4F472}" presName="Ellipse" presStyleLbl="fgAcc1" presStyleIdx="4" presStyleCnt="5"/>
      <dgm:spPr>
        <a:solidFill>
          <a:schemeClr val="lt1">
            <a:alpha val="90000"/>
            <a:hueOff val="0"/>
            <a:satOff val="0"/>
            <a:lumOff val="0"/>
            <a:alphaOff val="0"/>
          </a:schemeClr>
        </a:solidFill>
        <a:ln w="13970" cap="flat" cmpd="sng" algn="ctr">
          <a:noFill/>
          <a:prstDash val="solid"/>
        </a:ln>
        <a:effectLst/>
      </dgm:spPr>
    </dgm:pt>
    <dgm:pt modelId="{650BC8F7-D807-4CFE-A38F-498623EC2E84}" type="pres">
      <dgm:prSet presAssocID="{EB4924DF-88A5-485C-93EE-341E0EF4F472}" presName="L2TextContainer" presStyleLbl="revTx" presStyleIdx="6" presStyleCnt="8">
        <dgm:presLayoutVars>
          <dgm:bulletEnabled val="1"/>
        </dgm:presLayoutVars>
      </dgm:prSet>
      <dgm:spPr/>
    </dgm:pt>
    <dgm:pt modelId="{4C8606DA-2390-4AE3-B6CA-AAF4C2E7C58A}" type="pres">
      <dgm:prSet presAssocID="{EB4924DF-88A5-485C-93EE-341E0EF4F472}" presName="L1TextContainer" presStyleLbl="revTx" presStyleIdx="7" presStyleCnt="8">
        <dgm:presLayoutVars>
          <dgm:chMax val="1"/>
          <dgm:chPref val="1"/>
          <dgm:bulletEnabled val="1"/>
        </dgm:presLayoutVars>
      </dgm:prSet>
      <dgm:spPr/>
    </dgm:pt>
    <dgm:pt modelId="{6D51B295-45DF-4668-B213-0C06691FAED0}" type="pres">
      <dgm:prSet presAssocID="{EB4924DF-88A5-485C-93EE-341E0EF4F472}" presName="ConnectLine" presStyleLbl="sibTrans1D1" presStyleIdx="3" presStyleCnt="4"/>
      <dgm:spPr>
        <a:noFill/>
        <a:ln w="12700" cap="flat" cmpd="sng" algn="ctr">
          <a:solidFill>
            <a:schemeClr val="accent2">
              <a:hueOff val="-7424668"/>
              <a:satOff val="2422"/>
              <a:lumOff val="-2157"/>
              <a:alphaOff val="0"/>
            </a:schemeClr>
          </a:solidFill>
          <a:prstDash val="dash"/>
        </a:ln>
        <a:effectLst/>
      </dgm:spPr>
    </dgm:pt>
    <dgm:pt modelId="{A418F40F-5D29-4355-859F-3EB63A96032F}" type="pres">
      <dgm:prSet presAssocID="{EB4924DF-88A5-485C-93EE-341E0EF4F472}" presName="EmptyPlaceHolder" presStyleCnt="0"/>
      <dgm:spPr/>
    </dgm:pt>
  </dgm:ptLst>
  <dgm:cxnLst>
    <dgm:cxn modelId="{4F1EF401-F962-436C-9F7D-84D55885A68D}" srcId="{372C14CF-881A-41FE-B285-7597D5FB008F}" destId="{1CD673D4-1452-4C3F-AFF5-26CA106B2A1A}" srcOrd="0" destOrd="0" parTransId="{7F302626-D4DE-40EC-B41B-75E3F0C404F1}" sibTransId="{38F9B1B6-8C22-4D2B-8530-E9B469E55F76}"/>
    <dgm:cxn modelId="{4936E719-1E71-4CA2-9DDE-C1C61A2DB1E9}" type="presOf" srcId="{D1DA42DB-5DA5-4423-BCD9-48FC3023B3FE}" destId="{E9A77B65-D0FA-4D87-8C9D-6C22F031B0BE}" srcOrd="0" destOrd="0" presId="urn:microsoft.com/office/officeart/2017/3/layout/DropPinTimeline"/>
    <dgm:cxn modelId="{3A03AA26-19A8-4CD1-81AD-BBA99DB98E9F}" srcId="{1CD673D4-1452-4C3F-AFF5-26CA106B2A1A}" destId="{4FB04DE8-E191-40BD-B20E-D73E186FB635}" srcOrd="0" destOrd="0" parTransId="{7FF4481C-2BDD-4669-A481-1D15CA30705D}" sibTransId="{3BF784E9-6BE5-4DD8-9B44-9FB78042A1A2}"/>
    <dgm:cxn modelId="{A651EA32-3B1A-4901-AE64-FA990B54933F}" srcId="{372C14CF-881A-41FE-B285-7597D5FB008F}" destId="{9E8DF9D5-63DB-4AE3-ADC1-8B81733CF089}" srcOrd="1" destOrd="0" parTransId="{1B9B59DA-600E-4DD6-B6AF-63B1D7036235}" sibTransId="{898E29D6-4742-449A-B5CC-BC3678561542}"/>
    <dgm:cxn modelId="{9DBE1735-F088-4D45-BCD2-D01A887ED1E3}" srcId="{9E8DF9D5-63DB-4AE3-ADC1-8B81733CF089}" destId="{D1DA42DB-5DA5-4423-BCD9-48FC3023B3FE}" srcOrd="0" destOrd="0" parTransId="{74356417-D2FA-41C4-BE4A-3FA2AC9C2F4E}" sibTransId="{BE49D3B3-2F0D-4CB9-8665-D3953854FABD}"/>
    <dgm:cxn modelId="{C9F1AC62-24BC-438E-B9E1-4A5D64D24468}" srcId="{372C14CF-881A-41FE-B285-7597D5FB008F}" destId="{EB4924DF-88A5-485C-93EE-341E0EF4F472}" srcOrd="3" destOrd="0" parTransId="{D791FFCE-CD41-4064-9950-61ACA5817CE3}" sibTransId="{CD6F0A4E-6AA8-4B39-8BEF-97700A2D3C05}"/>
    <dgm:cxn modelId="{0253364F-3557-486A-93D2-5664D5FA0A25}" type="presOf" srcId="{5E0E2EE3-0F48-475F-BE32-3721490228B6}" destId="{A7D124F4-5798-4DDA-B39D-050BE60F2DC7}" srcOrd="0" destOrd="0" presId="urn:microsoft.com/office/officeart/2017/3/layout/DropPinTimeline"/>
    <dgm:cxn modelId="{222A4A71-DCE8-4C9B-ADB6-147F60F037E9}" srcId="{372C14CF-881A-41FE-B285-7597D5FB008F}" destId="{5E0E2EE3-0F48-475F-BE32-3721490228B6}" srcOrd="2" destOrd="0" parTransId="{84075B81-8ED9-429F-AEB3-D25737B22A00}" sibTransId="{08AA8F70-482B-4722-8505-006E738FDF38}"/>
    <dgm:cxn modelId="{74137259-A7E7-4745-A2CE-668D4F6CA25F}" type="presOf" srcId="{9E8DF9D5-63DB-4AE3-ADC1-8B81733CF089}" destId="{A6B40241-873B-4E56-93DC-F10132208A25}" srcOrd="0" destOrd="0" presId="urn:microsoft.com/office/officeart/2017/3/layout/DropPinTimeline"/>
    <dgm:cxn modelId="{08986E7D-457B-4D04-BD1E-01A1EF97F2FF}" type="presOf" srcId="{DACDBCA4-F07A-4945-8A86-697C7A7B34A2}" destId="{B0A200FC-15A0-410A-8371-F9BD134EEA9F}" srcOrd="0" destOrd="0" presId="urn:microsoft.com/office/officeart/2017/3/layout/DropPinTimeline"/>
    <dgm:cxn modelId="{8803A87E-BA09-41E4-B8C8-655E0DB3CA15}" type="presOf" srcId="{4FB04DE8-E191-40BD-B20E-D73E186FB635}" destId="{591931CA-63F3-4E3C-876F-CA2044F3521C}" srcOrd="0" destOrd="0" presId="urn:microsoft.com/office/officeart/2017/3/layout/DropPinTimeline"/>
    <dgm:cxn modelId="{208BFAA7-881A-4B35-A864-825ED261CC0A}" srcId="{EB4924DF-88A5-485C-93EE-341E0EF4F472}" destId="{43546068-1555-40B6-91AC-2EE773CAD4E7}" srcOrd="0" destOrd="0" parTransId="{E7286B64-6E1D-4A10-9F30-8955CD45A408}" sibTransId="{AEE04681-C322-4C60-AE9B-70EC269C43F9}"/>
    <dgm:cxn modelId="{4A0D88AC-0296-44C0-9573-D836EFD2045C}" type="presOf" srcId="{43546068-1555-40B6-91AC-2EE773CAD4E7}" destId="{650BC8F7-D807-4CFE-A38F-498623EC2E84}" srcOrd="0" destOrd="0" presId="urn:microsoft.com/office/officeart/2017/3/layout/DropPinTimeline"/>
    <dgm:cxn modelId="{7220B1B4-90D9-4806-807D-D4821455160F}" type="presOf" srcId="{372C14CF-881A-41FE-B285-7597D5FB008F}" destId="{A4BB6176-023D-44ED-AC20-0BB04BC96E95}" srcOrd="0" destOrd="0" presId="urn:microsoft.com/office/officeart/2017/3/layout/DropPinTimeline"/>
    <dgm:cxn modelId="{04DB7FCD-EB06-4A5F-A17A-4A15212368FD}" srcId="{5E0E2EE3-0F48-475F-BE32-3721490228B6}" destId="{DACDBCA4-F07A-4945-8A86-697C7A7B34A2}" srcOrd="0" destOrd="0" parTransId="{257513F3-7A37-461C-9777-76A136CC6526}" sibTransId="{077CBD57-3B54-43F0-AE01-EB752557BFC8}"/>
    <dgm:cxn modelId="{1570BDD2-6F4E-4D9A-8393-EEE415DA16E3}" type="presOf" srcId="{1CD673D4-1452-4C3F-AFF5-26CA106B2A1A}" destId="{692B339C-2D52-481D-8849-B8F554BF2B36}" srcOrd="0" destOrd="0" presId="urn:microsoft.com/office/officeart/2017/3/layout/DropPinTimeline"/>
    <dgm:cxn modelId="{FDF8D3D4-CEB4-4098-A38B-104DB8333B74}" type="presOf" srcId="{EB4924DF-88A5-485C-93EE-341E0EF4F472}" destId="{4C8606DA-2390-4AE3-B6CA-AAF4C2E7C58A}" srcOrd="0" destOrd="0" presId="urn:microsoft.com/office/officeart/2017/3/layout/DropPinTimeline"/>
    <dgm:cxn modelId="{21C1D317-5230-48D2-B615-5A82D5FAA6E4}" type="presParOf" srcId="{A4BB6176-023D-44ED-AC20-0BB04BC96E95}" destId="{C4B2468B-6A67-43BC-A079-A3386A0B57CB}" srcOrd="0" destOrd="0" presId="urn:microsoft.com/office/officeart/2017/3/layout/DropPinTimeline"/>
    <dgm:cxn modelId="{AC4AB6C4-25B6-4A8E-A08D-A8D35B0313C6}" type="presParOf" srcId="{A4BB6176-023D-44ED-AC20-0BB04BC96E95}" destId="{AA9C6A2D-3832-4C51-BA6E-63F49D85248A}" srcOrd="1" destOrd="0" presId="urn:microsoft.com/office/officeart/2017/3/layout/DropPinTimeline"/>
    <dgm:cxn modelId="{33A67510-A54D-459E-A0AE-C05E8DA474B7}" type="presParOf" srcId="{AA9C6A2D-3832-4C51-BA6E-63F49D85248A}" destId="{8D834906-ADBF-46CF-9683-0C7670D50495}" srcOrd="0" destOrd="0" presId="urn:microsoft.com/office/officeart/2017/3/layout/DropPinTimeline"/>
    <dgm:cxn modelId="{BABD067C-667D-4AFC-B09A-B6AAE9D36D6E}" type="presParOf" srcId="{8D834906-ADBF-46CF-9683-0C7670D50495}" destId="{C57CEC4C-C11E-492C-9A14-059852D4022B}" srcOrd="0" destOrd="0" presId="urn:microsoft.com/office/officeart/2017/3/layout/DropPinTimeline"/>
    <dgm:cxn modelId="{DEFE52E6-CC4D-4E2F-AF77-EAA6892FE9B3}" type="presParOf" srcId="{8D834906-ADBF-46CF-9683-0C7670D50495}" destId="{54129E50-0126-4743-84B2-21ACA189F82D}" srcOrd="1" destOrd="0" presId="urn:microsoft.com/office/officeart/2017/3/layout/DropPinTimeline"/>
    <dgm:cxn modelId="{14D3C61A-0F2D-4296-BA32-B6466789155D}" type="presParOf" srcId="{54129E50-0126-4743-84B2-21ACA189F82D}" destId="{BD7BFD13-3A77-40B8-A867-D754CDD86646}" srcOrd="0" destOrd="0" presId="urn:microsoft.com/office/officeart/2017/3/layout/DropPinTimeline"/>
    <dgm:cxn modelId="{8649D0DB-8269-4998-A48A-5AFCF64992FE}" type="presParOf" srcId="{54129E50-0126-4743-84B2-21ACA189F82D}" destId="{5188D76F-290A-4CE7-AC6C-66B2B3951B51}" srcOrd="1" destOrd="0" presId="urn:microsoft.com/office/officeart/2017/3/layout/DropPinTimeline"/>
    <dgm:cxn modelId="{179A0910-D868-4196-865F-899A6731A0AA}" type="presParOf" srcId="{8D834906-ADBF-46CF-9683-0C7670D50495}" destId="{591931CA-63F3-4E3C-876F-CA2044F3521C}" srcOrd="2" destOrd="0" presId="urn:microsoft.com/office/officeart/2017/3/layout/DropPinTimeline"/>
    <dgm:cxn modelId="{1FBB9303-8971-4BFC-AC51-5E6FF427E8C8}" type="presParOf" srcId="{8D834906-ADBF-46CF-9683-0C7670D50495}" destId="{692B339C-2D52-481D-8849-B8F554BF2B36}" srcOrd="3" destOrd="0" presId="urn:microsoft.com/office/officeart/2017/3/layout/DropPinTimeline"/>
    <dgm:cxn modelId="{48FEED7B-48F4-488A-8F66-EA263CC4D3D4}" type="presParOf" srcId="{8D834906-ADBF-46CF-9683-0C7670D50495}" destId="{2A2DBFE7-93B8-4D0A-A970-3C2B5D75ED65}" srcOrd="4" destOrd="0" presId="urn:microsoft.com/office/officeart/2017/3/layout/DropPinTimeline"/>
    <dgm:cxn modelId="{656E7B81-EB1E-4FD4-BCCF-05385D1B5077}" type="presParOf" srcId="{8D834906-ADBF-46CF-9683-0C7670D50495}" destId="{C698FAE2-FFCC-4AAE-B793-0C7ABA9A4309}" srcOrd="5" destOrd="0" presId="urn:microsoft.com/office/officeart/2017/3/layout/DropPinTimeline"/>
    <dgm:cxn modelId="{B54AC04D-CDD6-4CA9-B2A8-32F7B283BECE}" type="presParOf" srcId="{AA9C6A2D-3832-4C51-BA6E-63F49D85248A}" destId="{E3F7C316-E123-41E4-A5DA-704B4E6D6CA5}" srcOrd="1" destOrd="0" presId="urn:microsoft.com/office/officeart/2017/3/layout/DropPinTimeline"/>
    <dgm:cxn modelId="{665461C6-E263-4BE3-B6C3-5D2D9DB8CE51}" type="presParOf" srcId="{AA9C6A2D-3832-4C51-BA6E-63F49D85248A}" destId="{5AF1FA1B-4EF7-455A-A2CE-479AC1F1165C}" srcOrd="2" destOrd="0" presId="urn:microsoft.com/office/officeart/2017/3/layout/DropPinTimeline"/>
    <dgm:cxn modelId="{E616EA09-3372-49E0-8E8B-C78CEF2BA210}" type="presParOf" srcId="{5AF1FA1B-4EF7-455A-A2CE-479AC1F1165C}" destId="{F5C9339E-1042-499C-9A73-390BC6184C09}" srcOrd="0" destOrd="0" presId="urn:microsoft.com/office/officeart/2017/3/layout/DropPinTimeline"/>
    <dgm:cxn modelId="{EFC98C69-7FB8-43CE-B105-F4AA3ABA8BFF}" type="presParOf" srcId="{5AF1FA1B-4EF7-455A-A2CE-479AC1F1165C}" destId="{7D657DB4-3555-4E14-9C84-0D3C679397F2}" srcOrd="1" destOrd="0" presId="urn:microsoft.com/office/officeart/2017/3/layout/DropPinTimeline"/>
    <dgm:cxn modelId="{EAEABD5B-A073-4ADE-B649-C02DA6BEEC61}" type="presParOf" srcId="{7D657DB4-3555-4E14-9C84-0D3C679397F2}" destId="{9513A286-BF65-4A1B-ADB5-123DFE2190A3}" srcOrd="0" destOrd="0" presId="urn:microsoft.com/office/officeart/2017/3/layout/DropPinTimeline"/>
    <dgm:cxn modelId="{FBB91B3B-2068-4ADD-B91E-5C4CB16F8452}" type="presParOf" srcId="{7D657DB4-3555-4E14-9C84-0D3C679397F2}" destId="{BBB6B78C-D3C8-44A2-A5BB-3224EB4C59E4}" srcOrd="1" destOrd="0" presId="urn:microsoft.com/office/officeart/2017/3/layout/DropPinTimeline"/>
    <dgm:cxn modelId="{2A585331-91AA-406D-A0B9-1A995E194571}" type="presParOf" srcId="{5AF1FA1B-4EF7-455A-A2CE-479AC1F1165C}" destId="{E9A77B65-D0FA-4D87-8C9D-6C22F031B0BE}" srcOrd="2" destOrd="0" presId="urn:microsoft.com/office/officeart/2017/3/layout/DropPinTimeline"/>
    <dgm:cxn modelId="{4ED44847-D658-4102-8E75-999D845B8699}" type="presParOf" srcId="{5AF1FA1B-4EF7-455A-A2CE-479AC1F1165C}" destId="{A6B40241-873B-4E56-93DC-F10132208A25}" srcOrd="3" destOrd="0" presId="urn:microsoft.com/office/officeart/2017/3/layout/DropPinTimeline"/>
    <dgm:cxn modelId="{9FA1B687-F3CC-44CD-826F-A68C899EF664}" type="presParOf" srcId="{5AF1FA1B-4EF7-455A-A2CE-479AC1F1165C}" destId="{D618C10D-5D28-4BC9-8155-8E692069CB38}" srcOrd="4" destOrd="0" presId="urn:microsoft.com/office/officeart/2017/3/layout/DropPinTimeline"/>
    <dgm:cxn modelId="{C31C09E0-4840-4656-859A-7C30AB66B829}" type="presParOf" srcId="{5AF1FA1B-4EF7-455A-A2CE-479AC1F1165C}" destId="{FF94741D-CFC2-4B51-B631-F79F3C60A6E6}" srcOrd="5" destOrd="0" presId="urn:microsoft.com/office/officeart/2017/3/layout/DropPinTimeline"/>
    <dgm:cxn modelId="{C36BEE7C-4BEB-4008-A58A-BE69895842AF}" type="presParOf" srcId="{AA9C6A2D-3832-4C51-BA6E-63F49D85248A}" destId="{391B2D2E-7430-4F32-9EF2-7E0AA29FBEC2}" srcOrd="3" destOrd="0" presId="urn:microsoft.com/office/officeart/2017/3/layout/DropPinTimeline"/>
    <dgm:cxn modelId="{47CC4080-CEF6-4336-AA7B-EBBA59315A2B}" type="presParOf" srcId="{AA9C6A2D-3832-4C51-BA6E-63F49D85248A}" destId="{0D71D233-CFD8-46BB-A652-4FDDB1E4EA82}" srcOrd="4" destOrd="0" presId="urn:microsoft.com/office/officeart/2017/3/layout/DropPinTimeline"/>
    <dgm:cxn modelId="{F6E68382-E926-47A3-944C-CC7192CF68B3}" type="presParOf" srcId="{0D71D233-CFD8-46BB-A652-4FDDB1E4EA82}" destId="{5AFD2CA6-A07C-4559-AA68-9FAC6B9A418E}" srcOrd="0" destOrd="0" presId="urn:microsoft.com/office/officeart/2017/3/layout/DropPinTimeline"/>
    <dgm:cxn modelId="{36D4ACC2-32A5-49FF-A362-EAE8206E4619}" type="presParOf" srcId="{0D71D233-CFD8-46BB-A652-4FDDB1E4EA82}" destId="{C45584D2-D2D4-4D6C-B47A-056D73A012C0}" srcOrd="1" destOrd="0" presId="urn:microsoft.com/office/officeart/2017/3/layout/DropPinTimeline"/>
    <dgm:cxn modelId="{DC9F6B64-00FC-45F9-A2B3-D7275470B5A7}" type="presParOf" srcId="{C45584D2-D2D4-4D6C-B47A-056D73A012C0}" destId="{6A049477-B7FD-4E48-8518-64D0D7310328}" srcOrd="0" destOrd="0" presId="urn:microsoft.com/office/officeart/2017/3/layout/DropPinTimeline"/>
    <dgm:cxn modelId="{15E3F5BB-92D7-4F62-A4F1-C0B4570763F2}" type="presParOf" srcId="{C45584D2-D2D4-4D6C-B47A-056D73A012C0}" destId="{6045F710-19D6-4A88-B4FC-8D8A3C65771C}" srcOrd="1" destOrd="0" presId="urn:microsoft.com/office/officeart/2017/3/layout/DropPinTimeline"/>
    <dgm:cxn modelId="{024D77AA-3C9C-4193-A90C-570C937BA9F7}" type="presParOf" srcId="{0D71D233-CFD8-46BB-A652-4FDDB1E4EA82}" destId="{B0A200FC-15A0-410A-8371-F9BD134EEA9F}" srcOrd="2" destOrd="0" presId="urn:microsoft.com/office/officeart/2017/3/layout/DropPinTimeline"/>
    <dgm:cxn modelId="{3E073493-C245-421D-AE28-1539B330EB19}" type="presParOf" srcId="{0D71D233-CFD8-46BB-A652-4FDDB1E4EA82}" destId="{A7D124F4-5798-4DDA-B39D-050BE60F2DC7}" srcOrd="3" destOrd="0" presId="urn:microsoft.com/office/officeart/2017/3/layout/DropPinTimeline"/>
    <dgm:cxn modelId="{0D30965C-3DF4-40CB-B975-8480EC1407A2}" type="presParOf" srcId="{0D71D233-CFD8-46BB-A652-4FDDB1E4EA82}" destId="{61F86386-90E1-4BEB-87E0-A954730FE99F}" srcOrd="4" destOrd="0" presId="urn:microsoft.com/office/officeart/2017/3/layout/DropPinTimeline"/>
    <dgm:cxn modelId="{38A8E4BB-DFDE-4A62-B0BA-259E6D10C78E}" type="presParOf" srcId="{0D71D233-CFD8-46BB-A652-4FDDB1E4EA82}" destId="{343AE2E5-8EA2-4959-9C91-8C5B179FB566}" srcOrd="5" destOrd="0" presId="urn:microsoft.com/office/officeart/2017/3/layout/DropPinTimeline"/>
    <dgm:cxn modelId="{7A24C8B8-8CE1-478F-8ED8-6CBC4074FD37}" type="presParOf" srcId="{AA9C6A2D-3832-4C51-BA6E-63F49D85248A}" destId="{DBCFA053-7E52-49FD-8B13-F1F78DF4079A}" srcOrd="5" destOrd="0" presId="urn:microsoft.com/office/officeart/2017/3/layout/DropPinTimeline"/>
    <dgm:cxn modelId="{E59B5D32-D511-44F0-93A0-B37E497C73D5}" type="presParOf" srcId="{AA9C6A2D-3832-4C51-BA6E-63F49D85248A}" destId="{2DF23E85-02F9-4282-A415-FC9BEA0D9F25}" srcOrd="6" destOrd="0" presId="urn:microsoft.com/office/officeart/2017/3/layout/DropPinTimeline"/>
    <dgm:cxn modelId="{7FDD7668-8E26-4997-99DC-B45DF55F1F41}" type="presParOf" srcId="{2DF23E85-02F9-4282-A415-FC9BEA0D9F25}" destId="{DEADB392-2667-45FC-A681-979A4FB79A32}" srcOrd="0" destOrd="0" presId="urn:microsoft.com/office/officeart/2017/3/layout/DropPinTimeline"/>
    <dgm:cxn modelId="{F6BB6311-1F72-4A09-ACF6-DC74D6623C3A}" type="presParOf" srcId="{2DF23E85-02F9-4282-A415-FC9BEA0D9F25}" destId="{99C06A79-C3EC-4EEF-BCD3-DD3705E5997E}" srcOrd="1" destOrd="0" presId="urn:microsoft.com/office/officeart/2017/3/layout/DropPinTimeline"/>
    <dgm:cxn modelId="{510AF3C6-AF90-4715-9485-850D11B088E7}" type="presParOf" srcId="{99C06A79-C3EC-4EEF-BCD3-DD3705E5997E}" destId="{ADD1FEDA-E1C8-4FFE-AF4C-4117B324437A}" srcOrd="0" destOrd="0" presId="urn:microsoft.com/office/officeart/2017/3/layout/DropPinTimeline"/>
    <dgm:cxn modelId="{22F36D5E-E483-42B6-9C36-0961C39168C6}" type="presParOf" srcId="{99C06A79-C3EC-4EEF-BCD3-DD3705E5997E}" destId="{EB94E593-E58C-4560-9E05-76546239B233}" srcOrd="1" destOrd="0" presId="urn:microsoft.com/office/officeart/2017/3/layout/DropPinTimeline"/>
    <dgm:cxn modelId="{C41475DA-B2E9-4DEC-8BA3-589B5EC5D116}" type="presParOf" srcId="{2DF23E85-02F9-4282-A415-FC9BEA0D9F25}" destId="{650BC8F7-D807-4CFE-A38F-498623EC2E84}" srcOrd="2" destOrd="0" presId="urn:microsoft.com/office/officeart/2017/3/layout/DropPinTimeline"/>
    <dgm:cxn modelId="{D40AE8FA-ED3E-4D77-90F7-ED9F150AA621}" type="presParOf" srcId="{2DF23E85-02F9-4282-A415-FC9BEA0D9F25}" destId="{4C8606DA-2390-4AE3-B6CA-AAF4C2E7C58A}" srcOrd="3" destOrd="0" presId="urn:microsoft.com/office/officeart/2017/3/layout/DropPinTimeline"/>
    <dgm:cxn modelId="{F4E164A4-0C07-41EE-9846-AE5021B4B3FE}" type="presParOf" srcId="{2DF23E85-02F9-4282-A415-FC9BEA0D9F25}" destId="{6D51B295-45DF-4668-B213-0C06691FAED0}" srcOrd="4" destOrd="0" presId="urn:microsoft.com/office/officeart/2017/3/layout/DropPinTimeline"/>
    <dgm:cxn modelId="{A33212DC-E73E-4262-AE02-4C4C461BC0E4}" type="presParOf" srcId="{2DF23E85-02F9-4282-A415-FC9BEA0D9F25}" destId="{A418F40F-5D29-4355-859F-3EB63A96032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C723-C6D2-4188-B0E0-3852123C0C2A}"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8A2F9D55-B552-41A7-B49F-54D2F3835463}">
      <dgm:prSet/>
      <dgm:spPr/>
      <dgm:t>
        <a:bodyPr/>
        <a:lstStyle/>
        <a:p>
          <a:r>
            <a:rPr lang="en-US" b="1" u="sng" baseline="0"/>
            <a:t>Hatch Act (1887) continued</a:t>
          </a:r>
          <a:endParaRPr lang="en-US"/>
        </a:p>
      </dgm:t>
    </dgm:pt>
    <dgm:pt modelId="{111031D7-2620-4519-87B0-803FAD91393B}" type="parTrans" cxnId="{02AF6CA4-FFA7-42FD-95AB-59C4FF8DA555}">
      <dgm:prSet/>
      <dgm:spPr/>
      <dgm:t>
        <a:bodyPr/>
        <a:lstStyle/>
        <a:p>
          <a:endParaRPr lang="en-US"/>
        </a:p>
      </dgm:t>
    </dgm:pt>
    <dgm:pt modelId="{F88E6E15-2459-4F9D-A49A-490A7E9BCF7B}" type="sibTrans" cxnId="{02AF6CA4-FFA7-42FD-95AB-59C4FF8DA555}">
      <dgm:prSet/>
      <dgm:spPr/>
      <dgm:t>
        <a:bodyPr/>
        <a:lstStyle/>
        <a:p>
          <a:endParaRPr lang="en-US"/>
        </a:p>
      </dgm:t>
    </dgm:pt>
    <dgm:pt modelId="{EF5613C9-D2A2-4F50-94AE-265DF012AA58}">
      <dgm:prSet/>
      <dgm:spPr/>
      <dgm:t>
        <a:bodyPr/>
        <a:lstStyle/>
        <a:p>
          <a:r>
            <a:rPr lang="en-US" baseline="0"/>
            <a:t>Must be matched 1:1; Insular areas and DC  have a 50% match</a:t>
          </a:r>
          <a:endParaRPr lang="en-US"/>
        </a:p>
      </dgm:t>
    </dgm:pt>
    <dgm:pt modelId="{967CB107-59D6-4101-B521-C1A405D204DE}" type="parTrans" cxnId="{571ED99C-14D2-4831-ADD3-876BC09D0803}">
      <dgm:prSet/>
      <dgm:spPr/>
      <dgm:t>
        <a:bodyPr/>
        <a:lstStyle/>
        <a:p>
          <a:endParaRPr lang="en-US"/>
        </a:p>
      </dgm:t>
    </dgm:pt>
    <dgm:pt modelId="{8CCC3D07-05EB-419A-A77D-0CC5BF6E0149}" type="sibTrans" cxnId="{571ED99C-14D2-4831-ADD3-876BC09D0803}">
      <dgm:prSet/>
      <dgm:spPr/>
      <dgm:t>
        <a:bodyPr/>
        <a:lstStyle/>
        <a:p>
          <a:endParaRPr lang="en-US"/>
        </a:p>
      </dgm:t>
    </dgm:pt>
    <dgm:pt modelId="{4513C518-6276-4EA8-AF24-20DBEC368CB0}">
      <dgm:prSet/>
      <dgm:spPr/>
      <dgm:t>
        <a:bodyPr/>
        <a:lstStyle/>
        <a:p>
          <a:r>
            <a:rPr lang="en-US" baseline="0"/>
            <a:t>USDA Secretary may waive match for Insular and DC</a:t>
          </a:r>
          <a:endParaRPr lang="en-US"/>
        </a:p>
      </dgm:t>
    </dgm:pt>
    <dgm:pt modelId="{6C646FB7-8845-421B-8D84-2C6D31106CEA}" type="parTrans" cxnId="{ADD1231A-A79F-46FF-9D08-FE179015F8F2}">
      <dgm:prSet/>
      <dgm:spPr/>
      <dgm:t>
        <a:bodyPr/>
        <a:lstStyle/>
        <a:p>
          <a:endParaRPr lang="en-US"/>
        </a:p>
      </dgm:t>
    </dgm:pt>
    <dgm:pt modelId="{9BCEE4C3-0DD1-4B03-8FC0-9E3B3A95373A}" type="sibTrans" cxnId="{ADD1231A-A79F-46FF-9D08-FE179015F8F2}">
      <dgm:prSet/>
      <dgm:spPr/>
      <dgm:t>
        <a:bodyPr/>
        <a:lstStyle/>
        <a:p>
          <a:endParaRPr lang="en-US"/>
        </a:p>
      </dgm:t>
    </dgm:pt>
    <dgm:pt modelId="{F8A5D3F8-6AD9-4E1E-AD38-9CDF9C5034D8}">
      <dgm:prSet/>
      <dgm:spPr/>
      <dgm:t>
        <a:bodyPr/>
        <a:lstStyle/>
        <a:p>
          <a:r>
            <a:rPr lang="en-US" baseline="0" dirty="0"/>
            <a:t>Multistate research – at least 25% must be used to support multistate research</a:t>
          </a:r>
          <a:endParaRPr lang="en-US" dirty="0"/>
        </a:p>
      </dgm:t>
    </dgm:pt>
    <dgm:pt modelId="{F01A0356-3993-4C82-BB00-93BFEC4D6BB0}" type="parTrans" cxnId="{800D0A4F-BCE0-4D23-A868-2A46FC7C036E}">
      <dgm:prSet/>
      <dgm:spPr/>
      <dgm:t>
        <a:bodyPr/>
        <a:lstStyle/>
        <a:p>
          <a:endParaRPr lang="en-US"/>
        </a:p>
      </dgm:t>
    </dgm:pt>
    <dgm:pt modelId="{470D3173-BED3-46CA-81D4-9C73C1D3E255}" type="sibTrans" cxnId="{800D0A4F-BCE0-4D23-A868-2A46FC7C036E}">
      <dgm:prSet/>
      <dgm:spPr/>
      <dgm:t>
        <a:bodyPr/>
        <a:lstStyle/>
        <a:p>
          <a:endParaRPr lang="en-US"/>
        </a:p>
      </dgm:t>
    </dgm:pt>
    <dgm:pt modelId="{C6A23246-D1CA-4E4D-BDA3-294023053AD6}">
      <dgm:prSet/>
      <dgm:spPr/>
      <dgm:t>
        <a:bodyPr/>
        <a:lstStyle/>
        <a:p>
          <a:r>
            <a:rPr lang="en-US" baseline="0"/>
            <a:t>Integrated activities – 25% or 2X level spent in FY1997 (whichever is less) on activities that integrate research and Extension</a:t>
          </a:r>
          <a:endParaRPr lang="en-US"/>
        </a:p>
      </dgm:t>
    </dgm:pt>
    <dgm:pt modelId="{55665F8C-D9FC-4E8E-BC98-EB69A6DAE7B1}" type="parTrans" cxnId="{E12D2001-21C8-47E7-B9EB-043B0050BB5F}">
      <dgm:prSet/>
      <dgm:spPr/>
      <dgm:t>
        <a:bodyPr/>
        <a:lstStyle/>
        <a:p>
          <a:endParaRPr lang="en-US"/>
        </a:p>
      </dgm:t>
    </dgm:pt>
    <dgm:pt modelId="{7568ABD9-BFFF-4C26-A8A0-CD4B100F81C1}" type="sibTrans" cxnId="{E12D2001-21C8-47E7-B9EB-043B0050BB5F}">
      <dgm:prSet/>
      <dgm:spPr/>
      <dgm:t>
        <a:bodyPr/>
        <a:lstStyle/>
        <a:p>
          <a:endParaRPr lang="en-US"/>
        </a:p>
      </dgm:t>
    </dgm:pt>
    <dgm:pt modelId="{E7C738EA-0C25-4644-A4BE-DF8E65C759D0}">
      <dgm:prSet/>
      <dgm:spPr/>
      <dgm:t>
        <a:bodyPr/>
        <a:lstStyle/>
        <a:p>
          <a:r>
            <a:rPr lang="en-US" baseline="0"/>
            <a:t>1-year carryover; if not spent in the second year, then the amount is deducted from the following year’s allocation and the unspent funds are redistributed by formula</a:t>
          </a:r>
          <a:endParaRPr lang="en-US"/>
        </a:p>
      </dgm:t>
    </dgm:pt>
    <dgm:pt modelId="{A6CD95DF-181F-42BF-83D0-5A4003891FE4}" type="parTrans" cxnId="{0F1B0FA4-3FC6-4EED-AC33-AD45D94AA19B}">
      <dgm:prSet/>
      <dgm:spPr/>
      <dgm:t>
        <a:bodyPr/>
        <a:lstStyle/>
        <a:p>
          <a:endParaRPr lang="en-US"/>
        </a:p>
      </dgm:t>
    </dgm:pt>
    <dgm:pt modelId="{DA62EF4D-7C7B-4B10-B9EE-5C11198A0964}" type="sibTrans" cxnId="{0F1B0FA4-3FC6-4EED-AC33-AD45D94AA19B}">
      <dgm:prSet/>
      <dgm:spPr/>
      <dgm:t>
        <a:bodyPr/>
        <a:lstStyle/>
        <a:p>
          <a:endParaRPr lang="en-US"/>
        </a:p>
      </dgm:t>
    </dgm:pt>
    <dgm:pt modelId="{748DE92D-C674-49CC-8E14-7C56663B8888}" type="pres">
      <dgm:prSet presAssocID="{F36BC723-C6D2-4188-B0E0-3852123C0C2A}" presName="Name0" presStyleCnt="0">
        <dgm:presLayoutVars>
          <dgm:dir/>
          <dgm:animLvl val="lvl"/>
          <dgm:resizeHandles val="exact"/>
        </dgm:presLayoutVars>
      </dgm:prSet>
      <dgm:spPr/>
    </dgm:pt>
    <dgm:pt modelId="{732E1C36-3664-4ADD-8AD5-CC0E42BECA15}" type="pres">
      <dgm:prSet presAssocID="{8A2F9D55-B552-41A7-B49F-54D2F3835463}" presName="linNode" presStyleCnt="0"/>
      <dgm:spPr/>
    </dgm:pt>
    <dgm:pt modelId="{A66CA922-37F1-476D-AD8E-F7E7B951724D}" type="pres">
      <dgm:prSet presAssocID="{8A2F9D55-B552-41A7-B49F-54D2F3835463}" presName="parentText" presStyleLbl="node1" presStyleIdx="0" presStyleCnt="1">
        <dgm:presLayoutVars>
          <dgm:chMax val="1"/>
          <dgm:bulletEnabled val="1"/>
        </dgm:presLayoutVars>
      </dgm:prSet>
      <dgm:spPr/>
    </dgm:pt>
    <dgm:pt modelId="{D3D673FF-2D1E-4BD6-8141-9B1EDF064541}" type="pres">
      <dgm:prSet presAssocID="{8A2F9D55-B552-41A7-B49F-54D2F3835463}" presName="descendantText" presStyleLbl="alignAccFollowNode1" presStyleIdx="0" presStyleCnt="1">
        <dgm:presLayoutVars>
          <dgm:bulletEnabled val="1"/>
        </dgm:presLayoutVars>
      </dgm:prSet>
      <dgm:spPr/>
    </dgm:pt>
  </dgm:ptLst>
  <dgm:cxnLst>
    <dgm:cxn modelId="{E12D2001-21C8-47E7-B9EB-043B0050BB5F}" srcId="{F8A5D3F8-6AD9-4E1E-AD38-9CDF9C5034D8}" destId="{C6A23246-D1CA-4E4D-BDA3-294023053AD6}" srcOrd="0" destOrd="0" parTransId="{55665F8C-D9FC-4E8E-BC98-EB69A6DAE7B1}" sibTransId="{7568ABD9-BFFF-4C26-A8A0-CD4B100F81C1}"/>
    <dgm:cxn modelId="{AF4DC307-A13D-46CB-BA7A-31215BA691E2}" type="presOf" srcId="{F8A5D3F8-6AD9-4E1E-AD38-9CDF9C5034D8}" destId="{D3D673FF-2D1E-4BD6-8141-9B1EDF064541}" srcOrd="0" destOrd="2" presId="urn:microsoft.com/office/officeart/2005/8/layout/vList5"/>
    <dgm:cxn modelId="{86289711-3949-4063-827A-A0CE3D2C7EED}" type="presOf" srcId="{C6A23246-D1CA-4E4D-BDA3-294023053AD6}" destId="{D3D673FF-2D1E-4BD6-8141-9B1EDF064541}" srcOrd="0" destOrd="3" presId="urn:microsoft.com/office/officeart/2005/8/layout/vList5"/>
    <dgm:cxn modelId="{ADD1231A-A79F-46FF-9D08-FE179015F8F2}" srcId="{8A2F9D55-B552-41A7-B49F-54D2F3835463}" destId="{4513C518-6276-4EA8-AF24-20DBEC368CB0}" srcOrd="1" destOrd="0" parTransId="{6C646FB7-8845-421B-8D84-2C6D31106CEA}" sibTransId="{9BCEE4C3-0DD1-4B03-8FC0-9E3B3A95373A}"/>
    <dgm:cxn modelId="{3B637A60-D93B-4E16-99BD-392DABBE850D}" type="presOf" srcId="{8A2F9D55-B552-41A7-B49F-54D2F3835463}" destId="{A66CA922-37F1-476D-AD8E-F7E7B951724D}" srcOrd="0" destOrd="0" presId="urn:microsoft.com/office/officeart/2005/8/layout/vList5"/>
    <dgm:cxn modelId="{97E95967-4386-49DB-871D-C1310C371809}" type="presOf" srcId="{F36BC723-C6D2-4188-B0E0-3852123C0C2A}" destId="{748DE92D-C674-49CC-8E14-7C56663B8888}" srcOrd="0" destOrd="0" presId="urn:microsoft.com/office/officeart/2005/8/layout/vList5"/>
    <dgm:cxn modelId="{800D0A4F-BCE0-4D23-A868-2A46FC7C036E}" srcId="{8A2F9D55-B552-41A7-B49F-54D2F3835463}" destId="{F8A5D3F8-6AD9-4E1E-AD38-9CDF9C5034D8}" srcOrd="2" destOrd="0" parTransId="{F01A0356-3993-4C82-BB00-93BFEC4D6BB0}" sibTransId="{470D3173-BED3-46CA-81D4-9C73C1D3E255}"/>
    <dgm:cxn modelId="{BF263F53-CF78-4A0D-AC31-B94656A4EAA1}" type="presOf" srcId="{EF5613C9-D2A2-4F50-94AE-265DF012AA58}" destId="{D3D673FF-2D1E-4BD6-8141-9B1EDF064541}" srcOrd="0" destOrd="0" presId="urn:microsoft.com/office/officeart/2005/8/layout/vList5"/>
    <dgm:cxn modelId="{4D48A157-5584-485E-AA7E-D09C2C015871}" type="presOf" srcId="{4513C518-6276-4EA8-AF24-20DBEC368CB0}" destId="{D3D673FF-2D1E-4BD6-8141-9B1EDF064541}" srcOrd="0" destOrd="1" presId="urn:microsoft.com/office/officeart/2005/8/layout/vList5"/>
    <dgm:cxn modelId="{571ED99C-14D2-4831-ADD3-876BC09D0803}" srcId="{8A2F9D55-B552-41A7-B49F-54D2F3835463}" destId="{EF5613C9-D2A2-4F50-94AE-265DF012AA58}" srcOrd="0" destOrd="0" parTransId="{967CB107-59D6-4101-B521-C1A405D204DE}" sibTransId="{8CCC3D07-05EB-419A-A77D-0CC5BF6E0149}"/>
    <dgm:cxn modelId="{0F1B0FA4-3FC6-4EED-AC33-AD45D94AA19B}" srcId="{8A2F9D55-B552-41A7-B49F-54D2F3835463}" destId="{E7C738EA-0C25-4644-A4BE-DF8E65C759D0}" srcOrd="3" destOrd="0" parTransId="{A6CD95DF-181F-42BF-83D0-5A4003891FE4}" sibTransId="{DA62EF4D-7C7B-4B10-B9EE-5C11198A0964}"/>
    <dgm:cxn modelId="{02AF6CA4-FFA7-42FD-95AB-59C4FF8DA555}" srcId="{F36BC723-C6D2-4188-B0E0-3852123C0C2A}" destId="{8A2F9D55-B552-41A7-B49F-54D2F3835463}" srcOrd="0" destOrd="0" parTransId="{111031D7-2620-4519-87B0-803FAD91393B}" sibTransId="{F88E6E15-2459-4F9D-A49A-490A7E9BCF7B}"/>
    <dgm:cxn modelId="{93994BB2-733A-4DE9-8247-B58346FA1F7E}" type="presOf" srcId="{E7C738EA-0C25-4644-A4BE-DF8E65C759D0}" destId="{D3D673FF-2D1E-4BD6-8141-9B1EDF064541}" srcOrd="0" destOrd="4" presId="urn:microsoft.com/office/officeart/2005/8/layout/vList5"/>
    <dgm:cxn modelId="{6448A4DC-1A37-402C-BEFB-E9452F3E0BA9}" type="presParOf" srcId="{748DE92D-C674-49CC-8E14-7C56663B8888}" destId="{732E1C36-3664-4ADD-8AD5-CC0E42BECA15}" srcOrd="0" destOrd="0" presId="urn:microsoft.com/office/officeart/2005/8/layout/vList5"/>
    <dgm:cxn modelId="{801BA53B-FA07-437A-8E80-A16B1A487344}" type="presParOf" srcId="{732E1C36-3664-4ADD-8AD5-CC0E42BECA15}" destId="{A66CA922-37F1-476D-AD8E-F7E7B951724D}" srcOrd="0" destOrd="0" presId="urn:microsoft.com/office/officeart/2005/8/layout/vList5"/>
    <dgm:cxn modelId="{765C998C-3A77-4306-8EFA-9717A3727B1A}" type="presParOf" srcId="{732E1C36-3664-4ADD-8AD5-CC0E42BECA15}" destId="{D3D673FF-2D1E-4BD6-8141-9B1EDF064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8E134-7A85-4712-AA5D-A1F1ED06AB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D9AC078-335B-4A00-B020-56BB7807636A}">
      <dgm:prSet/>
      <dgm:spPr/>
      <dgm:t>
        <a:bodyPr/>
        <a:lstStyle/>
        <a:p>
          <a:r>
            <a:rPr lang="en-US"/>
            <a:t>Investigate individual multistate projects for applicability to your job and professional interests/capacities with project objectives</a:t>
          </a:r>
        </a:p>
      </dgm:t>
    </dgm:pt>
    <dgm:pt modelId="{BE9DB4C3-796B-4AB8-81A5-AA4D8B131645}" type="parTrans" cxnId="{BAFDC578-3657-4618-9AB8-9E7DA73CA2C1}">
      <dgm:prSet/>
      <dgm:spPr/>
      <dgm:t>
        <a:bodyPr/>
        <a:lstStyle/>
        <a:p>
          <a:endParaRPr lang="en-US"/>
        </a:p>
      </dgm:t>
    </dgm:pt>
    <dgm:pt modelId="{F564AFB9-92F2-4E58-AC26-2C45F2A7B2AA}" type="sibTrans" cxnId="{BAFDC578-3657-4618-9AB8-9E7DA73CA2C1}">
      <dgm:prSet/>
      <dgm:spPr/>
      <dgm:t>
        <a:bodyPr/>
        <a:lstStyle/>
        <a:p>
          <a:endParaRPr lang="en-US"/>
        </a:p>
      </dgm:t>
    </dgm:pt>
    <dgm:pt modelId="{E6F16231-E48A-43EA-9C24-A19E1D65C9B4}">
      <dgm:prSet/>
      <dgm:spPr/>
      <dgm:t>
        <a:bodyPr/>
        <a:lstStyle/>
        <a:p>
          <a:r>
            <a:rPr lang="en-US" dirty="0"/>
            <a:t>Anyone may join a multistate committee, yet financial access is </a:t>
          </a:r>
          <a:r>
            <a:rPr lang="en-US" u="sng" dirty="0"/>
            <a:t>only</a:t>
          </a:r>
          <a:r>
            <a:rPr lang="en-US" dirty="0"/>
            <a:t> open to AES scientists</a:t>
          </a:r>
        </a:p>
      </dgm:t>
    </dgm:pt>
    <dgm:pt modelId="{1A4AD1DD-04D3-497B-9163-6DF521A298FE}" type="parTrans" cxnId="{32A113E0-D7AB-4495-B3D4-9921FE1699F7}">
      <dgm:prSet/>
      <dgm:spPr/>
      <dgm:t>
        <a:bodyPr/>
        <a:lstStyle/>
        <a:p>
          <a:endParaRPr lang="en-US"/>
        </a:p>
      </dgm:t>
    </dgm:pt>
    <dgm:pt modelId="{9FCDE86A-08FE-449C-8FC2-B5AAD39DBA98}" type="sibTrans" cxnId="{32A113E0-D7AB-4495-B3D4-9921FE1699F7}">
      <dgm:prSet/>
      <dgm:spPr/>
      <dgm:t>
        <a:bodyPr/>
        <a:lstStyle/>
        <a:p>
          <a:endParaRPr lang="en-US"/>
        </a:p>
      </dgm:t>
    </dgm:pt>
    <dgm:pt modelId="{7C1E7961-989C-496F-A500-47CDE29C775E}">
      <dgm:prSet/>
      <dgm:spPr/>
      <dgm:t>
        <a:bodyPr/>
        <a:lstStyle/>
        <a:p>
          <a:r>
            <a:rPr lang="en-US"/>
            <a:t>The AES director (or office) receives a faculty request to join a multistate project and makes the appointment</a:t>
          </a:r>
        </a:p>
      </dgm:t>
    </dgm:pt>
    <dgm:pt modelId="{3C2B147F-C42E-4B80-BD52-F1EDD29E94A0}" type="parTrans" cxnId="{D5D286DA-6198-469D-80CC-74E996880790}">
      <dgm:prSet/>
      <dgm:spPr/>
      <dgm:t>
        <a:bodyPr/>
        <a:lstStyle/>
        <a:p>
          <a:endParaRPr lang="en-US"/>
        </a:p>
      </dgm:t>
    </dgm:pt>
    <dgm:pt modelId="{21980C1E-3FEC-4976-A987-A09564A2BA69}" type="sibTrans" cxnId="{D5D286DA-6198-469D-80CC-74E996880790}">
      <dgm:prSet/>
      <dgm:spPr/>
      <dgm:t>
        <a:bodyPr/>
        <a:lstStyle/>
        <a:p>
          <a:endParaRPr lang="en-US"/>
        </a:p>
      </dgm:t>
    </dgm:pt>
    <dgm:pt modelId="{C377829D-A23C-4ED3-B903-BF5192119856}">
      <dgm:prSet/>
      <dgm:spPr/>
      <dgm:t>
        <a:bodyPr/>
        <a:lstStyle/>
        <a:p>
          <a:r>
            <a:rPr lang="en-US"/>
            <a:t>Information is required with Appendix E in NIMSS</a:t>
          </a:r>
        </a:p>
      </dgm:t>
    </dgm:pt>
    <dgm:pt modelId="{326E92C7-1D66-4292-AA76-D6B1E26EE058}" type="parTrans" cxnId="{DC9D8392-3EC0-435D-806F-D77378D53C4D}">
      <dgm:prSet/>
      <dgm:spPr/>
      <dgm:t>
        <a:bodyPr/>
        <a:lstStyle/>
        <a:p>
          <a:endParaRPr lang="en-US"/>
        </a:p>
      </dgm:t>
    </dgm:pt>
    <dgm:pt modelId="{AC39D6FD-ED73-4092-BBB0-50D098664038}" type="sibTrans" cxnId="{DC9D8392-3EC0-435D-806F-D77378D53C4D}">
      <dgm:prSet/>
      <dgm:spPr/>
      <dgm:t>
        <a:bodyPr/>
        <a:lstStyle/>
        <a:p>
          <a:endParaRPr lang="en-US"/>
        </a:p>
      </dgm:t>
    </dgm:pt>
    <dgm:pt modelId="{4E97A11C-7FB9-4AD9-ABC3-A56063623285}">
      <dgm:prSet/>
      <dgm:spPr/>
      <dgm:t>
        <a:bodyPr/>
        <a:lstStyle/>
        <a:p>
          <a:r>
            <a:rPr lang="en-US"/>
            <a:t>Periodically the AA or more likely the regional association may assist</a:t>
          </a:r>
        </a:p>
      </dgm:t>
    </dgm:pt>
    <dgm:pt modelId="{BF07B6FB-6DDC-42B3-B2A5-C360545D20D2}" type="parTrans" cxnId="{7E79AC44-78D3-4C34-8743-C5B6B7D5064A}">
      <dgm:prSet/>
      <dgm:spPr/>
      <dgm:t>
        <a:bodyPr/>
        <a:lstStyle/>
        <a:p>
          <a:endParaRPr lang="en-US"/>
        </a:p>
      </dgm:t>
    </dgm:pt>
    <dgm:pt modelId="{C1DA35CC-5172-43BE-A249-7B981F20D719}" type="sibTrans" cxnId="{7E79AC44-78D3-4C34-8743-C5B6B7D5064A}">
      <dgm:prSet/>
      <dgm:spPr/>
      <dgm:t>
        <a:bodyPr/>
        <a:lstStyle/>
        <a:p>
          <a:endParaRPr lang="en-US"/>
        </a:p>
      </dgm:t>
    </dgm:pt>
    <dgm:pt modelId="{6D042D6E-299F-4E3E-9CB1-14EA5DEA4165}" type="pres">
      <dgm:prSet presAssocID="{E928E134-7A85-4712-AA5D-A1F1ED06ABDA}" presName="outerComposite" presStyleCnt="0">
        <dgm:presLayoutVars>
          <dgm:chMax val="5"/>
          <dgm:dir/>
          <dgm:resizeHandles val="exact"/>
        </dgm:presLayoutVars>
      </dgm:prSet>
      <dgm:spPr/>
    </dgm:pt>
    <dgm:pt modelId="{7276B9E4-0690-4D2B-8CAC-E69235B9AA21}" type="pres">
      <dgm:prSet presAssocID="{E928E134-7A85-4712-AA5D-A1F1ED06ABDA}" presName="dummyMaxCanvas" presStyleCnt="0">
        <dgm:presLayoutVars/>
      </dgm:prSet>
      <dgm:spPr/>
    </dgm:pt>
    <dgm:pt modelId="{B8D359FF-33DA-4045-8201-47005DB258CB}" type="pres">
      <dgm:prSet presAssocID="{E928E134-7A85-4712-AA5D-A1F1ED06ABDA}" presName="FiveNodes_1" presStyleLbl="node1" presStyleIdx="0" presStyleCnt="5">
        <dgm:presLayoutVars>
          <dgm:bulletEnabled val="1"/>
        </dgm:presLayoutVars>
      </dgm:prSet>
      <dgm:spPr/>
    </dgm:pt>
    <dgm:pt modelId="{CC356723-F24D-482F-8261-996FEFDAB09B}" type="pres">
      <dgm:prSet presAssocID="{E928E134-7A85-4712-AA5D-A1F1ED06ABDA}" presName="FiveNodes_2" presStyleLbl="node1" presStyleIdx="1" presStyleCnt="5">
        <dgm:presLayoutVars>
          <dgm:bulletEnabled val="1"/>
        </dgm:presLayoutVars>
      </dgm:prSet>
      <dgm:spPr/>
    </dgm:pt>
    <dgm:pt modelId="{3F9EAEB1-D149-4A9B-B971-CC34AA67BA33}" type="pres">
      <dgm:prSet presAssocID="{E928E134-7A85-4712-AA5D-A1F1ED06ABDA}" presName="FiveNodes_3" presStyleLbl="node1" presStyleIdx="2" presStyleCnt="5">
        <dgm:presLayoutVars>
          <dgm:bulletEnabled val="1"/>
        </dgm:presLayoutVars>
      </dgm:prSet>
      <dgm:spPr/>
    </dgm:pt>
    <dgm:pt modelId="{3903EAD1-F3A6-42AD-A56D-039F430C4BBE}" type="pres">
      <dgm:prSet presAssocID="{E928E134-7A85-4712-AA5D-A1F1ED06ABDA}" presName="FiveNodes_4" presStyleLbl="node1" presStyleIdx="3" presStyleCnt="5">
        <dgm:presLayoutVars>
          <dgm:bulletEnabled val="1"/>
        </dgm:presLayoutVars>
      </dgm:prSet>
      <dgm:spPr/>
    </dgm:pt>
    <dgm:pt modelId="{1BA5DA8C-41AA-4285-AB7B-0C51D56E90CC}" type="pres">
      <dgm:prSet presAssocID="{E928E134-7A85-4712-AA5D-A1F1ED06ABDA}" presName="FiveNodes_5" presStyleLbl="node1" presStyleIdx="4" presStyleCnt="5">
        <dgm:presLayoutVars>
          <dgm:bulletEnabled val="1"/>
        </dgm:presLayoutVars>
      </dgm:prSet>
      <dgm:spPr/>
    </dgm:pt>
    <dgm:pt modelId="{B1BE256F-3A08-4C46-892F-9AF555830B95}" type="pres">
      <dgm:prSet presAssocID="{E928E134-7A85-4712-AA5D-A1F1ED06ABDA}" presName="FiveConn_1-2" presStyleLbl="fgAccFollowNode1" presStyleIdx="0" presStyleCnt="4">
        <dgm:presLayoutVars>
          <dgm:bulletEnabled val="1"/>
        </dgm:presLayoutVars>
      </dgm:prSet>
      <dgm:spPr/>
    </dgm:pt>
    <dgm:pt modelId="{CF925705-50D8-4E12-AF6C-AA41E189D246}" type="pres">
      <dgm:prSet presAssocID="{E928E134-7A85-4712-AA5D-A1F1ED06ABDA}" presName="FiveConn_2-3" presStyleLbl="fgAccFollowNode1" presStyleIdx="1" presStyleCnt="4">
        <dgm:presLayoutVars>
          <dgm:bulletEnabled val="1"/>
        </dgm:presLayoutVars>
      </dgm:prSet>
      <dgm:spPr/>
    </dgm:pt>
    <dgm:pt modelId="{41980AB7-3B27-4101-B63D-1825728A7E21}" type="pres">
      <dgm:prSet presAssocID="{E928E134-7A85-4712-AA5D-A1F1ED06ABDA}" presName="FiveConn_3-4" presStyleLbl="fgAccFollowNode1" presStyleIdx="2" presStyleCnt="4">
        <dgm:presLayoutVars>
          <dgm:bulletEnabled val="1"/>
        </dgm:presLayoutVars>
      </dgm:prSet>
      <dgm:spPr/>
    </dgm:pt>
    <dgm:pt modelId="{215BFA5F-F26D-41EE-A592-9C2BFCF997C3}" type="pres">
      <dgm:prSet presAssocID="{E928E134-7A85-4712-AA5D-A1F1ED06ABDA}" presName="FiveConn_4-5" presStyleLbl="fgAccFollowNode1" presStyleIdx="3" presStyleCnt="4">
        <dgm:presLayoutVars>
          <dgm:bulletEnabled val="1"/>
        </dgm:presLayoutVars>
      </dgm:prSet>
      <dgm:spPr/>
    </dgm:pt>
    <dgm:pt modelId="{2C68735E-D329-4226-8422-60729F489BCE}" type="pres">
      <dgm:prSet presAssocID="{E928E134-7A85-4712-AA5D-A1F1ED06ABDA}" presName="FiveNodes_1_text" presStyleLbl="node1" presStyleIdx="4" presStyleCnt="5">
        <dgm:presLayoutVars>
          <dgm:bulletEnabled val="1"/>
        </dgm:presLayoutVars>
      </dgm:prSet>
      <dgm:spPr/>
    </dgm:pt>
    <dgm:pt modelId="{4756FB0D-5366-40DD-BB5E-F62111CAA7AD}" type="pres">
      <dgm:prSet presAssocID="{E928E134-7A85-4712-AA5D-A1F1ED06ABDA}" presName="FiveNodes_2_text" presStyleLbl="node1" presStyleIdx="4" presStyleCnt="5">
        <dgm:presLayoutVars>
          <dgm:bulletEnabled val="1"/>
        </dgm:presLayoutVars>
      </dgm:prSet>
      <dgm:spPr/>
    </dgm:pt>
    <dgm:pt modelId="{FA007C07-1F77-4F50-9198-A13E5E61C5B2}" type="pres">
      <dgm:prSet presAssocID="{E928E134-7A85-4712-AA5D-A1F1ED06ABDA}" presName="FiveNodes_3_text" presStyleLbl="node1" presStyleIdx="4" presStyleCnt="5">
        <dgm:presLayoutVars>
          <dgm:bulletEnabled val="1"/>
        </dgm:presLayoutVars>
      </dgm:prSet>
      <dgm:spPr/>
    </dgm:pt>
    <dgm:pt modelId="{B49016BA-7EF1-4F6C-80A8-B409D7847472}" type="pres">
      <dgm:prSet presAssocID="{E928E134-7A85-4712-AA5D-A1F1ED06ABDA}" presName="FiveNodes_4_text" presStyleLbl="node1" presStyleIdx="4" presStyleCnt="5">
        <dgm:presLayoutVars>
          <dgm:bulletEnabled val="1"/>
        </dgm:presLayoutVars>
      </dgm:prSet>
      <dgm:spPr/>
    </dgm:pt>
    <dgm:pt modelId="{8A27F671-0C73-4DEA-96A2-E5E8A1E0F5B7}" type="pres">
      <dgm:prSet presAssocID="{E928E134-7A85-4712-AA5D-A1F1ED06ABDA}" presName="FiveNodes_5_text" presStyleLbl="node1" presStyleIdx="4" presStyleCnt="5">
        <dgm:presLayoutVars>
          <dgm:bulletEnabled val="1"/>
        </dgm:presLayoutVars>
      </dgm:prSet>
      <dgm:spPr/>
    </dgm:pt>
  </dgm:ptLst>
  <dgm:cxnLst>
    <dgm:cxn modelId="{FBCAC404-73BF-40F0-8349-D7DBA21389F8}" type="presOf" srcId="{E6F16231-E48A-43EA-9C24-A19E1D65C9B4}" destId="{4756FB0D-5366-40DD-BB5E-F62111CAA7AD}" srcOrd="1" destOrd="0" presId="urn:microsoft.com/office/officeart/2005/8/layout/vProcess5"/>
    <dgm:cxn modelId="{BFDAE922-F4FF-443C-AA2B-C0BBBFA18461}" type="presOf" srcId="{E6F16231-E48A-43EA-9C24-A19E1D65C9B4}" destId="{CC356723-F24D-482F-8261-996FEFDAB09B}" srcOrd="0" destOrd="0" presId="urn:microsoft.com/office/officeart/2005/8/layout/vProcess5"/>
    <dgm:cxn modelId="{245D102A-5EF4-49C1-8C8E-34CDCD2AB8AC}" type="presOf" srcId="{C377829D-A23C-4ED3-B903-BF5192119856}" destId="{3903EAD1-F3A6-42AD-A56D-039F430C4BBE}" srcOrd="0" destOrd="0" presId="urn:microsoft.com/office/officeart/2005/8/layout/vProcess5"/>
    <dgm:cxn modelId="{7E79AC44-78D3-4C34-8743-C5B6B7D5064A}" srcId="{E928E134-7A85-4712-AA5D-A1F1ED06ABDA}" destId="{4E97A11C-7FB9-4AD9-ABC3-A56063623285}" srcOrd="4" destOrd="0" parTransId="{BF07B6FB-6DDC-42B3-B2A5-C360545D20D2}" sibTransId="{C1DA35CC-5172-43BE-A249-7B981F20D719}"/>
    <dgm:cxn modelId="{32723369-7D6A-4E5D-98B3-80434B250D01}" type="presOf" srcId="{DD9AC078-335B-4A00-B020-56BB7807636A}" destId="{2C68735E-D329-4226-8422-60729F489BCE}" srcOrd="1" destOrd="0" presId="urn:microsoft.com/office/officeart/2005/8/layout/vProcess5"/>
    <dgm:cxn modelId="{456EDC52-0651-4816-ACA9-BEA344D7CC3F}" type="presOf" srcId="{DD9AC078-335B-4A00-B020-56BB7807636A}" destId="{B8D359FF-33DA-4045-8201-47005DB258CB}" srcOrd="0" destOrd="0" presId="urn:microsoft.com/office/officeart/2005/8/layout/vProcess5"/>
    <dgm:cxn modelId="{33C70C74-B0F5-4FB8-B2BB-0BB50256CC09}" type="presOf" srcId="{21980C1E-3FEC-4976-A987-A09564A2BA69}" destId="{41980AB7-3B27-4101-B63D-1825728A7E21}" srcOrd="0" destOrd="0" presId="urn:microsoft.com/office/officeart/2005/8/layout/vProcess5"/>
    <dgm:cxn modelId="{90AA2E55-1177-443A-A601-548B60206CDB}" type="presOf" srcId="{7C1E7961-989C-496F-A500-47CDE29C775E}" destId="{3F9EAEB1-D149-4A9B-B971-CC34AA67BA33}" srcOrd="0" destOrd="0" presId="urn:microsoft.com/office/officeart/2005/8/layout/vProcess5"/>
    <dgm:cxn modelId="{096B1F58-3B95-4608-B935-C18071B91C6D}" type="presOf" srcId="{9FCDE86A-08FE-449C-8FC2-B5AAD39DBA98}" destId="{CF925705-50D8-4E12-AF6C-AA41E189D246}" srcOrd="0" destOrd="0" presId="urn:microsoft.com/office/officeart/2005/8/layout/vProcess5"/>
    <dgm:cxn modelId="{BAFDC578-3657-4618-9AB8-9E7DA73CA2C1}" srcId="{E928E134-7A85-4712-AA5D-A1F1ED06ABDA}" destId="{DD9AC078-335B-4A00-B020-56BB7807636A}" srcOrd="0" destOrd="0" parTransId="{BE9DB4C3-796B-4AB8-81A5-AA4D8B131645}" sibTransId="{F564AFB9-92F2-4E58-AC26-2C45F2A7B2AA}"/>
    <dgm:cxn modelId="{FE11AF87-023A-45D2-BF69-8376909647F4}" type="presOf" srcId="{E928E134-7A85-4712-AA5D-A1F1ED06ABDA}" destId="{6D042D6E-299F-4E3E-9CB1-14EA5DEA4165}" srcOrd="0" destOrd="0" presId="urn:microsoft.com/office/officeart/2005/8/layout/vProcess5"/>
    <dgm:cxn modelId="{DC9D8392-3EC0-435D-806F-D77378D53C4D}" srcId="{E928E134-7A85-4712-AA5D-A1F1ED06ABDA}" destId="{C377829D-A23C-4ED3-B903-BF5192119856}" srcOrd="3" destOrd="0" parTransId="{326E92C7-1D66-4292-AA76-D6B1E26EE058}" sibTransId="{AC39D6FD-ED73-4092-BBB0-50D098664038}"/>
    <dgm:cxn modelId="{553CB2BE-FD3D-4506-956B-5E9DD5A102F9}" type="presOf" srcId="{7C1E7961-989C-496F-A500-47CDE29C775E}" destId="{FA007C07-1F77-4F50-9198-A13E5E61C5B2}" srcOrd="1" destOrd="0" presId="urn:microsoft.com/office/officeart/2005/8/layout/vProcess5"/>
    <dgm:cxn modelId="{2840FCC1-405C-4CBC-AFB5-8A5E43F5B34D}" type="presOf" srcId="{4E97A11C-7FB9-4AD9-ABC3-A56063623285}" destId="{8A27F671-0C73-4DEA-96A2-E5E8A1E0F5B7}" srcOrd="1" destOrd="0" presId="urn:microsoft.com/office/officeart/2005/8/layout/vProcess5"/>
    <dgm:cxn modelId="{185BEAD1-C4CB-4DE8-ADBC-990039AF41B7}" type="presOf" srcId="{F564AFB9-92F2-4E58-AC26-2C45F2A7B2AA}" destId="{B1BE256F-3A08-4C46-892F-9AF555830B95}" srcOrd="0" destOrd="0" presId="urn:microsoft.com/office/officeart/2005/8/layout/vProcess5"/>
    <dgm:cxn modelId="{D5D286DA-6198-469D-80CC-74E996880790}" srcId="{E928E134-7A85-4712-AA5D-A1F1ED06ABDA}" destId="{7C1E7961-989C-496F-A500-47CDE29C775E}" srcOrd="2" destOrd="0" parTransId="{3C2B147F-C42E-4B80-BD52-F1EDD29E94A0}" sibTransId="{21980C1E-3FEC-4976-A987-A09564A2BA69}"/>
    <dgm:cxn modelId="{32A113E0-D7AB-4495-B3D4-9921FE1699F7}" srcId="{E928E134-7A85-4712-AA5D-A1F1ED06ABDA}" destId="{E6F16231-E48A-43EA-9C24-A19E1D65C9B4}" srcOrd="1" destOrd="0" parTransId="{1A4AD1DD-04D3-497B-9163-6DF521A298FE}" sibTransId="{9FCDE86A-08FE-449C-8FC2-B5AAD39DBA98}"/>
    <dgm:cxn modelId="{E0A4ECE9-67F3-4133-B1B3-944149CF9BDC}" type="presOf" srcId="{4E97A11C-7FB9-4AD9-ABC3-A56063623285}" destId="{1BA5DA8C-41AA-4285-AB7B-0C51D56E90CC}" srcOrd="0" destOrd="0" presId="urn:microsoft.com/office/officeart/2005/8/layout/vProcess5"/>
    <dgm:cxn modelId="{1E0EB1EB-6E64-4CC4-8C62-F368E919896B}" type="presOf" srcId="{AC39D6FD-ED73-4092-BBB0-50D098664038}" destId="{215BFA5F-F26D-41EE-A592-9C2BFCF997C3}" srcOrd="0" destOrd="0" presId="urn:microsoft.com/office/officeart/2005/8/layout/vProcess5"/>
    <dgm:cxn modelId="{F2C121F9-097D-4FE6-82F5-66B34BE9FAF5}" type="presOf" srcId="{C377829D-A23C-4ED3-B903-BF5192119856}" destId="{B49016BA-7EF1-4F6C-80A8-B409D7847472}" srcOrd="1" destOrd="0" presId="urn:microsoft.com/office/officeart/2005/8/layout/vProcess5"/>
    <dgm:cxn modelId="{160D5741-F542-4BF5-82A6-E8553CE05DB1}" type="presParOf" srcId="{6D042D6E-299F-4E3E-9CB1-14EA5DEA4165}" destId="{7276B9E4-0690-4D2B-8CAC-E69235B9AA21}" srcOrd="0" destOrd="0" presId="urn:microsoft.com/office/officeart/2005/8/layout/vProcess5"/>
    <dgm:cxn modelId="{F05ED9C3-1B15-4F51-9A52-7A3CDB838215}" type="presParOf" srcId="{6D042D6E-299F-4E3E-9CB1-14EA5DEA4165}" destId="{B8D359FF-33DA-4045-8201-47005DB258CB}" srcOrd="1" destOrd="0" presId="urn:microsoft.com/office/officeart/2005/8/layout/vProcess5"/>
    <dgm:cxn modelId="{717077E0-5210-4CA2-ADC4-B39B397AC850}" type="presParOf" srcId="{6D042D6E-299F-4E3E-9CB1-14EA5DEA4165}" destId="{CC356723-F24D-482F-8261-996FEFDAB09B}" srcOrd="2" destOrd="0" presId="urn:microsoft.com/office/officeart/2005/8/layout/vProcess5"/>
    <dgm:cxn modelId="{58CF3824-8EF2-46CE-88A9-8803F9C31F2A}" type="presParOf" srcId="{6D042D6E-299F-4E3E-9CB1-14EA5DEA4165}" destId="{3F9EAEB1-D149-4A9B-B971-CC34AA67BA33}" srcOrd="3" destOrd="0" presId="urn:microsoft.com/office/officeart/2005/8/layout/vProcess5"/>
    <dgm:cxn modelId="{5311D622-A488-4455-993D-BFE9001D887E}" type="presParOf" srcId="{6D042D6E-299F-4E3E-9CB1-14EA5DEA4165}" destId="{3903EAD1-F3A6-42AD-A56D-039F430C4BBE}" srcOrd="4" destOrd="0" presId="urn:microsoft.com/office/officeart/2005/8/layout/vProcess5"/>
    <dgm:cxn modelId="{F9C9046A-5900-4781-A15B-9F19047001F1}" type="presParOf" srcId="{6D042D6E-299F-4E3E-9CB1-14EA5DEA4165}" destId="{1BA5DA8C-41AA-4285-AB7B-0C51D56E90CC}" srcOrd="5" destOrd="0" presId="urn:microsoft.com/office/officeart/2005/8/layout/vProcess5"/>
    <dgm:cxn modelId="{A39A8C21-CD1B-4171-AC60-FDF9F62D3143}" type="presParOf" srcId="{6D042D6E-299F-4E3E-9CB1-14EA5DEA4165}" destId="{B1BE256F-3A08-4C46-892F-9AF555830B95}" srcOrd="6" destOrd="0" presId="urn:microsoft.com/office/officeart/2005/8/layout/vProcess5"/>
    <dgm:cxn modelId="{C3C34E49-41DC-45B0-B724-ED4669C5CB7F}" type="presParOf" srcId="{6D042D6E-299F-4E3E-9CB1-14EA5DEA4165}" destId="{CF925705-50D8-4E12-AF6C-AA41E189D246}" srcOrd="7" destOrd="0" presId="urn:microsoft.com/office/officeart/2005/8/layout/vProcess5"/>
    <dgm:cxn modelId="{C8B1DE06-229C-4879-807A-02168CB4A9C2}" type="presParOf" srcId="{6D042D6E-299F-4E3E-9CB1-14EA5DEA4165}" destId="{41980AB7-3B27-4101-B63D-1825728A7E21}" srcOrd="8" destOrd="0" presId="urn:microsoft.com/office/officeart/2005/8/layout/vProcess5"/>
    <dgm:cxn modelId="{D4628F54-F7C5-4081-958C-288E3450A270}" type="presParOf" srcId="{6D042D6E-299F-4E3E-9CB1-14EA5DEA4165}" destId="{215BFA5F-F26D-41EE-A592-9C2BFCF997C3}" srcOrd="9" destOrd="0" presId="urn:microsoft.com/office/officeart/2005/8/layout/vProcess5"/>
    <dgm:cxn modelId="{FD350D44-43D1-4205-9849-BBCB5FB557EE}" type="presParOf" srcId="{6D042D6E-299F-4E3E-9CB1-14EA5DEA4165}" destId="{2C68735E-D329-4226-8422-60729F489BCE}" srcOrd="10" destOrd="0" presId="urn:microsoft.com/office/officeart/2005/8/layout/vProcess5"/>
    <dgm:cxn modelId="{177298EF-0876-4339-9B47-D78BBBDC1DD7}" type="presParOf" srcId="{6D042D6E-299F-4E3E-9CB1-14EA5DEA4165}" destId="{4756FB0D-5366-40DD-BB5E-F62111CAA7AD}" srcOrd="11" destOrd="0" presId="urn:microsoft.com/office/officeart/2005/8/layout/vProcess5"/>
    <dgm:cxn modelId="{30EF2DB2-35E8-4EDF-AC2D-7DE35A2554A0}" type="presParOf" srcId="{6D042D6E-299F-4E3E-9CB1-14EA5DEA4165}" destId="{FA007C07-1F77-4F50-9198-A13E5E61C5B2}" srcOrd="12" destOrd="0" presId="urn:microsoft.com/office/officeart/2005/8/layout/vProcess5"/>
    <dgm:cxn modelId="{9B472048-53DC-4AAD-B0A5-1AE8D8FA9DB6}" type="presParOf" srcId="{6D042D6E-299F-4E3E-9CB1-14EA5DEA4165}" destId="{B49016BA-7EF1-4F6C-80A8-B409D7847472}" srcOrd="13" destOrd="0" presId="urn:microsoft.com/office/officeart/2005/8/layout/vProcess5"/>
    <dgm:cxn modelId="{4B10FFE0-C817-4B48-843D-427F6E45E7BD}" type="presParOf" srcId="{6D042D6E-299F-4E3E-9CB1-14EA5DEA4165}" destId="{8A27F671-0C73-4DEA-96A2-E5E8A1E0F5B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r>
            <a:rPr lang="en-US" dirty="0"/>
            <a:t>Final review and agInnovation North Central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r>
            <a:rPr lang="en-US" dirty="0"/>
            <a:t>agInnovation North Central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468B-6A67-43BC-A079-A3386A0B57CB}">
      <dsp:nvSpPr>
        <dsp:cNvPr id="0" name=""/>
        <dsp:cNvSpPr/>
      </dsp:nvSpPr>
      <dsp:spPr>
        <a:xfrm>
          <a:off x="0" y="2231972"/>
          <a:ext cx="1016793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D7BFD13-3A77-40B8-A867-D754CDD86646}">
      <dsp:nvSpPr>
        <dsp:cNvPr id="0" name=""/>
        <dsp:cNvSpPr/>
      </dsp:nvSpPr>
      <dsp:spPr>
        <a:xfrm rot="8100000">
          <a:off x="71683" y="514382"/>
          <a:ext cx="328274" cy="328274"/>
        </a:xfrm>
        <a:prstGeom prst="teardrop">
          <a:avLst>
            <a:gd name="adj" fmla="val 11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D76F-290A-4CE7-AC6C-66B2B3951B51}">
      <dsp:nvSpPr>
        <dsp:cNvPr id="0" name=""/>
        <dsp:cNvSpPr/>
      </dsp:nvSpPr>
      <dsp:spPr>
        <a:xfrm>
          <a:off x="108151"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591931CA-63F3-4E3C-876F-CA2044F3521C}">
      <dsp:nvSpPr>
        <dsp:cNvPr id="0" name=""/>
        <dsp:cNvSpPr/>
      </dsp:nvSpPr>
      <dsp:spPr>
        <a:xfrm>
          <a:off x="467945" y="910644"/>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Morrill Act—Allows public lands to be used to establish “land grant colleges to teach agriculture”</a:t>
          </a:r>
        </a:p>
      </dsp:txBody>
      <dsp:txXfrm>
        <a:off x="467945" y="910644"/>
        <a:ext cx="3381638" cy="1321327"/>
      </dsp:txXfrm>
    </dsp:sp>
    <dsp:sp modelId="{692B339C-2D52-481D-8849-B8F554BF2B36}">
      <dsp:nvSpPr>
        <dsp:cNvPr id="0" name=""/>
        <dsp:cNvSpPr/>
      </dsp:nvSpPr>
      <dsp:spPr>
        <a:xfrm>
          <a:off x="467945" y="446394"/>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1862</a:t>
          </a:r>
        </a:p>
      </dsp:txBody>
      <dsp:txXfrm>
        <a:off x="467945" y="446394"/>
        <a:ext cx="3381638" cy="464250"/>
      </dsp:txXfrm>
    </dsp:sp>
    <dsp:sp modelId="{2A2DBFE7-93B8-4D0A-A970-3C2B5D75ED65}">
      <dsp:nvSpPr>
        <dsp:cNvPr id="0" name=""/>
        <dsp:cNvSpPr/>
      </dsp:nvSpPr>
      <dsp:spPr>
        <a:xfrm>
          <a:off x="235820" y="910644"/>
          <a:ext cx="0" cy="132132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CEC4C-C11E-492C-9A14-059852D4022B}">
      <dsp:nvSpPr>
        <dsp:cNvPr id="0" name=""/>
        <dsp:cNvSpPr/>
      </dsp:nvSpPr>
      <dsp:spPr>
        <a:xfrm>
          <a:off x="194038" y="2190189"/>
          <a:ext cx="83565" cy="835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3A286-BF65-4A1B-ADB5-123DFE2190A3}">
      <dsp:nvSpPr>
        <dsp:cNvPr id="0" name=""/>
        <dsp:cNvSpPr/>
      </dsp:nvSpPr>
      <dsp:spPr>
        <a:xfrm rot="18900000">
          <a:off x="2100444" y="3621288"/>
          <a:ext cx="328274" cy="328274"/>
        </a:xfrm>
        <a:prstGeom prst="teardrop">
          <a:avLst>
            <a:gd name="adj" fmla="val 115000"/>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B6B78C-D3C8-44A2-A5BB-3224EB4C59E4}">
      <dsp:nvSpPr>
        <dsp:cNvPr id="0" name=""/>
        <dsp:cNvSpPr/>
      </dsp:nvSpPr>
      <dsp:spPr>
        <a:xfrm>
          <a:off x="2136912"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E9A77B65-D0FA-4D87-8C9D-6C22F031B0BE}">
      <dsp:nvSpPr>
        <dsp:cNvPr id="0" name=""/>
        <dsp:cNvSpPr/>
      </dsp:nvSpPr>
      <dsp:spPr>
        <a:xfrm>
          <a:off x="2496706"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Hatch Act—Establishes Ag Experiment Stations</a:t>
          </a:r>
        </a:p>
      </dsp:txBody>
      <dsp:txXfrm>
        <a:off x="2496706" y="2231972"/>
        <a:ext cx="3381638" cy="1321327"/>
      </dsp:txXfrm>
    </dsp:sp>
    <dsp:sp modelId="{A6B40241-873B-4E56-93DC-F10132208A25}">
      <dsp:nvSpPr>
        <dsp:cNvPr id="0" name=""/>
        <dsp:cNvSpPr/>
      </dsp:nvSpPr>
      <dsp:spPr>
        <a:xfrm>
          <a:off x="2496706"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1887</a:t>
          </a:r>
        </a:p>
      </dsp:txBody>
      <dsp:txXfrm>
        <a:off x="2496706" y="3553300"/>
        <a:ext cx="3381638" cy="464250"/>
      </dsp:txXfrm>
    </dsp:sp>
    <dsp:sp modelId="{D618C10D-5D28-4BC9-8155-8E692069CB38}">
      <dsp:nvSpPr>
        <dsp:cNvPr id="0" name=""/>
        <dsp:cNvSpPr/>
      </dsp:nvSpPr>
      <dsp:spPr>
        <a:xfrm>
          <a:off x="2264581" y="2231972"/>
          <a:ext cx="0" cy="1321327"/>
        </a:xfrm>
        <a:prstGeom prst="line">
          <a:avLst/>
        </a:prstGeom>
        <a:noFill/>
        <a:ln w="12700" cap="flat" cmpd="sng" algn="ctr">
          <a:solidFill>
            <a:schemeClr val="accent2">
              <a:hueOff val="-2474889"/>
              <a:satOff val="807"/>
              <a:lumOff val="-719"/>
              <a:alphaOff val="0"/>
            </a:schemeClr>
          </a:solidFill>
          <a:prstDash val="dash"/>
        </a:ln>
        <a:effectLst/>
      </dsp:spPr>
      <dsp:style>
        <a:lnRef idx="1">
          <a:scrgbClr r="0" g="0" b="0"/>
        </a:lnRef>
        <a:fillRef idx="0">
          <a:scrgbClr r="0" g="0" b="0"/>
        </a:fillRef>
        <a:effectRef idx="0">
          <a:scrgbClr r="0" g="0" b="0"/>
        </a:effectRef>
        <a:fontRef idx="minor"/>
      </dsp:style>
    </dsp:sp>
    <dsp:sp modelId="{F5C9339E-1042-499C-9A73-390BC6184C09}">
      <dsp:nvSpPr>
        <dsp:cNvPr id="0" name=""/>
        <dsp:cNvSpPr/>
      </dsp:nvSpPr>
      <dsp:spPr>
        <a:xfrm>
          <a:off x="2222798" y="2190189"/>
          <a:ext cx="83565" cy="83565"/>
        </a:xfrm>
        <a:prstGeom prst="ellipse">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049477-B7FD-4E48-8518-64D0D7310328}">
      <dsp:nvSpPr>
        <dsp:cNvPr id="0" name=""/>
        <dsp:cNvSpPr/>
      </dsp:nvSpPr>
      <dsp:spPr>
        <a:xfrm rot="8100000">
          <a:off x="4129204" y="514382"/>
          <a:ext cx="328274" cy="328274"/>
        </a:xfrm>
        <a:prstGeom prst="teardrop">
          <a:avLst>
            <a:gd name="adj" fmla="val 115000"/>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45F710-19D6-4A88-B4FC-8D8A3C65771C}">
      <dsp:nvSpPr>
        <dsp:cNvPr id="0" name=""/>
        <dsp:cNvSpPr/>
      </dsp:nvSpPr>
      <dsp:spPr>
        <a:xfrm>
          <a:off x="4165673"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0A200FC-15A0-410A-8371-F9BD134EEA9F}">
      <dsp:nvSpPr>
        <dsp:cNvPr id="0" name=""/>
        <dsp:cNvSpPr/>
      </dsp:nvSpPr>
      <dsp:spPr>
        <a:xfrm>
          <a:off x="4527834" y="843737"/>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Research and Marketing Act—Establishes multistate research, 25% set aside from Hatch funds for regional research.</a:t>
          </a:r>
        </a:p>
        <a:p>
          <a:pPr marL="0" lvl="0" indent="0" algn="l" defTabSz="533400">
            <a:lnSpc>
              <a:spcPct val="90000"/>
            </a:lnSpc>
            <a:spcBef>
              <a:spcPct val="0"/>
            </a:spcBef>
            <a:spcAft>
              <a:spcPct val="35000"/>
            </a:spcAft>
            <a:buNone/>
          </a:pPr>
          <a:endParaRPr lang="en-US" sz="1400" kern="1200" dirty="0"/>
        </a:p>
        <a:p>
          <a:pPr marL="0" lvl="0" indent="0" algn="l" defTabSz="533400">
            <a:lnSpc>
              <a:spcPct val="90000"/>
            </a:lnSpc>
            <a:spcBef>
              <a:spcPct val="0"/>
            </a:spcBef>
            <a:spcAft>
              <a:spcPct val="35000"/>
            </a:spcAft>
            <a:buNone/>
          </a:pPr>
          <a:r>
            <a:rPr lang="en-US" sz="1200" kern="1200" dirty="0"/>
            <a:t>agInnovation North Central established in 1947 as the NCRA!</a:t>
          </a:r>
        </a:p>
      </dsp:txBody>
      <dsp:txXfrm>
        <a:off x="4527834" y="843737"/>
        <a:ext cx="3381638" cy="1321327"/>
      </dsp:txXfrm>
    </dsp:sp>
    <dsp:sp modelId="{A7D124F4-5798-4DDA-B39D-050BE60F2DC7}">
      <dsp:nvSpPr>
        <dsp:cNvPr id="0" name=""/>
        <dsp:cNvSpPr/>
      </dsp:nvSpPr>
      <dsp:spPr>
        <a:xfrm>
          <a:off x="4527834" y="379486"/>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1946</a:t>
          </a:r>
        </a:p>
      </dsp:txBody>
      <dsp:txXfrm>
        <a:off x="4527834" y="379486"/>
        <a:ext cx="3381638" cy="464250"/>
      </dsp:txXfrm>
    </dsp:sp>
    <dsp:sp modelId="{61F86386-90E1-4BEB-87E0-A954730FE99F}">
      <dsp:nvSpPr>
        <dsp:cNvPr id="0" name=""/>
        <dsp:cNvSpPr/>
      </dsp:nvSpPr>
      <dsp:spPr>
        <a:xfrm>
          <a:off x="4293342" y="910644"/>
          <a:ext cx="0" cy="1321327"/>
        </a:xfrm>
        <a:prstGeom prst="line">
          <a:avLst/>
        </a:prstGeom>
        <a:noFill/>
        <a:ln w="12700" cap="flat" cmpd="sng" algn="ctr">
          <a:solidFill>
            <a:schemeClr val="accent2">
              <a:hueOff val="-4949778"/>
              <a:satOff val="1615"/>
              <a:lumOff val="-1438"/>
              <a:alphaOff val="0"/>
            </a:schemeClr>
          </a:solidFill>
          <a:prstDash val="dash"/>
        </a:ln>
        <a:effectLst/>
      </dsp:spPr>
      <dsp:style>
        <a:lnRef idx="1">
          <a:scrgbClr r="0" g="0" b="0"/>
        </a:lnRef>
        <a:fillRef idx="0">
          <a:scrgbClr r="0" g="0" b="0"/>
        </a:fillRef>
        <a:effectRef idx="0">
          <a:scrgbClr r="0" g="0" b="0"/>
        </a:effectRef>
        <a:fontRef idx="minor"/>
      </dsp:style>
    </dsp:sp>
    <dsp:sp modelId="{5AFD2CA6-A07C-4559-AA68-9FAC6B9A418E}">
      <dsp:nvSpPr>
        <dsp:cNvPr id="0" name=""/>
        <dsp:cNvSpPr/>
      </dsp:nvSpPr>
      <dsp:spPr>
        <a:xfrm>
          <a:off x="4251559" y="2190189"/>
          <a:ext cx="83565" cy="83565"/>
        </a:xfrm>
        <a:prstGeom prst="ellipse">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D1FEDA-E1C8-4FFE-AF4C-4117B324437A}">
      <dsp:nvSpPr>
        <dsp:cNvPr id="0" name=""/>
        <dsp:cNvSpPr/>
      </dsp:nvSpPr>
      <dsp:spPr>
        <a:xfrm rot="18900000">
          <a:off x="6157965" y="3621288"/>
          <a:ext cx="328274" cy="328274"/>
        </a:xfrm>
        <a:prstGeom prst="teardrop">
          <a:avLst>
            <a:gd name="adj" fmla="val 115000"/>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94E593-E58C-4560-9E05-76546239B233}">
      <dsp:nvSpPr>
        <dsp:cNvPr id="0" name=""/>
        <dsp:cNvSpPr/>
      </dsp:nvSpPr>
      <dsp:spPr>
        <a:xfrm>
          <a:off x="6194434"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650BC8F7-D807-4CFE-A38F-498623EC2E84}">
      <dsp:nvSpPr>
        <dsp:cNvPr id="0" name=""/>
        <dsp:cNvSpPr/>
      </dsp:nvSpPr>
      <dsp:spPr>
        <a:xfrm>
          <a:off x="6554228"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Agricultural Research, Extension, and Education Reform Act (AREERA)—Establishes the Multistate Research Fund (MRF), scientific peer review, and integrated research and extension activities.</a:t>
          </a:r>
        </a:p>
      </dsp:txBody>
      <dsp:txXfrm>
        <a:off x="6554228" y="2231972"/>
        <a:ext cx="3381638" cy="1321327"/>
      </dsp:txXfrm>
    </dsp:sp>
    <dsp:sp modelId="{4C8606DA-2390-4AE3-B6CA-AAF4C2E7C58A}">
      <dsp:nvSpPr>
        <dsp:cNvPr id="0" name=""/>
        <dsp:cNvSpPr/>
      </dsp:nvSpPr>
      <dsp:spPr>
        <a:xfrm>
          <a:off x="6554228"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6554228" y="3553300"/>
        <a:ext cx="3381638" cy="464250"/>
      </dsp:txXfrm>
    </dsp:sp>
    <dsp:sp modelId="{6D51B295-45DF-4668-B213-0C06691FAED0}">
      <dsp:nvSpPr>
        <dsp:cNvPr id="0" name=""/>
        <dsp:cNvSpPr/>
      </dsp:nvSpPr>
      <dsp:spPr>
        <a:xfrm>
          <a:off x="6322102" y="2231972"/>
          <a:ext cx="0" cy="1321327"/>
        </a:xfrm>
        <a:prstGeom prst="line">
          <a:avLst/>
        </a:prstGeom>
        <a:noFill/>
        <a:ln w="12700" cap="flat" cmpd="sng" algn="ctr">
          <a:solidFill>
            <a:schemeClr val="accent2">
              <a:hueOff val="-7424668"/>
              <a:satOff val="2422"/>
              <a:lumOff val="-2157"/>
              <a:alphaOff val="0"/>
            </a:schemeClr>
          </a:solidFill>
          <a:prstDash val="dash"/>
        </a:ln>
        <a:effectLst/>
      </dsp:spPr>
      <dsp:style>
        <a:lnRef idx="1">
          <a:scrgbClr r="0" g="0" b="0"/>
        </a:lnRef>
        <a:fillRef idx="0">
          <a:scrgbClr r="0" g="0" b="0"/>
        </a:fillRef>
        <a:effectRef idx="0">
          <a:scrgbClr r="0" g="0" b="0"/>
        </a:effectRef>
        <a:fontRef idx="minor"/>
      </dsp:style>
    </dsp:sp>
    <dsp:sp modelId="{DEADB392-2667-45FC-A681-979A4FB79A32}">
      <dsp:nvSpPr>
        <dsp:cNvPr id="0" name=""/>
        <dsp:cNvSpPr/>
      </dsp:nvSpPr>
      <dsp:spPr>
        <a:xfrm>
          <a:off x="6280320" y="2190189"/>
          <a:ext cx="83565" cy="83565"/>
        </a:xfrm>
        <a:prstGeom prst="ellipse">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73FF-2D1E-4BD6-8141-9B1EDF064541}">
      <dsp:nvSpPr>
        <dsp:cNvPr id="0" name=""/>
        <dsp:cNvSpPr/>
      </dsp:nvSpPr>
      <dsp:spPr>
        <a:xfrm rot="5400000">
          <a:off x="4175085" y="-663316"/>
          <a:ext cx="3339518" cy="5501030"/>
        </a:xfrm>
        <a:prstGeom prst="round2Same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Must be matched 1:1; Insular areas and DC  have a 50% match</a:t>
          </a:r>
          <a:endParaRPr lang="en-US" sz="1500" kern="1200"/>
        </a:p>
        <a:p>
          <a:pPr marL="114300" lvl="1" indent="-114300" algn="l" defTabSz="666750">
            <a:lnSpc>
              <a:spcPct val="90000"/>
            </a:lnSpc>
            <a:spcBef>
              <a:spcPct val="0"/>
            </a:spcBef>
            <a:spcAft>
              <a:spcPct val="15000"/>
            </a:spcAft>
            <a:buChar char="•"/>
          </a:pPr>
          <a:r>
            <a:rPr lang="en-US" sz="1500" kern="1200" baseline="0"/>
            <a:t>USDA Secretary may waive match for Insular and DC</a:t>
          </a:r>
          <a:endParaRPr lang="en-US" sz="1500" kern="1200"/>
        </a:p>
        <a:p>
          <a:pPr marL="114300" lvl="1" indent="-114300" algn="l" defTabSz="666750">
            <a:lnSpc>
              <a:spcPct val="90000"/>
            </a:lnSpc>
            <a:spcBef>
              <a:spcPct val="0"/>
            </a:spcBef>
            <a:spcAft>
              <a:spcPct val="15000"/>
            </a:spcAft>
            <a:buChar char="•"/>
          </a:pPr>
          <a:r>
            <a:rPr lang="en-US" sz="1500" kern="1200" baseline="0" dirty="0"/>
            <a:t>Multistate research – at least 25% must be used to support multistate research</a:t>
          </a:r>
          <a:endParaRPr lang="en-US" sz="1500" kern="1200" dirty="0"/>
        </a:p>
        <a:p>
          <a:pPr marL="228600" lvl="2" indent="-114300" algn="l" defTabSz="666750">
            <a:lnSpc>
              <a:spcPct val="90000"/>
            </a:lnSpc>
            <a:spcBef>
              <a:spcPct val="0"/>
            </a:spcBef>
            <a:spcAft>
              <a:spcPct val="15000"/>
            </a:spcAft>
            <a:buChar char="•"/>
          </a:pPr>
          <a:r>
            <a:rPr lang="en-US" sz="1500" kern="1200" baseline="0"/>
            <a:t>Integrated activities – 25% or 2X level spent in FY1997 (whichever is less) on activities that integrate research and Extension</a:t>
          </a:r>
          <a:endParaRPr lang="en-US" sz="1500" kern="1200"/>
        </a:p>
        <a:p>
          <a:pPr marL="114300" lvl="1" indent="-114300" algn="l" defTabSz="666750">
            <a:lnSpc>
              <a:spcPct val="90000"/>
            </a:lnSpc>
            <a:spcBef>
              <a:spcPct val="0"/>
            </a:spcBef>
            <a:spcAft>
              <a:spcPct val="15000"/>
            </a:spcAft>
            <a:buChar char="•"/>
          </a:pPr>
          <a:r>
            <a:rPr lang="en-US" sz="1500" kern="1200" baseline="0"/>
            <a:t>1-year carryover; if not spent in the second year, then the amount is deducted from the following year’s allocation and the unspent funds are redistributed by formula</a:t>
          </a:r>
          <a:endParaRPr lang="en-US" sz="1500" kern="1200"/>
        </a:p>
      </dsp:txBody>
      <dsp:txXfrm rot="-5400000">
        <a:off x="3094329" y="580462"/>
        <a:ext cx="5338008" cy="3013474"/>
      </dsp:txXfrm>
    </dsp:sp>
    <dsp:sp modelId="{A66CA922-37F1-476D-AD8E-F7E7B951724D}">
      <dsp:nvSpPr>
        <dsp:cNvPr id="0" name=""/>
        <dsp:cNvSpPr/>
      </dsp:nvSpPr>
      <dsp:spPr>
        <a:xfrm>
          <a:off x="0" y="0"/>
          <a:ext cx="3094329" cy="417439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u="sng" kern="1200" baseline="0"/>
            <a:t>Hatch Act (1887) continued</a:t>
          </a:r>
          <a:endParaRPr lang="en-US" sz="3700" kern="1200"/>
        </a:p>
      </dsp:txBody>
      <dsp:txXfrm>
        <a:off x="151053" y="151053"/>
        <a:ext cx="2792223" cy="387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59FF-33DA-4045-8201-47005DB258CB}">
      <dsp:nvSpPr>
        <dsp:cNvPr id="0" name=""/>
        <dsp:cNvSpPr/>
      </dsp:nvSpPr>
      <dsp:spPr>
        <a:xfrm>
          <a:off x="0" y="0"/>
          <a:ext cx="7590807" cy="75626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Investigate individual multistate projects for applicability to your job and professional interests/capacities with project objectives</a:t>
          </a:r>
        </a:p>
      </dsp:txBody>
      <dsp:txXfrm>
        <a:off x="22150" y="22150"/>
        <a:ext cx="6686254" cy="711966"/>
      </dsp:txXfrm>
    </dsp:sp>
    <dsp:sp modelId="{CC356723-F24D-482F-8261-996FEFDAB09B}">
      <dsp:nvSpPr>
        <dsp:cNvPr id="0" name=""/>
        <dsp:cNvSpPr/>
      </dsp:nvSpPr>
      <dsp:spPr>
        <a:xfrm>
          <a:off x="566845" y="861302"/>
          <a:ext cx="7590807" cy="756266"/>
        </a:xfrm>
        <a:prstGeom prst="roundRect">
          <a:avLst>
            <a:gd name="adj" fmla="val 10000"/>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Anyone may join a multistate committee, yet financial access is </a:t>
          </a:r>
          <a:r>
            <a:rPr lang="en-US" sz="1700" u="sng" kern="1200" dirty="0"/>
            <a:t>only</a:t>
          </a:r>
          <a:r>
            <a:rPr lang="en-US" sz="1700" kern="1200" dirty="0"/>
            <a:t> open to AES scientists</a:t>
          </a:r>
        </a:p>
      </dsp:txBody>
      <dsp:txXfrm>
        <a:off x="588995" y="883452"/>
        <a:ext cx="6488088" cy="711966"/>
      </dsp:txXfrm>
    </dsp:sp>
    <dsp:sp modelId="{3F9EAEB1-D149-4A9B-B971-CC34AA67BA33}">
      <dsp:nvSpPr>
        <dsp:cNvPr id="0" name=""/>
        <dsp:cNvSpPr/>
      </dsp:nvSpPr>
      <dsp:spPr>
        <a:xfrm>
          <a:off x="1133691" y="1722605"/>
          <a:ext cx="7590807" cy="756266"/>
        </a:xfrm>
        <a:prstGeom prst="roundRect">
          <a:avLst>
            <a:gd name="adj" fmla="val 10000"/>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AES director (or office) receives a faculty request to join a multistate project and makes the appointment</a:t>
          </a:r>
        </a:p>
      </dsp:txBody>
      <dsp:txXfrm>
        <a:off x="1155841" y="1744755"/>
        <a:ext cx="6488088" cy="711966"/>
      </dsp:txXfrm>
    </dsp:sp>
    <dsp:sp modelId="{3903EAD1-F3A6-42AD-A56D-039F430C4BBE}">
      <dsp:nvSpPr>
        <dsp:cNvPr id="0" name=""/>
        <dsp:cNvSpPr/>
      </dsp:nvSpPr>
      <dsp:spPr>
        <a:xfrm>
          <a:off x="1700537" y="2583908"/>
          <a:ext cx="7590807" cy="756266"/>
        </a:xfrm>
        <a:prstGeom prst="roundRect">
          <a:avLst>
            <a:gd name="adj" fmla="val 10000"/>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Information is required with Appendix E in NIMSS</a:t>
          </a:r>
        </a:p>
      </dsp:txBody>
      <dsp:txXfrm>
        <a:off x="1722687" y="2606058"/>
        <a:ext cx="6488088" cy="711966"/>
      </dsp:txXfrm>
    </dsp:sp>
    <dsp:sp modelId="{1BA5DA8C-41AA-4285-AB7B-0C51D56E90CC}">
      <dsp:nvSpPr>
        <dsp:cNvPr id="0" name=""/>
        <dsp:cNvSpPr/>
      </dsp:nvSpPr>
      <dsp:spPr>
        <a:xfrm>
          <a:off x="2267383" y="3445211"/>
          <a:ext cx="7590807" cy="756266"/>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Periodically the AA or more likely the regional association may assist</a:t>
          </a:r>
        </a:p>
      </dsp:txBody>
      <dsp:txXfrm>
        <a:off x="2289533" y="3467361"/>
        <a:ext cx="6488088" cy="711966"/>
      </dsp:txXfrm>
    </dsp:sp>
    <dsp:sp modelId="{B1BE256F-3A08-4C46-892F-9AF555830B95}">
      <dsp:nvSpPr>
        <dsp:cNvPr id="0" name=""/>
        <dsp:cNvSpPr/>
      </dsp:nvSpPr>
      <dsp:spPr>
        <a:xfrm>
          <a:off x="7099234" y="552494"/>
          <a:ext cx="491572" cy="491572"/>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09838" y="552494"/>
        <a:ext cx="270364" cy="369908"/>
      </dsp:txXfrm>
    </dsp:sp>
    <dsp:sp modelId="{CF925705-50D8-4E12-AF6C-AA41E189D246}">
      <dsp:nvSpPr>
        <dsp:cNvPr id="0" name=""/>
        <dsp:cNvSpPr/>
      </dsp:nvSpPr>
      <dsp:spPr>
        <a:xfrm>
          <a:off x="7666080" y="1413797"/>
          <a:ext cx="491572" cy="491572"/>
        </a:xfrm>
        <a:prstGeom prst="downArrow">
          <a:avLst>
            <a:gd name="adj1" fmla="val 55000"/>
            <a:gd name="adj2" fmla="val 45000"/>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76684" y="1413797"/>
        <a:ext cx="270364" cy="369908"/>
      </dsp:txXfrm>
    </dsp:sp>
    <dsp:sp modelId="{41980AB7-3B27-4101-B63D-1825728A7E21}">
      <dsp:nvSpPr>
        <dsp:cNvPr id="0" name=""/>
        <dsp:cNvSpPr/>
      </dsp:nvSpPr>
      <dsp:spPr>
        <a:xfrm>
          <a:off x="8232926" y="2262495"/>
          <a:ext cx="491572" cy="491572"/>
        </a:xfrm>
        <a:prstGeom prst="downArrow">
          <a:avLst>
            <a:gd name="adj1" fmla="val 55000"/>
            <a:gd name="adj2" fmla="val 45000"/>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43530" y="2262495"/>
        <a:ext cx="270364" cy="369908"/>
      </dsp:txXfrm>
    </dsp:sp>
    <dsp:sp modelId="{215BFA5F-F26D-41EE-A592-9C2BFCF997C3}">
      <dsp:nvSpPr>
        <dsp:cNvPr id="0" name=""/>
        <dsp:cNvSpPr/>
      </dsp:nvSpPr>
      <dsp:spPr>
        <a:xfrm>
          <a:off x="8799772" y="3132201"/>
          <a:ext cx="491572" cy="491572"/>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10376" y="3132201"/>
        <a:ext cx="270364" cy="36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223045"/>
          <a:ext cx="1575770" cy="1079412"/>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Final review and agInnovation North Central recommendations provided</a:t>
          </a:r>
        </a:p>
      </dsp:txBody>
      <dsp:txXfrm>
        <a:off x="5484196" y="223045"/>
        <a:ext cx="1575770" cy="1079412"/>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413530"/>
          <a:ext cx="1575770" cy="888927"/>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agInnovation North Central final recommendations</a:t>
          </a:r>
        </a:p>
      </dsp:txBody>
      <dsp:txXfrm>
        <a:off x="7274844" y="413530"/>
        <a:ext cx="1575770" cy="888927"/>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1441" y="1"/>
            <a:ext cx="3076257" cy="468945"/>
          </a:xfrm>
          <a:prstGeom prst="rect">
            <a:avLst/>
          </a:prstGeom>
        </p:spPr>
        <p:txBody>
          <a:bodyPr vert="horz" lIns="92308" tIns="46154" rIns="92308" bIns="46154" rtlCol="0"/>
          <a:lstStyle>
            <a:lvl1pPr algn="r">
              <a:defRPr sz="1200"/>
            </a:lvl1pPr>
          </a:lstStyle>
          <a:p>
            <a:fld id="{A434E575-52D2-4BAF-9158-4B1E1A11197F}" type="datetimeFigureOut">
              <a:rPr lang="en-US" smtClean="0"/>
              <a:pPr/>
              <a:t>5/23/2025</a:t>
            </a:fld>
            <a:endParaRPr lang="en-US"/>
          </a:p>
        </p:txBody>
      </p:sp>
      <p:sp>
        <p:nvSpPr>
          <p:cNvPr id="4" name="Footer Placeholder 3"/>
          <p:cNvSpPr>
            <a:spLocks noGrp="1"/>
          </p:cNvSpPr>
          <p:nvPr>
            <p:ph type="ftr" sz="quarter" idx="2"/>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1441" y="8914756"/>
            <a:ext cx="3076257" cy="468945"/>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1441" y="1"/>
            <a:ext cx="3076257" cy="468945"/>
          </a:xfrm>
          <a:prstGeom prst="rect">
            <a:avLst/>
          </a:prstGeom>
        </p:spPr>
        <p:txBody>
          <a:bodyPr vert="horz" lIns="92308" tIns="46154" rIns="92308" bIns="46154" rtlCol="0"/>
          <a:lstStyle>
            <a:lvl1pPr algn="r">
              <a:defRPr sz="1200"/>
            </a:lvl1pPr>
          </a:lstStyle>
          <a:p>
            <a:fld id="{E60EC1CF-CB0C-48D6-A07A-F3EF7727CD4C}" type="datetimeFigureOut">
              <a:rPr lang="en-US" smtClean="0"/>
              <a:pPr/>
              <a:t>5/23/2025</a:t>
            </a:fld>
            <a:endParaRPr lang="en-US"/>
          </a:p>
        </p:txBody>
      </p:sp>
      <p:sp>
        <p:nvSpPr>
          <p:cNvPr id="4" name="Slide Image Placeholder 3"/>
          <p:cNvSpPr>
            <a:spLocks noGrp="1" noRot="1" noChangeAspect="1"/>
          </p:cNvSpPr>
          <p:nvPr>
            <p:ph type="sldImg" idx="2"/>
          </p:nvPr>
        </p:nvSpPr>
        <p:spPr>
          <a:xfrm>
            <a:off x="419100" y="703263"/>
            <a:ext cx="6261100" cy="3522662"/>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289" y="4457379"/>
            <a:ext cx="5680724" cy="4223705"/>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1441" y="8914756"/>
            <a:ext cx="3076257" cy="468945"/>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5439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153737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agInnovation North Central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16</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17</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here with your project’s dates. Check with the agInnovation North Central office if you’re not sure!</a:t>
            </a:r>
          </a:p>
        </p:txBody>
      </p:sp>
      <p:sp>
        <p:nvSpPr>
          <p:cNvPr id="4" name="Slide Number Placeholder 3"/>
          <p:cNvSpPr>
            <a:spLocks noGrp="1"/>
          </p:cNvSpPr>
          <p:nvPr>
            <p:ph type="sldNum" sz="quarter" idx="5"/>
          </p:nvPr>
        </p:nvSpPr>
        <p:spPr/>
        <p:txBody>
          <a:bodyPr/>
          <a:lstStyle/>
          <a:p>
            <a:fld id="{BADC7AB0-1E1B-4C94-97AF-7F4D267CB580}" type="slidenum">
              <a:rPr lang="en-US" smtClean="0"/>
              <a:pPr/>
              <a:t>18</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19</a:t>
            </a:fld>
            <a:endParaRPr lang="en-US"/>
          </a:p>
        </p:txBody>
      </p:sp>
    </p:spTree>
    <p:extLst>
      <p:ext uri="{BB962C8B-B14F-4D97-AF65-F5344CB8AC3E}">
        <p14:creationId xmlns:p14="http://schemas.microsoft.com/office/powerpoint/2010/main" val="549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defTabSz="924641">
              <a:buFont typeface="Arial" panose="020B0604020202020204" pitchFamily="34" charset="0"/>
              <a:buChar char="•"/>
              <a:defRP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publicly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a:t>
            </a:r>
            <a:r>
              <a:rPr lang="en-US" baseline="0" dirty="0" err="1"/>
              <a:t>publically</a:t>
            </a:r>
            <a:r>
              <a:rPr lang="en-US" baseline="0" dirty="0"/>
              <a:t> available on the web.</a:t>
            </a:r>
            <a:endParaRPr lang="en-US" dirty="0"/>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93671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publically available on the web.</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7463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All Hatch Act funds need to be matched at a minimum of 1:1 and most states leverage this federal amount by 5-10:1, so it is highly leveraged with the states making up the most significant proportion of the funds.</a:t>
            </a:r>
          </a:p>
          <a:p>
            <a:pPr marL="174549" indent="-174549">
              <a:buFont typeface="Arial" panose="020B0604020202020204" pitchFamily="34" charset="0"/>
              <a:buChar char="•"/>
            </a:pPr>
            <a:r>
              <a:rPr lang="en-US" baseline="0" dirty="0"/>
              <a:t>With some smaller institutions, the USDA Secretary of Agriculture can waive a portion of the match given </a:t>
            </a:r>
            <a:r>
              <a:rPr lang="en-US" u="sng" baseline="0" dirty="0"/>
              <a:t>extraordinary</a:t>
            </a:r>
            <a:r>
              <a:rPr lang="en-US" baseline="0" dirty="0"/>
              <a:t> circumstances.</a:t>
            </a:r>
          </a:p>
          <a:p>
            <a:pPr marL="174549" indent="-174549">
              <a:buFont typeface="Arial" panose="020B0604020202020204" pitchFamily="34" charset="0"/>
              <a:buChar char="•"/>
            </a:pPr>
            <a:r>
              <a:rPr lang="en-US" baseline="0" dirty="0"/>
              <a:t>Regardless, the federal research support provides the foundation to conduct and compete for more resources.</a:t>
            </a:r>
          </a:p>
          <a:p>
            <a:pPr marL="174549" indent="-174549">
              <a:buFont typeface="Arial" panose="020B0604020202020204" pitchFamily="34" charset="0"/>
              <a:buChar char="•"/>
            </a:pPr>
            <a:r>
              <a:rPr lang="en-US" baseline="0" dirty="0"/>
              <a:t>A certain percentage MUST be multistate and a certain percentage must be integrated with Extension.</a:t>
            </a:r>
          </a:p>
          <a:p>
            <a:pPr marL="174549" indent="-174549">
              <a:buFont typeface="Arial" panose="020B0604020202020204" pitchFamily="34" charset="0"/>
              <a:buChar char="•"/>
            </a:pPr>
            <a:r>
              <a:rPr lang="en-US" baseline="0" dirty="0"/>
              <a:t>Hatch appropriations can used for total of two years only, otherwise they revert back to the U.S. Treasury.</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4981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409367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5/23/2025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chamilton@wis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306035" y="350594"/>
            <a:ext cx="9418320" cy="3875965"/>
          </a:xfrm>
          <a:noFill/>
        </p:spPr>
        <p:txBody>
          <a:bodyPr anchor="ctr">
            <a:normAutofit/>
          </a:bodyPr>
          <a:lstStyle/>
          <a:p>
            <a:pPr algn="ctr"/>
            <a:r>
              <a:rPr lang="en-US" sz="4800" dirty="0">
                <a:solidFill>
                  <a:srgbClr val="FFFFFF"/>
                </a:solidFill>
                <a:latin typeface="Bodoni MT" panose="02070603080606020203" pitchFamily="18" charset="0"/>
              </a:rPr>
              <a:t>agInnovation North Central</a:t>
            </a:r>
            <a:br>
              <a:rPr lang="en-US" sz="4800" dirty="0">
                <a:solidFill>
                  <a:srgbClr val="FFFFFF"/>
                </a:solidFill>
                <a:latin typeface="Bodoni MT" panose="02070603080606020203" pitchFamily="18" charset="0"/>
              </a:rPr>
            </a:br>
            <a:r>
              <a:rPr lang="en-US" sz="4800" dirty="0">
                <a:solidFill>
                  <a:srgbClr val="FFFFFF"/>
                </a:solidFill>
                <a:latin typeface="Bodoni MT" panose="02070603080606020203" pitchFamily="18" charset="0"/>
              </a:rPr>
              <a:t>Multistate Research</a:t>
            </a:r>
            <a:br>
              <a:rPr lang="en-US" sz="4400" dirty="0">
                <a:solidFill>
                  <a:srgbClr val="FFFFFF"/>
                </a:solidFill>
                <a:latin typeface="Bodoni MT" panose="02070603080606020203" pitchFamily="18" charset="0"/>
              </a:rPr>
            </a:br>
            <a:br>
              <a:rPr lang="en-US" sz="4400" dirty="0">
                <a:solidFill>
                  <a:srgbClr val="FFFFFF"/>
                </a:solidFill>
                <a:latin typeface="Bodoni MT" panose="02070603080606020203" pitchFamily="18" charset="0"/>
              </a:rPr>
            </a:br>
            <a:r>
              <a:rPr lang="en-US" sz="4400" i="1" dirty="0">
                <a:solidFill>
                  <a:srgbClr val="FFFFFF"/>
                </a:solidFill>
                <a:latin typeface="Bodoni MT" panose="02070603080606020203" pitchFamily="18" charset="0"/>
              </a:rPr>
              <a:t>Insert Project #: Title Here</a:t>
            </a: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of AA to Project #</a:t>
            </a:r>
          </a:p>
          <a:p>
            <a:pPr algn="r"/>
            <a:r>
              <a:rPr lang="en-US" sz="2000" dirty="0">
                <a:solidFill>
                  <a:srgbClr val="FFFFFF"/>
                </a:solidFill>
              </a:rPr>
              <a:t>Meeting Date: XX/XX/XXXX</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logo for a university&#10;&#10;Description automatically generated">
            <a:extLst>
              <a:ext uri="{FF2B5EF4-FFF2-40B4-BE49-F238E27FC236}">
                <a16:creationId xmlns:a16="http://schemas.microsoft.com/office/drawing/2014/main" id="{6A3DB20B-5183-4322-CCEB-625E26E59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37" y="4445000"/>
            <a:ext cx="1828799" cy="182879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84240" y="-176194"/>
            <a:ext cx="6705600" cy="1807864"/>
          </a:xfrm>
        </p:spPr>
        <p:txBody>
          <a:bodyPr>
            <a:normAutofit/>
          </a:bodyPr>
          <a:lstStyle/>
          <a:p>
            <a:pPr algn="ctr"/>
            <a:r>
              <a:rPr lang="en-US" sz="3200" b="1" dirty="0">
                <a:latin typeface="Bodoni MT" panose="02070603080606020203" pitchFamily="18" charset="0"/>
              </a:rPr>
              <a:t>agInnovation North Central Office – </a:t>
            </a:r>
            <a:br>
              <a:rPr lang="en-US" sz="3200" b="1" dirty="0">
                <a:latin typeface="Bodoni MT" panose="02070603080606020203" pitchFamily="18" charset="0"/>
              </a:rPr>
            </a:br>
            <a:r>
              <a:rPr lang="en-US" sz="3200" b="1" dirty="0">
                <a:latin typeface="Bodoni MT" panose="02070603080606020203" pitchFamily="18" charset="0"/>
              </a:rPr>
              <a:t>We are here to help!</a:t>
            </a:r>
            <a:br>
              <a:rPr lang="en-US" sz="2800" dirty="0">
                <a:latin typeface="Bodoni MT" panose="02070603080606020203" pitchFamily="18" charset="0"/>
              </a:rPr>
            </a:br>
            <a:r>
              <a:rPr lang="en-US" sz="4000" i="1" dirty="0">
                <a:latin typeface="Bodoni MT" panose="02070603080606020203" pitchFamily="18" charset="0"/>
              </a:rPr>
              <a:t> </a:t>
            </a:r>
            <a:r>
              <a:rPr lang="en-US" sz="3200" i="1" dirty="0">
                <a:solidFill>
                  <a:srgbClr val="0070C0"/>
                </a:solidFill>
                <a:latin typeface="Bodoni MT" panose="02070603080606020203" pitchFamily="18" charset="0"/>
              </a:rPr>
              <a:t>https:www.aginnovationnc.org</a:t>
            </a:r>
            <a:endParaRPr lang="en-US" sz="3200" dirty="0">
              <a:solidFill>
                <a:srgbClr val="0070C0"/>
              </a:solidFill>
              <a:latin typeface="Bodoni MT" panose="02070603080606020203" pitchFamily="18" charset="0"/>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807863"/>
            <a:ext cx="6624288" cy="4892179"/>
          </a:xfrm>
        </p:spPr>
        <p:txBody>
          <a:bodyPr>
            <a:normAutofit fontScale="92500" lnSpcReduction="10000"/>
          </a:bodyPr>
          <a:lstStyle/>
          <a:p>
            <a:r>
              <a:rPr lang="en-US" b="1" i="1" dirty="0">
                <a:latin typeface="Bodoni MT" panose="02070603080606020203" pitchFamily="18" charset="0"/>
              </a:rPr>
              <a:t>Jeanette Thurston</a:t>
            </a:r>
            <a:r>
              <a:rPr lang="en-US" dirty="0">
                <a:latin typeface="Bodoni MT" panose="02070603080606020203" pitchFamily="18" charset="0"/>
              </a:rPr>
              <a:t>—Executive Director</a:t>
            </a:r>
          </a:p>
          <a:p>
            <a:r>
              <a:rPr lang="en-US" b="1" i="1" dirty="0">
                <a:latin typeface="Bodoni MT" panose="02070603080606020203" pitchFamily="18" charset="0"/>
              </a:rPr>
              <a:t>Christina (Chris) Hamilton</a:t>
            </a:r>
            <a:r>
              <a:rPr lang="en-US" dirty="0">
                <a:latin typeface="Bodoni MT" panose="02070603080606020203" pitchFamily="18" charset="0"/>
              </a:rPr>
              <a:t>—Assistant Director and regional NIMSS System Administrator</a:t>
            </a:r>
          </a:p>
          <a:p>
            <a:pPr lvl="1"/>
            <a:endParaRPr lang="en-US" b="1" u="sng" dirty="0">
              <a:latin typeface="Bodoni MT" panose="02070603080606020203" pitchFamily="18" charset="0"/>
            </a:endParaRPr>
          </a:p>
          <a:p>
            <a:pPr lvl="1"/>
            <a:r>
              <a:rPr lang="en-US" b="1" u="sng" dirty="0">
                <a:latin typeface="Bodoni MT" panose="02070603080606020203" pitchFamily="18" charset="0"/>
              </a:rPr>
              <a:t>Multistate specific activities</a:t>
            </a:r>
            <a:r>
              <a:rPr lang="en-US" dirty="0">
                <a:latin typeface="Bodoni MT" panose="02070603080606020203" pitchFamily="18" charset="0"/>
              </a:rPr>
              <a:t>:</a:t>
            </a:r>
          </a:p>
          <a:p>
            <a:pPr lvl="3"/>
            <a:r>
              <a:rPr lang="en-US" sz="1500" b="1" dirty="0">
                <a:latin typeface="Bodoni MT" panose="02070603080606020203" pitchFamily="18" charset="0"/>
              </a:rPr>
              <a:t>Oversees the NC Multistate portfolio</a:t>
            </a:r>
          </a:p>
          <a:p>
            <a:pPr lvl="3"/>
            <a:r>
              <a:rPr lang="en-US" sz="1500" b="1" dirty="0">
                <a:latin typeface="Bodoni MT" panose="02070603080606020203" pitchFamily="18" charset="0"/>
              </a:rPr>
              <a:t>Works with AAs to ensure projects meet annually and submit complete, on-time reports to NIMSS</a:t>
            </a:r>
          </a:p>
          <a:p>
            <a:pPr lvl="3"/>
            <a:r>
              <a:rPr lang="en-US" sz="1500" b="1" dirty="0">
                <a:latin typeface="Bodoni MT" panose="02070603080606020203" pitchFamily="18" charset="0"/>
              </a:rPr>
              <a:t>Assists AAs, committee members, and SAES staff with NIMSS</a:t>
            </a:r>
          </a:p>
          <a:p>
            <a:pPr lvl="3"/>
            <a:r>
              <a:rPr lang="en-US" sz="1500" b="1" dirty="0">
                <a:latin typeface="Bodoni MT" panose="02070603080606020203" pitchFamily="18" charset="0"/>
              </a:rPr>
              <a:t>Shares appropriate information from agInnovation North Central directors with AAs and committees</a:t>
            </a:r>
          </a:p>
          <a:p>
            <a:pPr lvl="3"/>
            <a:r>
              <a:rPr lang="en-US" sz="1500" b="1" dirty="0">
                <a:latin typeface="Bodoni MT" panose="02070603080606020203" pitchFamily="18" charset="0"/>
              </a:rPr>
              <a:t>Coordinates project review process for NC</a:t>
            </a:r>
          </a:p>
          <a:p>
            <a:pPr lvl="3"/>
            <a:r>
              <a:rPr lang="en-US" sz="1500" b="1" dirty="0">
                <a:latin typeface="Bodoni MT" panose="02070603080606020203" pitchFamily="18" charset="0"/>
              </a:rPr>
              <a:t>Informs NIFA that projects have been regionally approved, then NIFA assigns a representative</a:t>
            </a:r>
            <a:r>
              <a:rPr lang="en-US" b="1" dirty="0">
                <a:latin typeface="Bodoni MT" panose="02070603080606020203" pitchFamily="18" charset="0"/>
              </a:rPr>
              <a:t>.</a:t>
            </a:r>
          </a:p>
          <a:p>
            <a:r>
              <a:rPr lang="en-US" b="1" dirty="0">
                <a:latin typeface="Bodoni MT" panose="02070603080606020203" pitchFamily="18" charset="0"/>
              </a:rPr>
              <a:t>agInnovation North Central WEBSITE HAS A LOT OF MULTISTATE PROJECT RESOURCES INCLUDING:</a:t>
            </a:r>
          </a:p>
          <a:p>
            <a:pPr lvl="2"/>
            <a:r>
              <a:rPr lang="en-US" sz="1600" i="1" dirty="0">
                <a:latin typeface="Bodoni MT" panose="02070603080606020203" pitchFamily="18" charset="0"/>
              </a:rPr>
              <a:t>NC virtual multistate project handbook, NRSP guidelines, and several other resources</a:t>
            </a:r>
          </a:p>
          <a:p>
            <a:pPr marL="0" indent="0">
              <a:buNone/>
            </a:pPr>
            <a:endParaRPr lang="en-US" dirty="0">
              <a:latin typeface="Bodoni MT" panose="02070603080606020203" pitchFamily="18" charset="0"/>
            </a:endParaRPr>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65290" y="365760"/>
            <a:ext cx="5997678" cy="1325562"/>
          </a:xfrm>
        </p:spPr>
        <p:txBody>
          <a:bodyPr>
            <a:normAutofit/>
          </a:bodyPr>
          <a:lstStyle/>
          <a:p>
            <a:r>
              <a:rPr lang="en-US" b="1" dirty="0">
                <a:latin typeface="Bodoni MT" panose="02070603080606020203" pitchFamily="18" charset="0"/>
              </a:rPr>
              <a:t>Hatch Multistate Research</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24400" y="2005739"/>
            <a:ext cx="6553200" cy="4174398"/>
          </a:xfrm>
        </p:spPr>
        <p:txBody>
          <a:bodyPr>
            <a:normAutofit fontScale="92500"/>
          </a:bodyPr>
          <a:lstStyle/>
          <a:p>
            <a:r>
              <a:rPr lang="en-US" sz="2000" b="1" dirty="0">
                <a:latin typeface="Bodoni MT" panose="02070603080606020203" pitchFamily="18" charset="0"/>
              </a:rPr>
              <a:t>agInnovation North Central Multistate Committee Overview</a:t>
            </a:r>
          </a:p>
          <a:p>
            <a:pPr lvl="1"/>
            <a:r>
              <a:rPr lang="en-US" sz="1900" dirty="0">
                <a:latin typeface="Bodoni MT" panose="02070603080606020203" pitchFamily="18" charset="0"/>
              </a:rPr>
              <a:t>NCs – Research (~49)</a:t>
            </a:r>
          </a:p>
          <a:p>
            <a:pPr lvl="1"/>
            <a:r>
              <a:rPr lang="en-US" sz="1900" dirty="0">
                <a:latin typeface="Bodoni MT" panose="02070603080606020203" pitchFamily="18" charset="0"/>
              </a:rPr>
              <a:t>ERAs – Education (teaching and Extension) and Research Activity (~18)</a:t>
            </a:r>
          </a:p>
          <a:p>
            <a:pPr lvl="1"/>
            <a:r>
              <a:rPr lang="en-US" sz="1900" dirty="0">
                <a:latin typeface="Bodoni MT" panose="02070603080606020203" pitchFamily="18" charset="0"/>
              </a:rPr>
              <a:t>DCs – Development Committees (2)</a:t>
            </a:r>
          </a:p>
          <a:p>
            <a:pPr lvl="1"/>
            <a:r>
              <a:rPr lang="en-US" sz="1900" dirty="0">
                <a:latin typeface="Bodoni MT" panose="02070603080606020203" pitchFamily="18" charset="0"/>
              </a:rPr>
              <a:t>CCs – Coordinating Committees (12)</a:t>
            </a:r>
          </a:p>
          <a:p>
            <a:pPr lvl="1"/>
            <a:r>
              <a:rPr lang="en-US" sz="1900" dirty="0">
                <a:latin typeface="Bodoni MT" panose="02070603080606020203" pitchFamily="18" charset="0"/>
              </a:rPr>
              <a:t>ACs – Advisory Committees (11) – Dept Heads who review multistate projects in their field</a:t>
            </a:r>
          </a:p>
          <a:p>
            <a:pPr lvl="1"/>
            <a:r>
              <a:rPr lang="en-US" sz="1900" dirty="0">
                <a:latin typeface="Bodoni MT" panose="02070603080606020203" pitchFamily="18" charset="0"/>
              </a:rPr>
              <a:t>500s - Rapid Response (0) </a:t>
            </a:r>
          </a:p>
          <a:p>
            <a:pPr lvl="1"/>
            <a:endParaRPr lang="en-US" sz="1900" dirty="0">
              <a:latin typeface="Bodoni MT" panose="02070603080606020203" pitchFamily="18" charset="0"/>
            </a:endParaRPr>
          </a:p>
          <a:p>
            <a:r>
              <a:rPr lang="en-US" sz="2100" dirty="0">
                <a:latin typeface="Bodoni MT" panose="02070603080606020203" pitchFamily="18" charset="0"/>
              </a:rPr>
              <a:t>NRSPs – National Research Support Projects (currently, 6)</a:t>
            </a:r>
          </a:p>
          <a:p>
            <a:pPr lvl="2"/>
            <a:r>
              <a:rPr lang="en-US" sz="1900" dirty="0">
                <a:latin typeface="Bodoni MT" panose="02070603080606020203" pitchFamily="18" charset="0"/>
              </a:rPr>
              <a:t>“Off the top” funding before allocations to states</a:t>
            </a:r>
          </a:p>
          <a:p>
            <a:pPr lvl="1"/>
            <a:endParaRPr lang="en-US" sz="1800"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876800" y="119417"/>
            <a:ext cx="5997678" cy="1325562"/>
          </a:xfrm>
        </p:spPr>
        <p:txBody>
          <a:bodyPr>
            <a:normAutofit/>
          </a:bodyPr>
          <a:lstStyle/>
          <a:p>
            <a:r>
              <a:rPr lang="en-US" b="1" dirty="0">
                <a:latin typeface="Bodoni MT" panose="02070603080606020203" pitchFamily="18" charset="0"/>
              </a:rPr>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370439" y="1444979"/>
            <a:ext cx="7010400" cy="5294393"/>
          </a:xfrm>
        </p:spPr>
        <p:txBody>
          <a:bodyPr>
            <a:noAutofit/>
          </a:bodyPr>
          <a:lstStyle/>
          <a:p>
            <a:r>
              <a:rPr lang="en-US" dirty="0">
                <a:latin typeface="Bodoni MT" panose="02070603080606020203" pitchFamily="18" charset="0"/>
              </a:rPr>
              <a:t>Regionally coordinated and membership not restricted*</a:t>
            </a:r>
          </a:p>
          <a:p>
            <a:pPr lvl="1"/>
            <a:r>
              <a:rPr lang="en-US" sz="1800" dirty="0">
                <a:latin typeface="Bodoni MT" panose="02070603080606020203" pitchFamily="18" charset="0"/>
              </a:rPr>
              <a:t>Financial support varies by institution</a:t>
            </a:r>
          </a:p>
          <a:p>
            <a:r>
              <a:rPr lang="en-US" dirty="0">
                <a:latin typeface="Bodoni MT" panose="02070603080606020203" pitchFamily="18" charset="0"/>
              </a:rPr>
              <a:t>Funding focused on research committees </a:t>
            </a:r>
          </a:p>
          <a:p>
            <a:r>
              <a:rPr lang="en-US" dirty="0">
                <a:latin typeface="Bodoni MT" panose="02070603080606020203" pitchFamily="18" charset="0"/>
              </a:rPr>
              <a:t>Multistate Committees are beneficial to members:</a:t>
            </a:r>
          </a:p>
          <a:p>
            <a:pPr lvl="1"/>
            <a:r>
              <a:rPr lang="en-US" sz="1800" dirty="0">
                <a:latin typeface="Bodoni MT" panose="02070603080606020203" pitchFamily="18" charset="0"/>
              </a:rPr>
              <a:t>Building networks and leadership opportunities for early career faculty</a:t>
            </a:r>
          </a:p>
          <a:p>
            <a:pPr lvl="1"/>
            <a:r>
              <a:rPr lang="en-US" sz="1800" dirty="0">
                <a:latin typeface="Bodoni MT" panose="02070603080606020203" pitchFamily="18" charset="0"/>
              </a:rPr>
              <a:t>Networking, strengthening relationships, and identifying collaboration and other opportunities</a:t>
            </a:r>
          </a:p>
          <a:p>
            <a:pPr lvl="1"/>
            <a:r>
              <a:rPr lang="en-US" sz="1800" dirty="0">
                <a:latin typeface="Bodoni MT" panose="02070603080606020203" pitchFamily="18" charset="0"/>
              </a:rPr>
              <a:t>Direct engagement with NIFA </a:t>
            </a:r>
          </a:p>
          <a:p>
            <a:pPr lvl="1"/>
            <a:r>
              <a:rPr lang="en-US" sz="1800" dirty="0">
                <a:latin typeface="Bodoni MT" panose="02070603080606020203" pitchFamily="18" charset="0"/>
              </a:rPr>
              <a:t>Updates at the federal, regional and state levels</a:t>
            </a:r>
          </a:p>
          <a:p>
            <a:pPr lvl="1"/>
            <a:r>
              <a:rPr lang="en-US" sz="1800" dirty="0">
                <a:latin typeface="Bodoni MT" panose="02070603080606020203" pitchFamily="18" charset="0"/>
              </a:rPr>
              <a:t>Financial support</a:t>
            </a:r>
          </a:p>
          <a:p>
            <a:pPr lvl="1"/>
            <a:r>
              <a:rPr lang="en-US" sz="1800" dirty="0">
                <a:latin typeface="Bodoni MT" panose="02070603080606020203" pitchFamily="18" charset="0"/>
              </a:rPr>
              <a:t>More details, next slide</a:t>
            </a:r>
          </a:p>
          <a:p>
            <a:r>
              <a:rPr lang="en-US" dirty="0">
                <a:latin typeface="Bodoni MT" panose="02070603080606020203" pitchFamily="18" charset="0"/>
              </a:rPr>
              <a:t>Advisory Committees (AC), agInnovation North Central Multistate Research Committee (MRC), Administrative Advisors (AA), NIFA, committee chairs and the committees all help set the bar for achievement</a:t>
            </a:r>
          </a:p>
          <a:p>
            <a:pPr marL="274320" lvl="1" indent="0">
              <a:buNone/>
            </a:pPr>
            <a:endParaRPr lang="en-US" sz="1800" dirty="0">
              <a:latin typeface="Bodoni MT" panose="02070603080606020203" pitchFamily="18" charset="0"/>
            </a:endParaRPr>
          </a:p>
          <a:p>
            <a:pPr lvl="1"/>
            <a:endParaRPr lang="en-US" sz="1800" dirty="0">
              <a:latin typeface="Bodoni MT" panose="02070603080606020203" pitchFamily="18" charset="0"/>
            </a:endParaRPr>
          </a:p>
          <a:p>
            <a:endParaRPr lang="en-US" dirty="0">
              <a:latin typeface="Bodoni MT" panose="02070603080606020203" pitchFamily="18" charset="0"/>
            </a:endParaRPr>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for a university&#10;&#10;Description automatically generated">
            <a:extLst>
              <a:ext uri="{FF2B5EF4-FFF2-40B4-BE49-F238E27FC236}">
                <a16:creationId xmlns:a16="http://schemas.microsoft.com/office/drawing/2014/main" id="{5FE63391-6E0D-63FE-234B-15D4A91C8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3451"/>
            <a:ext cx="1349478" cy="1349478"/>
          </a:xfrm>
          <a:prstGeom prst="rect">
            <a:avLst/>
          </a:prstGeom>
        </p:spPr>
      </p:pic>
      <p:pic>
        <p:nvPicPr>
          <p:cNvPr id="10" name="Picture 9">
            <a:extLst>
              <a:ext uri="{FF2B5EF4-FFF2-40B4-BE49-F238E27FC236}">
                <a16:creationId xmlns:a16="http://schemas.microsoft.com/office/drawing/2014/main" id="{56B1323B-3BAE-C930-1133-269A203D4CD6}"/>
              </a:ext>
            </a:extLst>
          </p:cNvPr>
          <p:cNvPicPr>
            <a:picLocks noChangeAspect="1"/>
          </p:cNvPicPr>
          <p:nvPr/>
        </p:nvPicPr>
        <p:blipFill>
          <a:blip r:embed="rId9"/>
          <a:stretch>
            <a:fillRect/>
          </a:stretch>
        </p:blipFill>
        <p:spPr>
          <a:xfrm>
            <a:off x="1526145" y="5385943"/>
            <a:ext cx="1347333" cy="135342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CED-B43F-63C9-8600-B21C0354E46F}"/>
              </a:ext>
            </a:extLst>
          </p:cNvPr>
          <p:cNvSpPr>
            <a:spLocks noGrp="1"/>
          </p:cNvSpPr>
          <p:nvPr>
            <p:ph type="title"/>
          </p:nvPr>
        </p:nvSpPr>
        <p:spPr>
          <a:xfrm>
            <a:off x="1238767" y="-76200"/>
            <a:ext cx="4534047" cy="1550284"/>
          </a:xfrm>
        </p:spPr>
        <p:txBody>
          <a:bodyPr>
            <a:normAutofit/>
          </a:bodyPr>
          <a:lstStyle/>
          <a:p>
            <a:r>
              <a:rPr lang="en-US" sz="2800" b="1" dirty="0"/>
              <a:t>Benefits of Multistate Research Committee's—Spread the Word!</a:t>
            </a:r>
          </a:p>
        </p:txBody>
      </p:sp>
      <p:sp>
        <p:nvSpPr>
          <p:cNvPr id="14" name="Rectangle 1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B0CC8F-924F-4AA6-DEF4-8756A095F160}"/>
              </a:ext>
            </a:extLst>
          </p:cNvPr>
          <p:cNvSpPr>
            <a:spLocks noGrp="1"/>
          </p:cNvSpPr>
          <p:nvPr>
            <p:ph idx="1"/>
          </p:nvPr>
        </p:nvSpPr>
        <p:spPr>
          <a:xfrm>
            <a:off x="990600" y="1676400"/>
            <a:ext cx="5104220" cy="3889335"/>
          </a:xfrm>
        </p:spPr>
        <p:txBody>
          <a:bodyPr>
            <a:noAutofit/>
          </a:bodyPr>
          <a:lstStyle/>
          <a:p>
            <a:r>
              <a:rPr lang="en-US" sz="1500" dirty="0">
                <a:latin typeface="Bodoni MT" panose="02070603080606020203" pitchFamily="18" charset="0"/>
              </a:rPr>
              <a:t>Unique and timely topics for collaboration</a:t>
            </a:r>
          </a:p>
          <a:p>
            <a:r>
              <a:rPr lang="en-US" sz="1500" dirty="0">
                <a:latin typeface="Bodoni MT" panose="02070603080606020203" pitchFamily="18" charset="0"/>
              </a:rPr>
              <a:t>Leverage facilities, equipment, expertise, databases, etc.</a:t>
            </a:r>
          </a:p>
          <a:p>
            <a:r>
              <a:rPr lang="en-US" sz="1500" dirty="0">
                <a:latin typeface="Bodoni MT" panose="02070603080606020203" pitchFamily="18" charset="0"/>
              </a:rPr>
              <a:t>Project members may be familiar with grant programs, serve as journal editors, successful faculty members, reviewers for retention or promotion/tenure, etc.</a:t>
            </a:r>
          </a:p>
          <a:p>
            <a:r>
              <a:rPr lang="en-US" sz="1500" dirty="0">
                <a:latin typeface="Bodoni MT" panose="02070603080606020203" pitchFamily="18" charset="0"/>
              </a:rPr>
              <a:t>Identifying and recruiting graduate students and postdocs</a:t>
            </a:r>
          </a:p>
          <a:p>
            <a:r>
              <a:rPr lang="en-US" sz="1500" dirty="0">
                <a:latin typeface="Bodoni MT" panose="02070603080606020203" pitchFamily="18" charset="0"/>
              </a:rPr>
              <a:t>Engage with federal (including NIFA) and other stakeholders</a:t>
            </a:r>
          </a:p>
          <a:p>
            <a:r>
              <a:rPr lang="en-US" sz="1500" dirty="0">
                <a:latin typeface="Bodoni MT" panose="02070603080606020203" pitchFamily="18" charset="0"/>
              </a:rPr>
              <a:t>Leadership opportunities</a:t>
            </a:r>
          </a:p>
          <a:p>
            <a:r>
              <a:rPr lang="en-US" sz="1500" dirty="0">
                <a:latin typeface="Bodoni MT" panose="02070603080606020203" pitchFamily="18" charset="0"/>
              </a:rPr>
              <a:t>Professional development skills</a:t>
            </a:r>
          </a:p>
          <a:p>
            <a:r>
              <a:rPr lang="en-US" sz="1500" dirty="0">
                <a:latin typeface="Bodoni MT" panose="02070603080606020203" pitchFamily="18" charset="0"/>
              </a:rPr>
              <a:t>Financial support (travel, salary and fringe, grad students, technicians, operations, etc.)—varies by institution</a:t>
            </a:r>
          </a:p>
          <a:p>
            <a:r>
              <a:rPr lang="en-US" sz="1500" dirty="0">
                <a:latin typeface="Bodoni MT" panose="02070603080606020203" pitchFamily="18" charset="0"/>
              </a:rPr>
              <a:t>Modest accountability requirements—opportunities outweigh the time commitment (next slide)</a:t>
            </a:r>
          </a:p>
          <a:p>
            <a:endParaRPr lang="en-US" sz="1500" dirty="0">
              <a:latin typeface="Bodoni MT" panose="02070603080606020203" pitchFamily="18" charset="0"/>
            </a:endParaRPr>
          </a:p>
          <a:p>
            <a:endParaRPr lang="en-US" sz="1500" dirty="0">
              <a:latin typeface="Bodoni MT" panose="02070603080606020203" pitchFamily="18" charset="0"/>
            </a:endParaRPr>
          </a:p>
        </p:txBody>
      </p:sp>
      <p:pic>
        <p:nvPicPr>
          <p:cNvPr id="6" name="Picture 5" descr="Boy standing on a stool in the middle of road with megaphone">
            <a:extLst>
              <a:ext uri="{FF2B5EF4-FFF2-40B4-BE49-F238E27FC236}">
                <a16:creationId xmlns:a16="http://schemas.microsoft.com/office/drawing/2014/main" id="{A6F54605-475C-BA3B-9E54-2B52102AF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29" r="23948" b="-1"/>
          <a:stretch/>
        </p:blipFill>
        <p:spPr>
          <a:xfrm>
            <a:off x="6097181" y="10"/>
            <a:ext cx="6094819" cy="6857990"/>
          </a:xfrm>
          <a:prstGeom prst="rect">
            <a:avLst/>
          </a:prstGeom>
        </p:spPr>
      </p:pic>
    </p:spTree>
    <p:extLst>
      <p:ext uri="{BB962C8B-B14F-4D97-AF65-F5344CB8AC3E}">
        <p14:creationId xmlns:p14="http://schemas.microsoft.com/office/powerpoint/2010/main" val="299112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437669" y="29497"/>
            <a:ext cx="4534047" cy="1584895"/>
          </a:xfrm>
        </p:spPr>
        <p:txBody>
          <a:bodyPr>
            <a:normAutofit/>
          </a:bodyPr>
          <a:lstStyle/>
          <a:p>
            <a:r>
              <a:rPr lang="en-US" dirty="0"/>
              <a:t>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4819" y="1905000"/>
            <a:ext cx="5106580" cy="4800600"/>
          </a:xfrm>
        </p:spPr>
        <p:txBody>
          <a:bodyPr>
            <a:noAutofit/>
          </a:bodyPr>
          <a:lstStyle/>
          <a:p>
            <a:pPr lvl="1"/>
            <a:r>
              <a:rPr lang="en-US" dirty="0">
                <a:latin typeface="Bodoni MT" panose="02070603080606020203" pitchFamily="18" charset="0"/>
              </a:rPr>
              <a:t>Participant appointment by </a:t>
            </a:r>
            <a:r>
              <a:rPr lang="en-US" u="sng" dirty="0">
                <a:latin typeface="Bodoni MT" panose="02070603080606020203" pitchFamily="18" charset="0"/>
              </a:rPr>
              <a:t>your</a:t>
            </a:r>
            <a:r>
              <a:rPr lang="en-US" dirty="0">
                <a:latin typeface="Bodoni MT" panose="02070603080606020203" pitchFamily="18" charset="0"/>
              </a:rPr>
              <a:t> AES director</a:t>
            </a:r>
          </a:p>
          <a:p>
            <a:pPr lvl="1"/>
            <a:r>
              <a:rPr lang="en-US" dirty="0">
                <a:latin typeface="Bodoni MT" panose="02070603080606020203" pitchFamily="18" charset="0"/>
              </a:rPr>
              <a:t>Plan annual (or more) meetings (agenda, leadership, notes)</a:t>
            </a:r>
          </a:p>
          <a:p>
            <a:pPr lvl="1"/>
            <a:r>
              <a:rPr lang="en-US" dirty="0">
                <a:latin typeface="Bodoni MT" panose="02070603080606020203" pitchFamily="18" charset="0"/>
              </a:rPr>
              <a:t>Conduct meeting (tied to project objectives)</a:t>
            </a:r>
          </a:p>
          <a:p>
            <a:pPr lvl="1"/>
            <a:r>
              <a:rPr lang="en-US" dirty="0">
                <a:latin typeface="Bodoni MT" panose="02070603080606020203" pitchFamily="18" charset="0"/>
              </a:rPr>
              <a:t>Encourage broad participation with LGUs, non-LGUs, USDA ARS, other federal-state agencies, public and private sector</a:t>
            </a:r>
          </a:p>
          <a:p>
            <a:pPr lvl="1"/>
            <a:r>
              <a:rPr lang="en-US" dirty="0">
                <a:latin typeface="Bodoni MT" panose="02070603080606020203" pitchFamily="18" charset="0"/>
              </a:rPr>
              <a:t>Create annual (SAES-422s/termination) reports</a:t>
            </a:r>
          </a:p>
          <a:p>
            <a:pPr lvl="2"/>
            <a:r>
              <a:rPr lang="en-US" sz="1600" u="sng" dirty="0">
                <a:latin typeface="Bodoni MT" panose="02070603080606020203" pitchFamily="18" charset="0"/>
              </a:rPr>
              <a:t>Multistate</a:t>
            </a:r>
            <a:r>
              <a:rPr lang="en-US" sz="1600" dirty="0">
                <a:latin typeface="Bodoni MT" panose="02070603080606020203" pitchFamily="18" charset="0"/>
              </a:rPr>
              <a:t>, </a:t>
            </a:r>
            <a:r>
              <a:rPr lang="en-US" sz="1600" u="sng" dirty="0">
                <a:latin typeface="Bodoni MT" panose="02070603080606020203" pitchFamily="18" charset="0"/>
              </a:rPr>
              <a:t>collaborative</a:t>
            </a:r>
            <a:r>
              <a:rPr lang="en-US" sz="1600" dirty="0">
                <a:latin typeface="Bodoni MT" panose="02070603080606020203" pitchFamily="18" charset="0"/>
              </a:rPr>
              <a:t> work, outputs, </a:t>
            </a:r>
            <a:r>
              <a:rPr lang="en-US" sz="1600" u="sng" dirty="0">
                <a:latin typeface="Bodoni MT" panose="02070603080606020203" pitchFamily="18" charset="0"/>
              </a:rPr>
              <a:t>impacts</a:t>
            </a:r>
            <a:endParaRPr lang="en-US" sz="1600" dirty="0">
              <a:latin typeface="Bodoni MT" panose="02070603080606020203" pitchFamily="18" charset="0"/>
            </a:endParaRPr>
          </a:p>
          <a:p>
            <a:pPr lvl="2"/>
            <a:r>
              <a:rPr lang="en-US" sz="1600" dirty="0">
                <a:latin typeface="Bodoni MT" panose="02070603080606020203" pitchFamily="18" charset="0"/>
              </a:rPr>
              <a:t>NIMSS (collect report data)</a:t>
            </a:r>
          </a:p>
          <a:p>
            <a:pPr lvl="2"/>
            <a:r>
              <a:rPr lang="en-US" sz="1600" dirty="0">
                <a:latin typeface="Bodoni MT" panose="02070603080606020203" pitchFamily="18" charset="0"/>
              </a:rPr>
              <a:t>MRF Impacts (impact reporting)</a:t>
            </a:r>
          </a:p>
          <a:p>
            <a:pPr lvl="1"/>
            <a:r>
              <a:rPr lang="en-US" dirty="0">
                <a:latin typeface="Bodoni MT" panose="02070603080606020203" pitchFamily="18" charset="0"/>
              </a:rPr>
              <a:t>Check out National Impact Database and MRF Impacts Reporting (another agInnovation North Central ppt presentation)</a:t>
            </a:r>
          </a:p>
          <a:p>
            <a:pPr lvl="1"/>
            <a:r>
              <a:rPr lang="en-US" dirty="0">
                <a:latin typeface="Bodoni MT" panose="02070603080606020203" pitchFamily="18" charset="0"/>
              </a:rPr>
              <a:t>Project renewal</a:t>
            </a:r>
          </a:p>
          <a:p>
            <a:pPr lvl="1"/>
            <a:r>
              <a:rPr lang="en-US" dirty="0" err="1">
                <a:latin typeface="Bodoni MT" panose="02070603080606020203" pitchFamily="18" charset="0"/>
              </a:rPr>
              <a:t>REEport</a:t>
            </a:r>
            <a:r>
              <a:rPr lang="en-US" dirty="0">
                <a:latin typeface="Bodoni MT" panose="02070603080606020203" pitchFamily="18" charset="0"/>
              </a:rPr>
              <a:t>/NRS is the individual SAES report, not an individual PI/faculty member</a:t>
            </a:r>
          </a:p>
          <a:p>
            <a:endParaRPr lang="en-US" sz="1600" dirty="0">
              <a:latin typeface="Bodoni MT" panose="02070603080606020203" pitchFamily="18" charset="0"/>
            </a:endParaRPr>
          </a:p>
        </p:txBody>
      </p:sp>
    </p:spTree>
    <p:extLst>
      <p:ext uri="{BB962C8B-B14F-4D97-AF65-F5344CB8AC3E}">
        <p14:creationId xmlns:p14="http://schemas.microsoft.com/office/powerpoint/2010/main" val="23298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814E-6590-BDFA-17B9-08AD74E6FB1A}"/>
              </a:ext>
            </a:extLst>
          </p:cNvPr>
          <p:cNvSpPr>
            <a:spLocks noGrp="1"/>
          </p:cNvSpPr>
          <p:nvPr>
            <p:ph type="title"/>
          </p:nvPr>
        </p:nvSpPr>
        <p:spPr>
          <a:xfrm>
            <a:off x="1261871" y="365760"/>
            <a:ext cx="9858383" cy="1325562"/>
          </a:xfrm>
        </p:spPr>
        <p:txBody>
          <a:bodyPr>
            <a:normAutofit/>
          </a:bodyPr>
          <a:lstStyle/>
          <a:p>
            <a:r>
              <a:rPr lang="en-US" dirty="0"/>
              <a:t>How do you (or your colleague) join a multistate committee?</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60799F-D711-B93D-73B8-1AE7380DCAC8}"/>
              </a:ext>
            </a:extLst>
          </p:cNvPr>
          <p:cNvGraphicFramePr>
            <a:graphicFrameLocks noGrp="1"/>
          </p:cNvGraphicFramePr>
          <p:nvPr>
            <p:ph idx="1"/>
            <p:extLst>
              <p:ext uri="{D42A27DB-BD31-4B8C-83A1-F6EECF244321}">
                <p14:modId xmlns:p14="http://schemas.microsoft.com/office/powerpoint/2010/main" val="347708597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8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6324600" y="609600"/>
            <a:ext cx="4063863" cy="639762"/>
          </a:xfrm>
        </p:spPr>
        <p:txBody>
          <a:bodyPr vert="horz" lIns="91440" tIns="45720" rIns="91440" bIns="45720" rtlCol="0" anchor="b">
            <a:normAutofit/>
          </a:bodyPr>
          <a:lstStyle/>
          <a:p>
            <a:r>
              <a:rPr lang="en-US" sz="3200" b="1" dirty="0"/>
              <a:t>Project Reviews</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381000" y="1379220"/>
            <a:ext cx="5081813" cy="4099560"/>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5727631" y="1600200"/>
            <a:ext cx="5257799" cy="4267200"/>
          </a:xfrm>
          <a:prstGeom prst="rect">
            <a:avLst/>
          </a:prstGeom>
        </p:spPr>
        <p:txBody>
          <a:bodyPr vert="horz" lIns="91440" tIns="45720" rIns="91440" bIns="45720" rtlCol="0">
            <a:normAutofit fontScale="92500" lnSpcReduction="10000"/>
          </a:bodyPr>
          <a:lstStyle/>
          <a:p>
            <a:pPr marL="285750" indent="-182880" defTabSz="914400">
              <a:lnSpc>
                <a:spcPct val="90000"/>
              </a:lnSpc>
              <a:spcAft>
                <a:spcPts val="600"/>
              </a:spcAft>
              <a:buClr>
                <a:schemeClr val="accent1"/>
              </a:buClr>
              <a:buFont typeface="Arial" panose="020B0604020202020204" pitchFamily="34" charset="0"/>
              <a:buChar char="•"/>
            </a:pPr>
            <a:r>
              <a:rPr lang="en-US" sz="2000" dirty="0"/>
              <a:t>Renewals and new projects reviewed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Active projects have midterm review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NCAC (NC Advisory Committee) of heads/chairs conduct scientific disciplinary review OR 2-3 experts are selected as peer reviewers if we don’t have an NCAC in the field (i.e., human sciences, forestry)</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 MRC (Multistate Research Committee) does individual and collective reviews considering AAs, NCAC/Experts resulting in recommendations to agInnovation North Central</a:t>
            </a:r>
          </a:p>
        </p:txBody>
      </p:sp>
    </p:spTree>
    <p:extLst>
      <p:ext uri="{BB962C8B-B14F-4D97-AF65-F5344CB8AC3E}">
        <p14:creationId xmlns:p14="http://schemas.microsoft.com/office/powerpoint/2010/main" val="302959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dirty="0"/>
              <a:t>agInnovation North Central Timeline:  </a:t>
            </a:r>
            <a:br>
              <a:rPr lang="en-US" dirty="0"/>
            </a:br>
            <a:r>
              <a:rPr lang="en-US"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4050889" y="365758"/>
            <a:ext cx="6784259" cy="1828800"/>
          </a:xfrm>
        </p:spPr>
        <p:txBody>
          <a:bodyPr vert="horz" lIns="91440" tIns="45720" rIns="91440" bIns="45720" rtlCol="0">
            <a:normAutofit/>
          </a:bodyPr>
          <a:lstStyle/>
          <a:p>
            <a:r>
              <a:rPr lang="en-US" sz="4100" b="1" dirty="0"/>
              <a:t>This Multistate Committee’s Timeline</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4050889" y="2516290"/>
            <a:ext cx="6784259" cy="3892761"/>
          </a:xfrm>
        </p:spPr>
        <p:txBody>
          <a:bodyPr>
            <a:normAutofit/>
          </a:bodyPr>
          <a:lstStyle/>
          <a:p>
            <a:r>
              <a:rPr lang="en-US" dirty="0"/>
              <a:t>Project start/end dates: Check NIMSS for these dates</a:t>
            </a:r>
          </a:p>
          <a:p>
            <a:r>
              <a:rPr lang="en-US" dirty="0"/>
              <a:t>Midterm review occurred early in:</a:t>
            </a:r>
          </a:p>
          <a:p>
            <a:r>
              <a:rPr lang="en-US" dirty="0"/>
              <a:t>Renewal proposal due:</a:t>
            </a:r>
          </a:p>
          <a:p>
            <a:r>
              <a:rPr lang="en-US" dirty="0"/>
              <a:t>Annual report due (60 days after meeting):</a:t>
            </a:r>
          </a:p>
          <a:p>
            <a:r>
              <a:rPr lang="en-US" dirty="0"/>
              <a:t>Needed updates to NIMSS editor or technical team (incoming chair?)? </a:t>
            </a:r>
          </a:p>
          <a:p>
            <a:pPr lvl="1"/>
            <a:r>
              <a:rPr lang="en-US" dirty="0"/>
              <a:t>Send updates to Chris Hamilton, </a:t>
            </a:r>
            <a:r>
              <a:rPr lang="en-US" dirty="0">
                <a:hlinkClick r:id="rId4"/>
              </a:rPr>
              <a:t>chamilton@wisc.edu</a:t>
            </a:r>
            <a:r>
              <a:rPr lang="en-US" dirty="0"/>
              <a:t>! </a:t>
            </a:r>
          </a:p>
          <a:p>
            <a:pPr lvl="1"/>
            <a:r>
              <a:rPr lang="en-US" dirty="0"/>
              <a:t>Editors/Technical Leaders – </a:t>
            </a:r>
          </a:p>
          <a:p>
            <a:pPr lvl="1"/>
            <a:r>
              <a:rPr lang="en-US" dirty="0"/>
              <a:t>Admin Advisor (AA) – </a:t>
            </a:r>
          </a:p>
          <a:p>
            <a:pPr marL="0" indent="0">
              <a:buNone/>
            </a:pPr>
            <a:endParaRPr lang="en-US" dirty="0"/>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16">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Sticky notes with question marks">
            <a:extLst>
              <a:ext uri="{FF2B5EF4-FFF2-40B4-BE49-F238E27FC236}">
                <a16:creationId xmlns:a16="http://schemas.microsoft.com/office/drawing/2014/main" id="{BB84E74E-3347-35AD-E1B4-BF74155311D4}"/>
              </a:ext>
            </a:extLst>
          </p:cNvPr>
          <p:cNvPicPr>
            <a:picLocks noChangeAspect="1"/>
          </p:cNvPicPr>
          <p:nvPr/>
        </p:nvPicPr>
        <p:blipFill rotWithShape="1">
          <a:blip r:embed="rId3"/>
          <a:srcRect t="1150" r="-1" b="-1"/>
          <a:stretch/>
        </p:blipFill>
        <p:spPr>
          <a:xfrm>
            <a:off x="899160" y="1"/>
            <a:ext cx="10393680" cy="6858000"/>
          </a:xfrm>
          <a:prstGeom prst="rect">
            <a:avLst/>
          </a:prstGeom>
        </p:spPr>
      </p:pic>
      <p:sp>
        <p:nvSpPr>
          <p:cNvPr id="29" name="Rectangle 18">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1CBC09-B977-68F6-2221-666B5660DFE8}"/>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r>
              <a:rPr lang="en-US" b="1">
                <a:solidFill>
                  <a:srgbClr val="FFFFFF"/>
                </a:solidFill>
              </a:rPr>
              <a:t>Questions?</a:t>
            </a:r>
          </a:p>
        </p:txBody>
      </p:sp>
      <p:cxnSp>
        <p:nvCxnSpPr>
          <p:cNvPr id="30" name="Straight Connector 20">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57200" y="71492"/>
            <a:ext cx="9692640" cy="1325562"/>
          </a:xfrm>
        </p:spPr>
        <p:txBody>
          <a:bodyPr>
            <a:normAutofit/>
          </a:bodyPr>
          <a:lstStyle/>
          <a:p>
            <a:r>
              <a:rPr lang="en-US" dirty="0">
                <a:solidFill>
                  <a:srgbClr val="FFFFFF"/>
                </a:solidFill>
                <a:latin typeface="Bodoni MT" panose="02070603080606020203" pitchFamily="18" charset="0"/>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sp>
        <p:nvSpPr>
          <p:cNvPr id="7" name="TextBox 6">
            <a:extLst>
              <a:ext uri="{FF2B5EF4-FFF2-40B4-BE49-F238E27FC236}">
                <a16:creationId xmlns:a16="http://schemas.microsoft.com/office/drawing/2014/main" id="{A349E471-7EE1-ACA5-C58B-6F7CCF2ADB4E}"/>
              </a:ext>
            </a:extLst>
          </p:cNvPr>
          <p:cNvSpPr txBox="1"/>
          <p:nvPr/>
        </p:nvSpPr>
        <p:spPr>
          <a:xfrm>
            <a:off x="217251" y="5791396"/>
            <a:ext cx="5726349" cy="830997"/>
          </a:xfrm>
          <a:prstGeom prst="rect">
            <a:avLst/>
          </a:prstGeom>
          <a:noFill/>
        </p:spPr>
        <p:txBody>
          <a:bodyPr wrap="square" rtlCol="0">
            <a:spAutoFit/>
          </a:bodyPr>
          <a:lstStyle/>
          <a:p>
            <a:pPr algn="ctr"/>
            <a:r>
              <a:rPr lang="en-US" sz="1600" b="1" dirty="0">
                <a:solidFill>
                  <a:schemeClr val="bg1"/>
                </a:solidFill>
              </a:rPr>
              <a:t>2025 </a:t>
            </a:r>
            <a:r>
              <a:rPr lang="en-US" sz="1600" b="1" dirty="0" err="1">
                <a:solidFill>
                  <a:schemeClr val="bg1"/>
                </a:solidFill>
              </a:rPr>
              <a:t>agNC</a:t>
            </a:r>
            <a:r>
              <a:rPr lang="en-US" sz="1600" b="1" dirty="0">
                <a:solidFill>
                  <a:schemeClr val="bg1"/>
                </a:solidFill>
              </a:rPr>
              <a:t> Excellence in Multistate Research Award Winner: NC246: Ecology and Management of Arthropods in Corn</a:t>
            </a:r>
            <a:endParaRPr lang="en-US" sz="1600" dirty="0">
              <a:solidFill>
                <a:schemeClr val="bg1"/>
              </a:solidFill>
            </a:endParaRP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pic>
        <p:nvPicPr>
          <p:cNvPr id="10" name="Picture 9" descr="A group of colorful spiraled objects&#10;&#10;AI-generated content may be incorrect.">
            <a:extLst>
              <a:ext uri="{FF2B5EF4-FFF2-40B4-BE49-F238E27FC236}">
                <a16:creationId xmlns:a16="http://schemas.microsoft.com/office/drawing/2014/main" id="{629316DF-293D-15A5-02A0-65738ACEA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75473"/>
            <a:ext cx="2466975" cy="1847850"/>
          </a:xfrm>
          <a:prstGeom prst="rect">
            <a:avLst/>
          </a:prstGeom>
        </p:spPr>
      </p:pic>
      <p:pic>
        <p:nvPicPr>
          <p:cNvPr id="9" name="Picture 8">
            <a:extLst>
              <a:ext uri="{FF2B5EF4-FFF2-40B4-BE49-F238E27FC236}">
                <a16:creationId xmlns:a16="http://schemas.microsoft.com/office/drawing/2014/main" id="{3D716256-266E-1DA5-A86B-D43CB1329BC5}"/>
              </a:ext>
            </a:extLst>
          </p:cNvPr>
          <p:cNvPicPr>
            <a:picLocks noChangeAspect="1"/>
          </p:cNvPicPr>
          <p:nvPr/>
        </p:nvPicPr>
        <p:blipFill>
          <a:blip r:embed="rId5"/>
          <a:stretch>
            <a:fillRect/>
          </a:stretch>
        </p:blipFill>
        <p:spPr>
          <a:xfrm>
            <a:off x="1744642" y="4129965"/>
            <a:ext cx="7803556" cy="938865"/>
          </a:xfrm>
          <a:prstGeom prst="rect">
            <a:avLst/>
          </a:prstGeom>
        </p:spPr>
      </p:pic>
    </p:spTree>
    <p:extLst>
      <p:ext uri="{BB962C8B-B14F-4D97-AF65-F5344CB8AC3E}">
        <p14:creationId xmlns:p14="http://schemas.microsoft.com/office/powerpoint/2010/main" val="30283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BD5E-AF29-8AC6-7929-EE07ED4883BF}"/>
              </a:ext>
            </a:extLst>
          </p:cNvPr>
          <p:cNvSpPr>
            <a:spLocks noGrp="1"/>
          </p:cNvSpPr>
          <p:nvPr>
            <p:ph type="title"/>
          </p:nvPr>
        </p:nvSpPr>
        <p:spPr>
          <a:xfrm>
            <a:off x="1269576" y="228600"/>
            <a:ext cx="9858383" cy="1325562"/>
          </a:xfrm>
        </p:spPr>
        <p:txBody>
          <a:bodyPr>
            <a:normAutofit/>
          </a:bodyPr>
          <a:lstStyle/>
          <a:p>
            <a:r>
              <a:rPr lang="en-US" b="1" dirty="0"/>
              <a:t>Supporting Federal Legislation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B9243F2-893A-DF8B-1E39-AB71BA31EAA2}"/>
              </a:ext>
            </a:extLst>
          </p:cNvPr>
          <p:cNvGraphicFramePr>
            <a:graphicFrameLocks noGrp="1"/>
          </p:cNvGraphicFramePr>
          <p:nvPr>
            <p:ph idx="1"/>
            <p:extLst>
              <p:ext uri="{D42A27DB-BD31-4B8C-83A1-F6EECF244321}">
                <p14:modId xmlns:p14="http://schemas.microsoft.com/office/powerpoint/2010/main" val="3854162026"/>
              </p:ext>
            </p:extLst>
          </p:nvPr>
        </p:nvGraphicFramePr>
        <p:xfrm>
          <a:off x="1262063" y="2013054"/>
          <a:ext cx="10167937" cy="446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304800"/>
            <a:ext cx="5029199"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50" dirty="0">
                <a:latin typeface="Bodoni MT" panose="02070603080606020203" pitchFamily="18" charset="0"/>
                <a:ea typeface="+mj-ea"/>
                <a:cs typeface="+mj-cs"/>
              </a:rPr>
              <a:t>Research Capacity – </a:t>
            </a:r>
          </a:p>
          <a:p>
            <a:pPr defTabSz="914400">
              <a:lnSpc>
                <a:spcPct val="90000"/>
              </a:lnSpc>
              <a:spcBef>
                <a:spcPct val="0"/>
              </a:spcBef>
              <a:spcAft>
                <a:spcPts val="600"/>
              </a:spcAft>
            </a:pPr>
            <a:r>
              <a:rPr lang="en-US" sz="3200" b="1" spc="-50" dirty="0">
                <a:latin typeface="Bodoni MT" panose="02070603080606020203" pitchFamily="18" charset="0"/>
                <a:ea typeface="+mj-ea"/>
                <a:cs typeface="+mj-cs"/>
              </a:rPr>
              <a:t>1862 Land-grant Universities</a:t>
            </a:r>
          </a:p>
        </p:txBody>
      </p:sp>
      <p:pic>
        <p:nvPicPr>
          <p:cNvPr id="16" name="Picture 15" descr="House in a field">
            <a:extLst>
              <a:ext uri="{FF2B5EF4-FFF2-40B4-BE49-F238E27FC236}">
                <a16:creationId xmlns:a16="http://schemas.microsoft.com/office/drawing/2014/main" id="{16F05F2F-8264-9AFB-DE0F-01F5DC5DE804}"/>
              </a:ext>
            </a:extLst>
          </p:cNvPr>
          <p:cNvPicPr>
            <a:picLocks noChangeAspect="1"/>
          </p:cNvPicPr>
          <p:nvPr/>
        </p:nvPicPr>
        <p:blipFill rotWithShape="1">
          <a:blip r:embed="rId3"/>
          <a:srcRect l="25499" r="14068" b="-1"/>
          <a:stretch/>
        </p:blipFill>
        <p:spPr>
          <a:xfrm>
            <a:off x="20" y="10"/>
            <a:ext cx="6094799" cy="6857990"/>
          </a:xfrm>
          <a:prstGeom prst="rect">
            <a:avLst/>
          </a:prstGeom>
        </p:spPr>
      </p:pic>
      <p:sp>
        <p:nvSpPr>
          <p:cNvPr id="4" name="Content Placeholder 3"/>
          <p:cNvSpPr>
            <a:spLocks noGrp="1"/>
          </p:cNvSpPr>
          <p:nvPr>
            <p:ph idx="1"/>
          </p:nvPr>
        </p:nvSpPr>
        <p:spPr>
          <a:xfrm>
            <a:off x="6248400" y="2286000"/>
            <a:ext cx="4572002" cy="3880514"/>
          </a:xfrm>
        </p:spPr>
        <p:txBody>
          <a:bodyPr vert="horz" lIns="91440" tIns="45720" rIns="91440" bIns="45720" rtlCol="0">
            <a:normAutofit fontScale="85000" lnSpcReduction="10000"/>
          </a:bodyPr>
          <a:lstStyle/>
          <a:p>
            <a:pPr marL="0">
              <a:spcBef>
                <a:spcPts val="1414"/>
              </a:spcBef>
              <a:spcAft>
                <a:spcPts val="202"/>
              </a:spcAft>
              <a:buNone/>
            </a:pPr>
            <a:r>
              <a:rPr lang="en-US" sz="2000" b="1" u="sng" spc="10" baseline="0" dirty="0"/>
              <a:t>Hatch Act (1887)</a:t>
            </a:r>
            <a:r>
              <a:rPr lang="en-US" sz="2000" b="1" spc="10" baseline="0" dirty="0"/>
              <a:t> </a:t>
            </a:r>
          </a:p>
          <a:p>
            <a:pPr marL="184709">
              <a:spcBef>
                <a:spcPts val="1414"/>
              </a:spcBef>
              <a:spcAft>
                <a:spcPts val="202"/>
              </a:spcAft>
            </a:pPr>
            <a:r>
              <a:rPr lang="en-US" sz="1900" spc="10" baseline="0" dirty="0">
                <a:latin typeface="Bodoni MT" panose="02070603080606020203" pitchFamily="18" charset="0"/>
              </a:rPr>
              <a:t>…establishment of a department to be known and designated as an agricultural experiment station under direction of the 1862 LGU”</a:t>
            </a:r>
          </a:p>
          <a:p>
            <a:pPr marL="184709">
              <a:spcBef>
                <a:spcPts val="1414"/>
              </a:spcBef>
              <a:spcAft>
                <a:spcPts val="202"/>
              </a:spcAft>
            </a:pPr>
            <a:r>
              <a:rPr lang="en-US" sz="1900" spc="10" baseline="0" dirty="0">
                <a:latin typeface="Bodoni MT" panose="02070603080606020203" pitchFamily="18" charset="0"/>
              </a:rPr>
              <a:t>For FY1955 fixed base and if in excess of base then using a “formula”:</a:t>
            </a:r>
          </a:p>
          <a:p>
            <a:pPr marL="461772" lvl="1">
              <a:spcBef>
                <a:spcPts val="303"/>
              </a:spcBef>
              <a:spcAft>
                <a:spcPts val="303"/>
              </a:spcAft>
            </a:pPr>
            <a:r>
              <a:rPr lang="en-US" sz="1900" dirty="0">
                <a:latin typeface="Bodoni MT" panose="02070603080606020203" pitchFamily="18" charset="0"/>
              </a:rPr>
              <a:t>20% equally to each State</a:t>
            </a:r>
          </a:p>
          <a:p>
            <a:pPr marL="461772" lvl="1">
              <a:spcBef>
                <a:spcPts val="303"/>
              </a:spcBef>
              <a:spcAft>
                <a:spcPts val="303"/>
              </a:spcAft>
            </a:pPr>
            <a:r>
              <a:rPr lang="en-US" sz="1900" dirty="0">
                <a:latin typeface="Bodoni MT" panose="02070603080606020203" pitchFamily="18" charset="0"/>
              </a:rPr>
              <a:t>26% proportionate to relative rural in State to total rural population of all states</a:t>
            </a:r>
          </a:p>
          <a:p>
            <a:pPr marL="461772" lvl="1">
              <a:spcBef>
                <a:spcPts val="303"/>
              </a:spcBef>
              <a:spcAft>
                <a:spcPts val="303"/>
              </a:spcAft>
            </a:pPr>
            <a:r>
              <a:rPr lang="en-US" sz="1900" dirty="0">
                <a:latin typeface="Bodoni MT" panose="02070603080606020203" pitchFamily="18" charset="0"/>
              </a:rPr>
              <a:t>26% proportionate relative farm population in State to total farm population of all states</a:t>
            </a:r>
          </a:p>
          <a:p>
            <a:pPr marL="461772" lvl="1">
              <a:spcBef>
                <a:spcPts val="303"/>
              </a:spcBef>
              <a:spcAft>
                <a:spcPts val="303"/>
              </a:spcAft>
            </a:pPr>
            <a:r>
              <a:rPr lang="en-US" sz="1900" dirty="0">
                <a:latin typeface="Bodoni MT" panose="02070603080606020203" pitchFamily="18" charset="0"/>
              </a:rPr>
              <a:t>25% multistate, multidisciplinary, multi-institutional research and more than one state</a:t>
            </a:r>
          </a:p>
          <a:p>
            <a:pPr marL="461772" lvl="1">
              <a:spcBef>
                <a:spcPts val="303"/>
              </a:spcBef>
              <a:spcAft>
                <a:spcPts val="303"/>
              </a:spcAft>
            </a:pPr>
            <a:r>
              <a:rPr lang="en-US" sz="1900" dirty="0">
                <a:latin typeface="Bodoni MT" panose="02070603080606020203" pitchFamily="18" charset="0"/>
              </a:rPr>
              <a:t>3% administration of the Act</a:t>
            </a:r>
          </a:p>
        </p:txBody>
      </p:sp>
    </p:spTree>
    <p:extLst>
      <p:ext uri="{BB962C8B-B14F-4D97-AF65-F5344CB8AC3E}">
        <p14:creationId xmlns:p14="http://schemas.microsoft.com/office/powerpoint/2010/main" val="25873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E68EA504-F6E5-457A-ACFA-2F5FEB89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49550" y="842617"/>
            <a:ext cx="9646743" cy="646331"/>
          </a:xfrm>
          <a:prstGeom prst="rect">
            <a:avLst/>
          </a:prstGeom>
          <a:noFill/>
        </p:spPr>
        <p:txBody>
          <a:bodyPr wrap="none" rtlCol="0">
            <a:spAutoFit/>
          </a:bodyPr>
          <a:lstStyle/>
          <a:p>
            <a:pPr defTabSz="411480">
              <a:spcAft>
                <a:spcPts val="600"/>
              </a:spcAft>
            </a:pPr>
            <a:r>
              <a:rPr lang="en-US" sz="3600" b="1" kern="1200" dirty="0">
                <a:solidFill>
                  <a:schemeClr val="bg1"/>
                </a:solidFill>
                <a:latin typeface="Bodoni MT" panose="02070603080606020203" pitchFamily="18" charset="0"/>
                <a:ea typeface="+mn-ea"/>
                <a:cs typeface="+mn-cs"/>
              </a:rPr>
              <a:t>Research Capacity – 1862 Land-grant Universities</a:t>
            </a:r>
            <a:endParaRPr lang="en-US" sz="3600" b="1" dirty="0">
              <a:solidFill>
                <a:schemeClr val="bg1"/>
              </a:solidFill>
              <a:latin typeface="Bodoni MT" panose="02070603080606020203" pitchFamily="18" charset="0"/>
            </a:endParaRPr>
          </a:p>
        </p:txBody>
      </p:sp>
      <p:graphicFrame>
        <p:nvGraphicFramePr>
          <p:cNvPr id="16" name="Content Placeholder 3">
            <a:extLst>
              <a:ext uri="{FF2B5EF4-FFF2-40B4-BE49-F238E27FC236}">
                <a16:creationId xmlns:a16="http://schemas.microsoft.com/office/drawing/2014/main" id="{1B0838BC-1B04-6005-8A02-CC64EE7AE82F}"/>
              </a:ext>
            </a:extLst>
          </p:cNvPr>
          <p:cNvGraphicFramePr>
            <a:graphicFrameLocks noGrp="1"/>
          </p:cNvGraphicFramePr>
          <p:nvPr>
            <p:ph idx="1"/>
            <p:extLst>
              <p:ext uri="{D42A27DB-BD31-4B8C-83A1-F6EECF244321}">
                <p14:modId xmlns:p14="http://schemas.microsoft.com/office/powerpoint/2010/main" val="3960193449"/>
              </p:ext>
            </p:extLst>
          </p:nvPr>
        </p:nvGraphicFramePr>
        <p:xfrm>
          <a:off x="1261872" y="2005739"/>
          <a:ext cx="8595360" cy="41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47665" y="321237"/>
            <a:ext cx="7360797" cy="1432558"/>
          </a:xfrm>
        </p:spPr>
        <p:txBody>
          <a:bodyPr>
            <a:normAutofit fontScale="90000"/>
          </a:bodyPr>
          <a:lstStyle/>
          <a:p>
            <a:r>
              <a:rPr lang="en-US" sz="4100" b="1" dirty="0">
                <a:latin typeface="Bodoni MT" panose="02070603080606020203" pitchFamily="18" charset="0"/>
              </a:rPr>
              <a:t>Hatch Funding FY24:</a:t>
            </a:r>
            <a:br>
              <a:rPr lang="en-US" sz="4100" b="1" dirty="0">
                <a:latin typeface="Bodoni MT" panose="02070603080606020203" pitchFamily="18" charset="0"/>
              </a:rPr>
            </a:br>
            <a:r>
              <a:rPr lang="en-US" sz="4100" b="1" dirty="0">
                <a:latin typeface="Bodoni MT" panose="02070603080606020203" pitchFamily="18" charset="0"/>
              </a:rPr>
              <a:t>Nation and </a:t>
            </a:r>
            <a:r>
              <a:rPr lang="en-US" b="1" dirty="0">
                <a:latin typeface="Bodoni MT" panose="02070603080606020203" pitchFamily="18" charset="0"/>
              </a:rPr>
              <a:t>North</a:t>
            </a:r>
            <a:r>
              <a:rPr lang="en-US" sz="4100" b="1" dirty="0">
                <a:latin typeface="Bodoni MT" panose="02070603080606020203" pitchFamily="18" charset="0"/>
              </a:rPr>
              <a:t> Central Region (NCR)</a:t>
            </a:r>
          </a:p>
        </p:txBody>
      </p:sp>
      <p:sp>
        <p:nvSpPr>
          <p:cNvPr id="7" name="Content Placeholder 2">
            <a:extLst>
              <a:ext uri="{FF2B5EF4-FFF2-40B4-BE49-F238E27FC236}">
                <a16:creationId xmlns:a16="http://schemas.microsoft.com/office/drawing/2014/main" id="{A37254DA-BABA-6DD0-78B0-575DA9FAA8F7}"/>
              </a:ext>
            </a:extLst>
          </p:cNvPr>
          <p:cNvSpPr>
            <a:spLocks noGrp="1"/>
          </p:cNvSpPr>
          <p:nvPr>
            <p:ph idx="1"/>
          </p:nvPr>
        </p:nvSpPr>
        <p:spPr>
          <a:xfrm>
            <a:off x="3747665" y="1905000"/>
            <a:ext cx="7360797" cy="4960522"/>
          </a:xfrm>
        </p:spPr>
        <p:txBody>
          <a:bodyPr>
            <a:normAutofit lnSpcReduction="10000"/>
          </a:bodyPr>
          <a:lstStyle/>
          <a:p>
            <a:r>
              <a:rPr lang="en-US" sz="2400" b="1" dirty="0"/>
              <a:t>FY2024 Hatch Act--$265M to 57 institutions nationally</a:t>
            </a:r>
          </a:p>
          <a:p>
            <a:pPr lvl="1"/>
            <a:r>
              <a:rPr lang="en-US" sz="2400" i="1" dirty="0"/>
              <a:t>(minus federal administration and small business set asides, ~6%) </a:t>
            </a:r>
          </a:p>
          <a:p>
            <a:pPr lvl="1"/>
            <a:r>
              <a:rPr lang="en-US" sz="2000" b="1" i="1" dirty="0"/>
              <a:t>NCR (12 institutions) total Hatch Regular: ~$57M</a:t>
            </a:r>
            <a:br>
              <a:rPr lang="en-US" sz="2000" i="1" dirty="0"/>
            </a:br>
            <a:endParaRPr lang="en-US" sz="2000" i="1" dirty="0"/>
          </a:p>
          <a:p>
            <a:r>
              <a:rPr lang="en-US" sz="2400" b="1" dirty="0"/>
              <a:t>Hatch Multistate Research (at least 25% of Hatch Act) = $65M to 57 institutions nationally</a:t>
            </a:r>
          </a:p>
          <a:p>
            <a:pPr lvl="1"/>
            <a:r>
              <a:rPr lang="en-US" sz="2000" b="1" i="1" dirty="0"/>
              <a:t>NCR (12 institutions) total Hatch Multistate: ~$16M</a:t>
            </a:r>
            <a:br>
              <a:rPr lang="en-US" sz="2200" dirty="0"/>
            </a:br>
            <a:endParaRPr lang="en-US" sz="2200" dirty="0"/>
          </a:p>
          <a:p>
            <a:pPr marL="0" indent="0">
              <a:buNone/>
            </a:pPr>
            <a:r>
              <a:rPr lang="en-US" sz="3000" b="1" i="1" dirty="0"/>
              <a:t>*FY2025 funding is expected to remain at FY2024 levels.</a:t>
            </a:r>
          </a:p>
          <a:p>
            <a:pPr lvl="1"/>
            <a:endParaRPr lang="en-US" sz="2800" dirty="0"/>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1227705" y="566406"/>
            <a:ext cx="5997678" cy="1060388"/>
          </a:xfrm>
        </p:spPr>
        <p:txBody>
          <a:bodyPr>
            <a:normAutofit/>
          </a:bodyPr>
          <a:lstStyle/>
          <a:p>
            <a:r>
              <a:rPr lang="en-US" sz="31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2438400"/>
            <a:ext cx="6624289" cy="3429000"/>
          </a:xfrm>
        </p:spPr>
        <p:txBody>
          <a:bodyPr>
            <a:noAutofit/>
          </a:bodyPr>
          <a:lstStyle/>
          <a:p>
            <a:r>
              <a:rPr lang="en-US" sz="17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1700" b="1" i="1" dirty="0">
                <a:latin typeface="Bodoni MT" panose="02070603080606020203" pitchFamily="18" charset="0"/>
              </a:rPr>
              <a:t>require USDA-approved Plans of Work from each eligible SAES prior to the distribution of funds</a:t>
            </a:r>
          </a:p>
          <a:p>
            <a:r>
              <a:rPr lang="en-US" sz="1700" dirty="0">
                <a:latin typeface="Bodoni MT" panose="02070603080606020203" pitchFamily="18" charset="0"/>
              </a:rPr>
              <a:t>AREERA also requires scientific peer review of all capacity funded research, including multistate and integrated research </a:t>
            </a:r>
          </a:p>
          <a:p>
            <a:r>
              <a:rPr lang="en-US" sz="1700" dirty="0">
                <a:latin typeface="Bodoni MT" panose="02070603080606020203" pitchFamily="18" charset="0"/>
              </a:rPr>
              <a:t>State ag experiment station directors (SAES) have responsibility for the multistate research program and have delegated it to the regional associations. </a:t>
            </a:r>
            <a:endParaRPr lang="en-US" sz="1700" b="1" i="1" dirty="0">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latin typeface="Bodoni MT" panose="02070603080606020203" pitchFamily="18" charset="0"/>
              </a:rPr>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88735" y="1562207"/>
            <a:ext cx="5756118" cy="5265234"/>
          </a:xfrm>
        </p:spPr>
        <p:txBody>
          <a:bodyPr>
            <a:noAutofit/>
          </a:bodyPr>
          <a:lstStyle/>
          <a:p>
            <a:r>
              <a:rPr lang="en-US" sz="1700" dirty="0">
                <a:latin typeface="Bodoni MT" panose="02070603080606020203" pitchFamily="18" charset="0"/>
              </a:rPr>
              <a:t>4-1862 regional associations, 1-1890 regional association for research (equivalent number for Cooperative Extension regional associations)</a:t>
            </a:r>
          </a:p>
          <a:p>
            <a:r>
              <a:rPr lang="en-US" sz="1700" dirty="0">
                <a:latin typeface="Bodoni MT" panose="02070603080606020203" pitchFamily="18" charset="0"/>
              </a:rPr>
              <a:t>Facilitate the cooperation, coordination, planning, and other management of regional and national food, agriculture and natural resources research*</a:t>
            </a:r>
          </a:p>
          <a:p>
            <a:pPr lvl="1"/>
            <a:r>
              <a:rPr lang="en-US" sz="1700" dirty="0">
                <a:latin typeface="Bodoni MT" panose="02070603080606020203" pitchFamily="18" charset="0"/>
              </a:rPr>
              <a:t>*1890, 1994, and some 1862 LGUs are not required by AREERA to have multistate research or integrated research and extension activities.</a:t>
            </a:r>
          </a:p>
          <a:p>
            <a:r>
              <a:rPr lang="en-US" sz="1700" dirty="0">
                <a:latin typeface="Bodoni MT" panose="02070603080606020203" pitchFamily="18" charset="0"/>
              </a:rPr>
              <a:t>Management of regional multistate research includes:</a:t>
            </a:r>
          </a:p>
          <a:p>
            <a:pPr lvl="1"/>
            <a:r>
              <a:rPr lang="en-US" sz="1700" dirty="0">
                <a:latin typeface="Bodoni MT" panose="02070603080606020203" pitchFamily="18" charset="0"/>
              </a:rPr>
              <a:t>collect stakeholder input, </a:t>
            </a:r>
          </a:p>
          <a:p>
            <a:pPr lvl="1"/>
            <a:r>
              <a:rPr lang="en-US" sz="1700" dirty="0">
                <a:latin typeface="Bodoni MT" panose="02070603080606020203" pitchFamily="18" charset="0"/>
              </a:rPr>
              <a:t>establish research priorities,</a:t>
            </a:r>
          </a:p>
          <a:p>
            <a:pPr lvl="1"/>
            <a:r>
              <a:rPr lang="en-US" sz="1700" dirty="0">
                <a:latin typeface="Bodoni MT" panose="02070603080606020203" pitchFamily="18" charset="0"/>
              </a:rPr>
              <a:t>facilitate research collaboration, coordination,</a:t>
            </a:r>
          </a:p>
          <a:p>
            <a:pPr lvl="1"/>
            <a:r>
              <a:rPr lang="en-US" sz="1700" dirty="0">
                <a:latin typeface="Bodoni MT" panose="02070603080606020203" pitchFamily="18" charset="0"/>
              </a:rPr>
              <a:t>manage multistate research portfolio, including scientific peer review, </a:t>
            </a:r>
          </a:p>
          <a:p>
            <a:pPr lvl="1"/>
            <a:r>
              <a:rPr lang="en-US" sz="1700" dirty="0">
                <a:latin typeface="Bodoni MT" panose="02070603080606020203" pitchFamily="18" charset="0"/>
              </a:rPr>
              <a:t>establish regional partnerships, </a:t>
            </a:r>
          </a:p>
          <a:p>
            <a:pPr lvl="1"/>
            <a:r>
              <a:rPr lang="en-US" sz="1700" dirty="0">
                <a:latin typeface="Bodoni MT" panose="02070603080606020203" pitchFamily="18" charset="0"/>
              </a:rPr>
              <a:t>and other activities as needed.</a:t>
            </a:r>
          </a:p>
          <a:p>
            <a:endParaRPr lang="en-US" sz="1700" dirty="0">
              <a:latin typeface="Bodoni MT" panose="02070603080606020203" pitchFamily="18" charset="0"/>
            </a:endParaRPr>
          </a:p>
          <a:p>
            <a:endParaRPr lang="en-US" sz="1700" dirty="0">
              <a:latin typeface="Bodoni MT" panose="02070603080606020203" pitchFamily="18" charset="0"/>
            </a:endParaRPr>
          </a:p>
          <a:p>
            <a:pPr marL="0" indent="0">
              <a:buNone/>
            </a:pPr>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p:txBody>
      </p:sp>
      <p:pic>
        <p:nvPicPr>
          <p:cNvPr id="15" name="Picture 14" descr="Several logos of different types of text&#10;&#10;Description automatically generated with medium confidence">
            <a:extLst>
              <a:ext uri="{FF2B5EF4-FFF2-40B4-BE49-F238E27FC236}">
                <a16:creationId xmlns:a16="http://schemas.microsoft.com/office/drawing/2014/main" id="{5BC9D894-1835-EC7E-F2A7-4FB26A76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5688806" cy="3200400"/>
          </a:xfrm>
          <a:prstGeom prst="rect">
            <a:avLst/>
          </a:prstGeom>
        </p:spPr>
      </p:pic>
    </p:spTree>
    <p:extLst>
      <p:ext uri="{BB962C8B-B14F-4D97-AF65-F5344CB8AC3E}">
        <p14:creationId xmlns:p14="http://schemas.microsoft.com/office/powerpoint/2010/main" val="34231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657600" y="20041"/>
            <a:ext cx="7391400" cy="1427759"/>
          </a:xfrm>
        </p:spPr>
        <p:txBody>
          <a:bodyPr>
            <a:normAutofit fontScale="90000"/>
          </a:bodyPr>
          <a:lstStyle/>
          <a:p>
            <a:pPr algn="ctr"/>
            <a:r>
              <a:rPr lang="en-US" sz="3600" b="1" dirty="0">
                <a:latin typeface="Bodoni MT" panose="02070603080606020203" pitchFamily="18" charset="0"/>
              </a:rPr>
              <a:t>agInnovation North Central</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agInnovation North Central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76918" y="1676400"/>
            <a:ext cx="7467600" cy="4127070"/>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latin typeface="Bodoni MT" panose="02070603080606020203" pitchFamily="18" charset="0"/>
              </a:rPr>
              <a:t>Current agInnovation North Central Chair - </a:t>
            </a:r>
            <a:r>
              <a:rPr lang="en-US" sz="1700" dirty="0">
                <a:highlight>
                  <a:srgbClr val="FFFF00"/>
                </a:highlight>
                <a:latin typeface="Bodoni MT" panose="02070603080606020203" pitchFamily="18" charset="0"/>
              </a:rPr>
              <a:t>Dr. Shibu Jose (10/1/2024 to 9/30/2025); Multistate Research Committee Chair (MRC) – Dr. Derek McLean </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a:t>
            </a:r>
          </a:p>
          <a:p>
            <a:r>
              <a:rPr lang="en-US" sz="1700" dirty="0">
                <a:latin typeface="Bodoni MT" panose="02070603080606020203" pitchFamily="18" charset="0"/>
              </a:rPr>
              <a:t>Engage with Association of Public and Land 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pic>
        <p:nvPicPr>
          <p:cNvPr id="7" name="Picture 6" descr="A logo for a university&#10;&#10;Description automatically generated">
            <a:extLst>
              <a:ext uri="{FF2B5EF4-FFF2-40B4-BE49-F238E27FC236}">
                <a16:creationId xmlns:a16="http://schemas.microsoft.com/office/drawing/2014/main" id="{7E1C1245-C95A-6AE9-DDBC-BE27D2B53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2" y="2362200"/>
            <a:ext cx="2133600" cy="2133600"/>
          </a:xfrm>
          <a:prstGeom prst="rect">
            <a:avLst/>
          </a:prstGeom>
        </p:spPr>
      </p:pic>
    </p:spTree>
    <p:extLst>
      <p:ext uri="{BB962C8B-B14F-4D97-AF65-F5344CB8AC3E}">
        <p14:creationId xmlns:p14="http://schemas.microsoft.com/office/powerpoint/2010/main" val="6699269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8715</TotalTime>
  <Words>2583</Words>
  <Application>Microsoft Office PowerPoint</Application>
  <PresentationFormat>Widescreen</PresentationFormat>
  <Paragraphs>221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Century Schoolbook</vt:lpstr>
      <vt:lpstr>Segoe UI</vt:lpstr>
      <vt:lpstr>Wingdings 2</vt:lpstr>
      <vt:lpstr>View</vt:lpstr>
      <vt:lpstr>agInnovation North Central Multistate Research  Insert Project #: Title Here</vt:lpstr>
      <vt:lpstr>Multistate Research Projects—The Why</vt:lpstr>
      <vt:lpstr>Supporting Federal Legislation</vt:lpstr>
      <vt:lpstr>PowerPoint Presentation</vt:lpstr>
      <vt:lpstr>PowerPoint Presentation</vt:lpstr>
      <vt:lpstr>Hatch Funding FY24: Nation and North Central Region (NCR)</vt:lpstr>
      <vt:lpstr>Required Reporting—Accountability and Results</vt:lpstr>
      <vt:lpstr>Role of Regional Associations or SAES Directors in Hatch Multistate Research Funding</vt:lpstr>
      <vt:lpstr>agInnovation North Central Promotes and facilitates collaboration, coordination and communication across agInnovation North Central Land-grant university members, partners, and stakeholders at the regional, national, and international levels.</vt:lpstr>
      <vt:lpstr>agInnovation North Central Office –  We are here to help!  https:www.aginnovationnc.org</vt:lpstr>
      <vt:lpstr>Hatch Multistate Research</vt:lpstr>
      <vt:lpstr>Hatch Multistate Research Committees</vt:lpstr>
      <vt:lpstr>Benefits of Multistate Research Committee's—Spread the Word!</vt:lpstr>
      <vt:lpstr>Committee Responsibilities</vt:lpstr>
      <vt:lpstr>How do you (or your colleague) join a multistate committee?</vt:lpstr>
      <vt:lpstr>Project Reviews</vt:lpstr>
      <vt:lpstr>agInnovation North Central Timeline:   5-Year Multistate Research Project </vt:lpstr>
      <vt:lpstr>This Multistate Committee’s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374</cp:revision>
  <cp:lastPrinted>2023-09-13T18:06:23Z</cp:lastPrinted>
  <dcterms:created xsi:type="dcterms:W3CDTF">2010-06-30T19:59:18Z</dcterms:created>
  <dcterms:modified xsi:type="dcterms:W3CDTF">2025-05-23T14:29:39Z</dcterms:modified>
</cp:coreProperties>
</file>