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17"/>
  </p:notesMasterIdLst>
  <p:handoutMasterIdLst>
    <p:handoutMasterId r:id="rId18"/>
  </p:handoutMasterIdLst>
  <p:sldIdLst>
    <p:sldId id="392" r:id="rId2"/>
    <p:sldId id="390" r:id="rId3"/>
    <p:sldId id="403" r:id="rId4"/>
    <p:sldId id="388" r:id="rId5"/>
    <p:sldId id="389" r:id="rId6"/>
    <p:sldId id="402" r:id="rId7"/>
    <p:sldId id="398" r:id="rId8"/>
    <p:sldId id="380" r:id="rId9"/>
    <p:sldId id="386" r:id="rId10"/>
    <p:sldId id="387" r:id="rId11"/>
    <p:sldId id="393" r:id="rId12"/>
    <p:sldId id="395" r:id="rId13"/>
    <p:sldId id="405" r:id="rId14"/>
    <p:sldId id="400" r:id="rId15"/>
    <p:sldId id="397" r:id="rId16"/>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58" userDrawn="1">
          <p15:clr>
            <a:srgbClr val="A4A3A4"/>
          </p15:clr>
        </p15:guide>
        <p15:guide id="2" pos="223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2B3DCB-4F66-A4E2-05BB-B62E5EE2599B}" name="Christina Hamilton" initials="CH" userId="S::chamilton@wisc.edu::a4a535ee-d5ef-49fa-acff-4020f9e5b2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AAD8"/>
    <a:srgbClr val="417EA3"/>
    <a:srgbClr val="7E66E6"/>
    <a:srgbClr val="000000"/>
    <a:srgbClr val="CCD5EA"/>
    <a:srgbClr val="E7EBF5"/>
    <a:srgbClr val="E0DEE2"/>
    <a:srgbClr val="E3E5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3A3709-CD5B-4949-952F-DB5FF17992FC}" v="4" dt="2026-10-05T17:34:14.7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6320" autoAdjust="0"/>
  </p:normalViewPr>
  <p:slideViewPr>
    <p:cSldViewPr>
      <p:cViewPr varScale="1">
        <p:scale>
          <a:sx n="95" d="100"/>
          <a:sy n="95" d="100"/>
        </p:scale>
        <p:origin x="1218" y="90"/>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p:cViewPr varScale="1">
        <p:scale>
          <a:sx n="55" d="100"/>
          <a:sy n="55" d="100"/>
        </p:scale>
        <p:origin x="2868" y="90"/>
      </p:cViewPr>
      <p:guideLst>
        <p:guide orient="horz" pos="2958"/>
        <p:guide pos="223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a Hamilton" userId="a4a535ee-d5ef-49fa-acff-4020f9e5b253" providerId="ADAL" clId="{A2E2356F-60C2-4BD1-AAC2-33EC6B6DF14F}"/>
    <pc:docChg chg="custSel modSld">
      <pc:chgData name="Christina Hamilton" userId="a4a535ee-d5ef-49fa-acff-4020f9e5b253" providerId="ADAL" clId="{A2E2356F-60C2-4BD1-AAC2-33EC6B6DF14F}" dt="2026-10-05T17:34:36.424" v="19" actId="20577"/>
      <pc:docMkLst>
        <pc:docMk/>
      </pc:docMkLst>
      <pc:sldChg chg="addSp delSp modSp mod">
        <pc:chgData name="Christina Hamilton" userId="a4a535ee-d5ef-49fa-acff-4020f9e5b253" providerId="ADAL" clId="{A2E2356F-60C2-4BD1-AAC2-33EC6B6DF14F}" dt="2026-10-05T17:34:36.424" v="19" actId="20577"/>
        <pc:sldMkLst>
          <pc:docMk/>
          <pc:sldMk cId="2355909324" sldId="380"/>
        </pc:sldMkLst>
        <pc:spChg chg="mod">
          <ac:chgData name="Christina Hamilton" userId="a4a535ee-d5ef-49fa-acff-4020f9e5b253" providerId="ADAL" clId="{A2E2356F-60C2-4BD1-AAC2-33EC6B6DF14F}" dt="2026-10-05T17:34:36.424" v="19" actId="20577"/>
          <ac:spMkLst>
            <pc:docMk/>
            <pc:sldMk cId="2355909324" sldId="380"/>
            <ac:spMk id="2" creationId="{D77476BF-7A14-4C15-8E34-34383D58F3E7}"/>
          </ac:spMkLst>
        </pc:spChg>
        <pc:spChg chg="del">
          <ac:chgData name="Christina Hamilton" userId="a4a535ee-d5ef-49fa-acff-4020f9e5b253" providerId="ADAL" clId="{A2E2356F-60C2-4BD1-AAC2-33EC6B6DF14F}" dt="2026-10-05T17:32:47.595" v="8" actId="478"/>
          <ac:spMkLst>
            <pc:docMk/>
            <pc:sldMk cId="2355909324" sldId="380"/>
            <ac:spMk id="3" creationId="{CABC687A-42A1-4832-A237-696BEEF0A96C}"/>
          </ac:spMkLst>
        </pc:spChg>
        <pc:spChg chg="add del mod">
          <ac:chgData name="Christina Hamilton" userId="a4a535ee-d5ef-49fa-acff-4020f9e5b253" providerId="ADAL" clId="{A2E2356F-60C2-4BD1-AAC2-33EC6B6DF14F}" dt="2026-10-05T17:34:14.775" v="10"/>
          <ac:spMkLst>
            <pc:docMk/>
            <pc:sldMk cId="2355909324" sldId="380"/>
            <ac:spMk id="6" creationId="{8183C0FB-0E92-CCD0-24A9-EFE1A9815E6A}"/>
          </ac:spMkLst>
        </pc:spChg>
        <pc:spChg chg="add mod">
          <ac:chgData name="Christina Hamilton" userId="a4a535ee-d5ef-49fa-acff-4020f9e5b253" providerId="ADAL" clId="{A2E2356F-60C2-4BD1-AAC2-33EC6B6DF14F}" dt="2026-10-05T17:34:32.072" v="16" actId="27636"/>
          <ac:spMkLst>
            <pc:docMk/>
            <pc:sldMk cId="2355909324" sldId="380"/>
            <ac:spMk id="7" creationId="{2C409130-FBA0-727D-CC8D-2DFAA23451CB}"/>
          </ac:spMkLst>
        </pc:spChg>
      </pc:sldChg>
      <pc:sldChg chg="addSp delSp modSp mod">
        <pc:chgData name="Christina Hamilton" userId="a4a535ee-d5ef-49fa-acff-4020f9e5b253" providerId="ADAL" clId="{A2E2356F-60C2-4BD1-AAC2-33EC6B6DF14F}" dt="2026-10-05T17:32:34.707" v="7" actId="27636"/>
        <pc:sldMkLst>
          <pc:docMk/>
          <pc:sldMk cId="2185053576" sldId="387"/>
        </pc:sldMkLst>
        <pc:spChg chg="add del mod">
          <ac:chgData name="Christina Hamilton" userId="a4a535ee-d5ef-49fa-acff-4020f9e5b253" providerId="ADAL" clId="{A2E2356F-60C2-4BD1-AAC2-33EC6B6DF14F}" dt="2026-10-05T17:32:12.546" v="2"/>
          <ac:spMkLst>
            <pc:docMk/>
            <pc:sldMk cId="2185053576" sldId="387"/>
            <ac:spMk id="4" creationId="{5EC6BEE9-59F9-9D8E-0F9C-5639118FD90F}"/>
          </ac:spMkLst>
        </pc:spChg>
        <pc:spChg chg="del mod">
          <ac:chgData name="Christina Hamilton" userId="a4a535ee-d5ef-49fa-acff-4020f9e5b253" providerId="ADAL" clId="{A2E2356F-60C2-4BD1-AAC2-33EC6B6DF14F}" dt="2026-10-05T17:32:07.931" v="1" actId="478"/>
          <ac:spMkLst>
            <pc:docMk/>
            <pc:sldMk cId="2185053576" sldId="387"/>
            <ac:spMk id="6" creationId="{C339204E-F323-8EFA-52D6-127A06A77908}"/>
          </ac:spMkLst>
        </pc:spChg>
        <pc:spChg chg="add mod">
          <ac:chgData name="Christina Hamilton" userId="a4a535ee-d5ef-49fa-acff-4020f9e5b253" providerId="ADAL" clId="{A2E2356F-60C2-4BD1-AAC2-33EC6B6DF14F}" dt="2026-10-05T17:32:34.707" v="7" actId="27636"/>
          <ac:spMkLst>
            <pc:docMk/>
            <pc:sldMk cId="2185053576" sldId="387"/>
            <ac:spMk id="7" creationId="{AF45B44E-2FD7-6C5F-7152-EF41875CB7D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C7C7EC-04BD-4BF6-85AA-0FB429E25DAA}"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2E3037BF-2067-49A8-A3E4-0C46AAC31071}">
      <dgm:prSet phldrT="[Text]" custT="1"/>
      <dgm:spPr>
        <a:solidFill>
          <a:srgbClr val="002060"/>
        </a:solidFill>
      </dgm:spPr>
      <dgm:t>
        <a:bodyPr/>
        <a:lstStyle/>
        <a:p>
          <a:r>
            <a:rPr lang="en-US" sz="1100" dirty="0">
              <a:latin typeface="Bodoni MT" panose="02070603080606020203" pitchFamily="18" charset="0"/>
            </a:rPr>
            <a:t>Research</a:t>
          </a:r>
        </a:p>
        <a:p>
          <a:r>
            <a:rPr lang="en-US" sz="1100" dirty="0">
              <a:latin typeface="Bodoni MT" panose="02070603080606020203" pitchFamily="18" charset="0"/>
            </a:rPr>
            <a:t>(NC)</a:t>
          </a:r>
        </a:p>
      </dgm:t>
    </dgm:pt>
    <dgm:pt modelId="{569C40CD-1A0F-4569-B276-899094D52308}" type="parTrans" cxnId="{E920EAB0-ED26-4C45-A2D1-0F714A26836B}">
      <dgm:prSet/>
      <dgm:spPr/>
      <dgm:t>
        <a:bodyPr/>
        <a:lstStyle/>
        <a:p>
          <a:endParaRPr lang="en-US" sz="1100">
            <a:latin typeface="Bodoni MT" panose="02070603080606020203" pitchFamily="18" charset="0"/>
          </a:endParaRPr>
        </a:p>
      </dgm:t>
    </dgm:pt>
    <dgm:pt modelId="{236E23CE-B88B-450E-9DE5-2EC973387283}" type="sibTrans" cxnId="{E920EAB0-ED26-4C45-A2D1-0F714A26836B}">
      <dgm:prSet custT="1"/>
      <dgm:spPr>
        <a:solidFill>
          <a:srgbClr val="0070C0"/>
        </a:solidFill>
      </dgm:spPr>
      <dgm:t>
        <a:bodyPr/>
        <a:lstStyle/>
        <a:p>
          <a:r>
            <a:rPr lang="en-US" sz="1100" dirty="0">
              <a:latin typeface="Bodoni MT" panose="02070603080606020203" pitchFamily="18" charset="0"/>
            </a:rPr>
            <a:t>Development</a:t>
          </a:r>
        </a:p>
        <a:p>
          <a:r>
            <a:rPr lang="en-US" sz="1100" dirty="0">
              <a:latin typeface="Bodoni MT" panose="02070603080606020203" pitchFamily="18" charset="0"/>
            </a:rPr>
            <a:t>(DC)</a:t>
          </a:r>
        </a:p>
      </dgm:t>
    </dgm:pt>
    <dgm:pt modelId="{ABAC026C-4854-4CF0-8AC8-F425348CFE5B}">
      <dgm:prSet phldrT="[Text]" custT="1"/>
      <dgm:spPr>
        <a:solidFill>
          <a:schemeClr val="accent2">
            <a:lumMod val="75000"/>
          </a:schemeClr>
        </a:solidFill>
      </dgm:spPr>
      <dgm:t>
        <a:bodyPr/>
        <a:lstStyle/>
        <a:p>
          <a:r>
            <a:rPr lang="en-US" sz="1100" dirty="0">
              <a:latin typeface="Bodoni MT" panose="02070603080606020203" pitchFamily="18" charset="0"/>
            </a:rPr>
            <a:t>Coordinating</a:t>
          </a:r>
        </a:p>
        <a:p>
          <a:r>
            <a:rPr lang="en-US" sz="1100" dirty="0">
              <a:latin typeface="Bodoni MT" panose="02070603080606020203" pitchFamily="18" charset="0"/>
            </a:rPr>
            <a:t>(CC)</a:t>
          </a:r>
        </a:p>
      </dgm:t>
    </dgm:pt>
    <dgm:pt modelId="{0B78D7DE-85CA-4113-B42B-0044354312D2}" type="parTrans" cxnId="{D7281F19-3D74-46BA-B141-FBEB6E36E597}">
      <dgm:prSet/>
      <dgm:spPr/>
      <dgm:t>
        <a:bodyPr/>
        <a:lstStyle/>
        <a:p>
          <a:endParaRPr lang="en-US" sz="1100">
            <a:latin typeface="Bodoni MT" panose="02070603080606020203" pitchFamily="18" charset="0"/>
          </a:endParaRPr>
        </a:p>
      </dgm:t>
    </dgm:pt>
    <dgm:pt modelId="{2D51B2E0-1FC8-4082-9638-76CCD3A82EF7}" type="sibTrans" cxnId="{D7281F19-3D74-46BA-B141-FBEB6E36E597}">
      <dgm:prSet custT="1"/>
      <dgm:spPr>
        <a:solidFill>
          <a:srgbClr val="417EA3"/>
        </a:solidFill>
      </dgm:spPr>
      <dgm:t>
        <a:bodyPr/>
        <a:lstStyle/>
        <a:p>
          <a:r>
            <a:rPr lang="en-US" sz="1100" dirty="0">
              <a:latin typeface="Bodoni MT" panose="02070603080606020203" pitchFamily="18" charset="0"/>
            </a:rPr>
            <a:t>Advisory</a:t>
          </a:r>
        </a:p>
        <a:p>
          <a:r>
            <a:rPr lang="en-US" sz="1100" dirty="0">
              <a:latin typeface="Bodoni MT" panose="02070603080606020203" pitchFamily="18" charset="0"/>
            </a:rPr>
            <a:t>(AC)</a:t>
          </a:r>
        </a:p>
      </dgm:t>
    </dgm:pt>
    <dgm:pt modelId="{2E3DACC1-FDFC-4FFF-B427-FD9C5D4E1E3D}">
      <dgm:prSet phldrT="[Text]" custT="1"/>
      <dgm:spPr>
        <a:solidFill>
          <a:srgbClr val="18AAD8"/>
        </a:solidFill>
      </dgm:spPr>
      <dgm:t>
        <a:bodyPr/>
        <a:lstStyle/>
        <a:p>
          <a:r>
            <a:rPr lang="en-US" sz="1100" dirty="0">
              <a:latin typeface="Bodoni MT" panose="02070603080606020203" pitchFamily="18" charset="0"/>
            </a:rPr>
            <a:t>Integrated Extension</a:t>
          </a:r>
        </a:p>
        <a:p>
          <a:r>
            <a:rPr lang="en-US" sz="1100" dirty="0">
              <a:latin typeface="Bodoni MT" panose="02070603080606020203" pitchFamily="18" charset="0"/>
            </a:rPr>
            <a:t>(ERA)</a:t>
          </a:r>
        </a:p>
      </dgm:t>
    </dgm:pt>
    <dgm:pt modelId="{C3881E6D-5EE8-4D8E-80B3-0377AF72F28E}" type="parTrans" cxnId="{C51539B9-63BF-40A2-9FE8-35C453103632}">
      <dgm:prSet/>
      <dgm:spPr/>
      <dgm:t>
        <a:bodyPr/>
        <a:lstStyle/>
        <a:p>
          <a:endParaRPr lang="en-US" sz="1100">
            <a:latin typeface="Bodoni MT" panose="02070603080606020203" pitchFamily="18" charset="0"/>
          </a:endParaRPr>
        </a:p>
      </dgm:t>
    </dgm:pt>
    <dgm:pt modelId="{76202026-F635-4E78-B377-F9C137CEED20}" type="sibTrans" cxnId="{C51539B9-63BF-40A2-9FE8-35C453103632}">
      <dgm:prSet custT="1"/>
      <dgm:spPr>
        <a:solidFill>
          <a:srgbClr val="002060"/>
        </a:solidFill>
      </dgm:spPr>
      <dgm:t>
        <a:bodyPr/>
        <a:lstStyle/>
        <a:p>
          <a:r>
            <a:rPr lang="en-US" sz="1100" dirty="0">
              <a:latin typeface="Bodoni MT" panose="02070603080606020203" pitchFamily="18" charset="0"/>
            </a:rPr>
            <a:t>Rapid Response</a:t>
          </a:r>
        </a:p>
        <a:p>
          <a:r>
            <a:rPr lang="en-US" sz="1100" dirty="0">
              <a:latin typeface="Bodoni MT" panose="02070603080606020203" pitchFamily="18" charset="0"/>
            </a:rPr>
            <a:t>(500 series)</a:t>
          </a:r>
        </a:p>
      </dgm:t>
    </dgm:pt>
    <dgm:pt modelId="{F1D8926B-2534-499F-B8C4-0995933D6B1C}" type="pres">
      <dgm:prSet presAssocID="{CBC7C7EC-04BD-4BF6-85AA-0FB429E25DAA}" presName="Name0" presStyleCnt="0">
        <dgm:presLayoutVars>
          <dgm:chMax/>
          <dgm:chPref/>
          <dgm:dir/>
          <dgm:animLvl val="lvl"/>
        </dgm:presLayoutVars>
      </dgm:prSet>
      <dgm:spPr/>
    </dgm:pt>
    <dgm:pt modelId="{B620FE1A-E6B7-401C-9EA7-28B0E0566EC9}" type="pres">
      <dgm:prSet presAssocID="{2E3037BF-2067-49A8-A3E4-0C46AAC31071}" presName="composite" presStyleCnt="0"/>
      <dgm:spPr/>
    </dgm:pt>
    <dgm:pt modelId="{A119E8F3-5BC9-4598-AB13-7207CCD30FB3}" type="pres">
      <dgm:prSet presAssocID="{2E3037BF-2067-49A8-A3E4-0C46AAC31071}" presName="Parent1" presStyleLbl="node1" presStyleIdx="0" presStyleCnt="6">
        <dgm:presLayoutVars>
          <dgm:chMax val="1"/>
          <dgm:chPref val="1"/>
          <dgm:bulletEnabled val="1"/>
        </dgm:presLayoutVars>
      </dgm:prSet>
      <dgm:spPr/>
    </dgm:pt>
    <dgm:pt modelId="{1352311A-F30F-4200-A880-F9E309D6586D}" type="pres">
      <dgm:prSet presAssocID="{2E3037BF-2067-49A8-A3E4-0C46AAC31071}" presName="Childtext1" presStyleLbl="revTx" presStyleIdx="0" presStyleCnt="3">
        <dgm:presLayoutVars>
          <dgm:chMax val="0"/>
          <dgm:chPref val="0"/>
          <dgm:bulletEnabled val="1"/>
        </dgm:presLayoutVars>
      </dgm:prSet>
      <dgm:spPr/>
    </dgm:pt>
    <dgm:pt modelId="{5B70B812-FC49-4C84-A5F3-0B0CD79CD03F}" type="pres">
      <dgm:prSet presAssocID="{2E3037BF-2067-49A8-A3E4-0C46AAC31071}" presName="BalanceSpacing" presStyleCnt="0"/>
      <dgm:spPr/>
    </dgm:pt>
    <dgm:pt modelId="{ADC2C28D-746A-4FF0-911A-14465D94AEDC}" type="pres">
      <dgm:prSet presAssocID="{2E3037BF-2067-49A8-A3E4-0C46AAC31071}" presName="BalanceSpacing1" presStyleCnt="0"/>
      <dgm:spPr/>
    </dgm:pt>
    <dgm:pt modelId="{779DCC73-A87E-4754-BBB3-D27A8CD2290D}" type="pres">
      <dgm:prSet presAssocID="{236E23CE-B88B-450E-9DE5-2EC973387283}" presName="Accent1Text" presStyleLbl="node1" presStyleIdx="1" presStyleCnt="6"/>
      <dgm:spPr/>
    </dgm:pt>
    <dgm:pt modelId="{3A15D00A-DDA8-4F28-B45B-B6B7A4FA57B7}" type="pres">
      <dgm:prSet presAssocID="{236E23CE-B88B-450E-9DE5-2EC973387283}" presName="spaceBetweenRectangles" presStyleCnt="0"/>
      <dgm:spPr/>
    </dgm:pt>
    <dgm:pt modelId="{4FF1E4CF-9BB6-411E-A41A-0A34860E6698}" type="pres">
      <dgm:prSet presAssocID="{ABAC026C-4854-4CF0-8AC8-F425348CFE5B}" presName="composite" presStyleCnt="0"/>
      <dgm:spPr/>
    </dgm:pt>
    <dgm:pt modelId="{5D3172B0-6E87-4ECF-8E57-4FA3341565FE}" type="pres">
      <dgm:prSet presAssocID="{ABAC026C-4854-4CF0-8AC8-F425348CFE5B}" presName="Parent1" presStyleLbl="node1" presStyleIdx="2" presStyleCnt="6">
        <dgm:presLayoutVars>
          <dgm:chMax val="1"/>
          <dgm:chPref val="1"/>
          <dgm:bulletEnabled val="1"/>
        </dgm:presLayoutVars>
      </dgm:prSet>
      <dgm:spPr/>
    </dgm:pt>
    <dgm:pt modelId="{28CFEA84-DFA6-4607-AF7E-09494CB64985}" type="pres">
      <dgm:prSet presAssocID="{ABAC026C-4854-4CF0-8AC8-F425348CFE5B}" presName="Childtext1" presStyleLbl="revTx" presStyleIdx="1" presStyleCnt="3">
        <dgm:presLayoutVars>
          <dgm:chMax val="0"/>
          <dgm:chPref val="0"/>
          <dgm:bulletEnabled val="1"/>
        </dgm:presLayoutVars>
      </dgm:prSet>
      <dgm:spPr/>
    </dgm:pt>
    <dgm:pt modelId="{AB0F2F23-601F-4DEC-A7CE-1FEE2370000A}" type="pres">
      <dgm:prSet presAssocID="{ABAC026C-4854-4CF0-8AC8-F425348CFE5B}" presName="BalanceSpacing" presStyleCnt="0"/>
      <dgm:spPr/>
    </dgm:pt>
    <dgm:pt modelId="{09C3400C-7E8E-46CF-BB1E-5A0AF6999DD7}" type="pres">
      <dgm:prSet presAssocID="{ABAC026C-4854-4CF0-8AC8-F425348CFE5B}" presName="BalanceSpacing1" presStyleCnt="0"/>
      <dgm:spPr/>
    </dgm:pt>
    <dgm:pt modelId="{E1E664C0-3361-42AE-9F7F-3B060B962057}" type="pres">
      <dgm:prSet presAssocID="{2D51B2E0-1FC8-4082-9638-76CCD3A82EF7}" presName="Accent1Text" presStyleLbl="node1" presStyleIdx="3" presStyleCnt="6"/>
      <dgm:spPr/>
    </dgm:pt>
    <dgm:pt modelId="{309BEFB7-0CC7-415C-8CB7-B4B92E75E236}" type="pres">
      <dgm:prSet presAssocID="{2D51B2E0-1FC8-4082-9638-76CCD3A82EF7}" presName="spaceBetweenRectangles" presStyleCnt="0"/>
      <dgm:spPr/>
    </dgm:pt>
    <dgm:pt modelId="{DEF9B217-17C4-4E61-A8E6-381A9765548C}" type="pres">
      <dgm:prSet presAssocID="{2E3DACC1-FDFC-4FFF-B427-FD9C5D4E1E3D}" presName="composite" presStyleCnt="0"/>
      <dgm:spPr/>
    </dgm:pt>
    <dgm:pt modelId="{68D4B7C2-D4ED-4D1C-9B67-9EE0F254E492}" type="pres">
      <dgm:prSet presAssocID="{2E3DACC1-FDFC-4FFF-B427-FD9C5D4E1E3D}" presName="Parent1" presStyleLbl="node1" presStyleIdx="4" presStyleCnt="6">
        <dgm:presLayoutVars>
          <dgm:chMax val="1"/>
          <dgm:chPref val="1"/>
          <dgm:bulletEnabled val="1"/>
        </dgm:presLayoutVars>
      </dgm:prSet>
      <dgm:spPr/>
    </dgm:pt>
    <dgm:pt modelId="{DF7E7FAA-C143-4566-A04A-9008AA25458C}" type="pres">
      <dgm:prSet presAssocID="{2E3DACC1-FDFC-4FFF-B427-FD9C5D4E1E3D}" presName="Childtext1" presStyleLbl="revTx" presStyleIdx="2" presStyleCnt="3">
        <dgm:presLayoutVars>
          <dgm:chMax val="0"/>
          <dgm:chPref val="0"/>
          <dgm:bulletEnabled val="1"/>
        </dgm:presLayoutVars>
      </dgm:prSet>
      <dgm:spPr/>
    </dgm:pt>
    <dgm:pt modelId="{CFA22354-58E6-4B80-A9FC-D7B07650394B}" type="pres">
      <dgm:prSet presAssocID="{2E3DACC1-FDFC-4FFF-B427-FD9C5D4E1E3D}" presName="BalanceSpacing" presStyleCnt="0"/>
      <dgm:spPr/>
    </dgm:pt>
    <dgm:pt modelId="{F77D4C1A-9F0F-404E-B998-3397AC76F29D}" type="pres">
      <dgm:prSet presAssocID="{2E3DACC1-FDFC-4FFF-B427-FD9C5D4E1E3D}" presName="BalanceSpacing1" presStyleCnt="0"/>
      <dgm:spPr/>
    </dgm:pt>
    <dgm:pt modelId="{24B767AE-D295-4195-95E9-84DFD0B10248}" type="pres">
      <dgm:prSet presAssocID="{76202026-F635-4E78-B377-F9C137CEED20}" presName="Accent1Text" presStyleLbl="node1" presStyleIdx="5" presStyleCnt="6"/>
      <dgm:spPr/>
    </dgm:pt>
  </dgm:ptLst>
  <dgm:cxnLst>
    <dgm:cxn modelId="{D7281F19-3D74-46BA-B141-FBEB6E36E597}" srcId="{CBC7C7EC-04BD-4BF6-85AA-0FB429E25DAA}" destId="{ABAC026C-4854-4CF0-8AC8-F425348CFE5B}" srcOrd="1" destOrd="0" parTransId="{0B78D7DE-85CA-4113-B42B-0044354312D2}" sibTransId="{2D51B2E0-1FC8-4082-9638-76CCD3A82EF7}"/>
    <dgm:cxn modelId="{704EE32E-E739-4A18-80B4-114979D629D5}" type="presOf" srcId="{2D51B2E0-1FC8-4082-9638-76CCD3A82EF7}" destId="{E1E664C0-3361-42AE-9F7F-3B060B962057}" srcOrd="0" destOrd="0" presId="urn:microsoft.com/office/officeart/2008/layout/AlternatingHexagons"/>
    <dgm:cxn modelId="{6A98D033-9452-42BB-858E-EAFBF5D41C4E}" type="presOf" srcId="{2E3037BF-2067-49A8-A3E4-0C46AAC31071}" destId="{A119E8F3-5BC9-4598-AB13-7207CCD30FB3}" srcOrd="0" destOrd="0" presId="urn:microsoft.com/office/officeart/2008/layout/AlternatingHexagons"/>
    <dgm:cxn modelId="{BCAE393E-9915-418D-8D52-919BEFFE3AA7}" type="presOf" srcId="{76202026-F635-4E78-B377-F9C137CEED20}" destId="{24B767AE-D295-4195-95E9-84DFD0B10248}" srcOrd="0" destOrd="0" presId="urn:microsoft.com/office/officeart/2008/layout/AlternatingHexagons"/>
    <dgm:cxn modelId="{7FB2B187-F23E-49A8-9000-46285365A37B}" type="presOf" srcId="{ABAC026C-4854-4CF0-8AC8-F425348CFE5B}" destId="{5D3172B0-6E87-4ECF-8E57-4FA3341565FE}" srcOrd="0" destOrd="0" presId="urn:microsoft.com/office/officeart/2008/layout/AlternatingHexagons"/>
    <dgm:cxn modelId="{0DDCE1A9-36B3-4ED3-891A-1BDF5BE94586}" type="presOf" srcId="{2E3DACC1-FDFC-4FFF-B427-FD9C5D4E1E3D}" destId="{68D4B7C2-D4ED-4D1C-9B67-9EE0F254E492}" srcOrd="0" destOrd="0" presId="urn:microsoft.com/office/officeart/2008/layout/AlternatingHexagons"/>
    <dgm:cxn modelId="{E920EAB0-ED26-4C45-A2D1-0F714A26836B}" srcId="{CBC7C7EC-04BD-4BF6-85AA-0FB429E25DAA}" destId="{2E3037BF-2067-49A8-A3E4-0C46AAC31071}" srcOrd="0" destOrd="0" parTransId="{569C40CD-1A0F-4569-B276-899094D52308}" sibTransId="{236E23CE-B88B-450E-9DE5-2EC973387283}"/>
    <dgm:cxn modelId="{C51539B9-63BF-40A2-9FE8-35C453103632}" srcId="{CBC7C7EC-04BD-4BF6-85AA-0FB429E25DAA}" destId="{2E3DACC1-FDFC-4FFF-B427-FD9C5D4E1E3D}" srcOrd="2" destOrd="0" parTransId="{C3881E6D-5EE8-4D8E-80B3-0377AF72F28E}" sibTransId="{76202026-F635-4E78-B377-F9C137CEED20}"/>
    <dgm:cxn modelId="{F465F2E4-8301-44CA-B594-C2C7627968BE}" type="presOf" srcId="{CBC7C7EC-04BD-4BF6-85AA-0FB429E25DAA}" destId="{F1D8926B-2534-499F-B8C4-0995933D6B1C}" srcOrd="0" destOrd="0" presId="urn:microsoft.com/office/officeart/2008/layout/AlternatingHexagons"/>
    <dgm:cxn modelId="{D3B4E5FC-3CEB-47C3-B70C-42033AB42A60}" type="presOf" srcId="{236E23CE-B88B-450E-9DE5-2EC973387283}" destId="{779DCC73-A87E-4754-BBB3-D27A8CD2290D}" srcOrd="0" destOrd="0" presId="urn:microsoft.com/office/officeart/2008/layout/AlternatingHexagons"/>
    <dgm:cxn modelId="{C23ED68F-BD01-4FD2-8B7E-A6D1F8F0FA57}" type="presParOf" srcId="{F1D8926B-2534-499F-B8C4-0995933D6B1C}" destId="{B620FE1A-E6B7-401C-9EA7-28B0E0566EC9}" srcOrd="0" destOrd="0" presId="urn:microsoft.com/office/officeart/2008/layout/AlternatingHexagons"/>
    <dgm:cxn modelId="{30ACA86C-13D8-449C-BAF3-9B1ECADF8268}" type="presParOf" srcId="{B620FE1A-E6B7-401C-9EA7-28B0E0566EC9}" destId="{A119E8F3-5BC9-4598-AB13-7207CCD30FB3}" srcOrd="0" destOrd="0" presId="urn:microsoft.com/office/officeart/2008/layout/AlternatingHexagons"/>
    <dgm:cxn modelId="{EF203F29-919D-4BAD-8B5D-0ECF26053DC6}" type="presParOf" srcId="{B620FE1A-E6B7-401C-9EA7-28B0E0566EC9}" destId="{1352311A-F30F-4200-A880-F9E309D6586D}" srcOrd="1" destOrd="0" presId="urn:microsoft.com/office/officeart/2008/layout/AlternatingHexagons"/>
    <dgm:cxn modelId="{4DE05EB2-67B2-49E4-98FC-FC0C3408B464}" type="presParOf" srcId="{B620FE1A-E6B7-401C-9EA7-28B0E0566EC9}" destId="{5B70B812-FC49-4C84-A5F3-0B0CD79CD03F}" srcOrd="2" destOrd="0" presId="urn:microsoft.com/office/officeart/2008/layout/AlternatingHexagons"/>
    <dgm:cxn modelId="{3DEAD469-C2E1-4F69-9E9B-1C6C9CB66BBC}" type="presParOf" srcId="{B620FE1A-E6B7-401C-9EA7-28B0E0566EC9}" destId="{ADC2C28D-746A-4FF0-911A-14465D94AEDC}" srcOrd="3" destOrd="0" presId="urn:microsoft.com/office/officeart/2008/layout/AlternatingHexagons"/>
    <dgm:cxn modelId="{5A9C690B-CC8A-4468-AC84-5B6EBB6E3091}" type="presParOf" srcId="{B620FE1A-E6B7-401C-9EA7-28B0E0566EC9}" destId="{779DCC73-A87E-4754-BBB3-D27A8CD2290D}" srcOrd="4" destOrd="0" presId="urn:microsoft.com/office/officeart/2008/layout/AlternatingHexagons"/>
    <dgm:cxn modelId="{4B06A3E7-B9F3-4998-AF16-CAF1D7E7C629}" type="presParOf" srcId="{F1D8926B-2534-499F-B8C4-0995933D6B1C}" destId="{3A15D00A-DDA8-4F28-B45B-B6B7A4FA57B7}" srcOrd="1" destOrd="0" presId="urn:microsoft.com/office/officeart/2008/layout/AlternatingHexagons"/>
    <dgm:cxn modelId="{3B2BBA6E-A20E-4A8B-8E12-7F7B7A35B2F1}" type="presParOf" srcId="{F1D8926B-2534-499F-B8C4-0995933D6B1C}" destId="{4FF1E4CF-9BB6-411E-A41A-0A34860E6698}" srcOrd="2" destOrd="0" presId="urn:microsoft.com/office/officeart/2008/layout/AlternatingHexagons"/>
    <dgm:cxn modelId="{A8007970-5438-4280-8C0E-F308F367DE5F}" type="presParOf" srcId="{4FF1E4CF-9BB6-411E-A41A-0A34860E6698}" destId="{5D3172B0-6E87-4ECF-8E57-4FA3341565FE}" srcOrd="0" destOrd="0" presId="urn:microsoft.com/office/officeart/2008/layout/AlternatingHexagons"/>
    <dgm:cxn modelId="{3D81521F-FE9B-496A-A702-8B2BEF20581D}" type="presParOf" srcId="{4FF1E4CF-9BB6-411E-A41A-0A34860E6698}" destId="{28CFEA84-DFA6-4607-AF7E-09494CB64985}" srcOrd="1" destOrd="0" presId="urn:microsoft.com/office/officeart/2008/layout/AlternatingHexagons"/>
    <dgm:cxn modelId="{91EF2BF8-5BD8-4BAC-9EB9-8845720FADE6}" type="presParOf" srcId="{4FF1E4CF-9BB6-411E-A41A-0A34860E6698}" destId="{AB0F2F23-601F-4DEC-A7CE-1FEE2370000A}" srcOrd="2" destOrd="0" presId="urn:microsoft.com/office/officeart/2008/layout/AlternatingHexagons"/>
    <dgm:cxn modelId="{CCF22FB8-87BF-41B2-8D35-4BA3A9FEFE83}" type="presParOf" srcId="{4FF1E4CF-9BB6-411E-A41A-0A34860E6698}" destId="{09C3400C-7E8E-46CF-BB1E-5A0AF6999DD7}" srcOrd="3" destOrd="0" presId="urn:microsoft.com/office/officeart/2008/layout/AlternatingHexagons"/>
    <dgm:cxn modelId="{018673FC-C9CF-4FF6-A670-AB521D9C40B7}" type="presParOf" srcId="{4FF1E4CF-9BB6-411E-A41A-0A34860E6698}" destId="{E1E664C0-3361-42AE-9F7F-3B060B962057}" srcOrd="4" destOrd="0" presId="urn:microsoft.com/office/officeart/2008/layout/AlternatingHexagons"/>
    <dgm:cxn modelId="{6D768DE9-F9AC-457D-95E6-DF83F352C9A5}" type="presParOf" srcId="{F1D8926B-2534-499F-B8C4-0995933D6B1C}" destId="{309BEFB7-0CC7-415C-8CB7-B4B92E75E236}" srcOrd="3" destOrd="0" presId="urn:microsoft.com/office/officeart/2008/layout/AlternatingHexagons"/>
    <dgm:cxn modelId="{821C8B3B-1961-403C-8E39-58897D259A83}" type="presParOf" srcId="{F1D8926B-2534-499F-B8C4-0995933D6B1C}" destId="{DEF9B217-17C4-4E61-A8E6-381A9765548C}" srcOrd="4" destOrd="0" presId="urn:microsoft.com/office/officeart/2008/layout/AlternatingHexagons"/>
    <dgm:cxn modelId="{A1DE230A-6BA5-486F-97B7-58638BC82D12}" type="presParOf" srcId="{DEF9B217-17C4-4E61-A8E6-381A9765548C}" destId="{68D4B7C2-D4ED-4D1C-9B67-9EE0F254E492}" srcOrd="0" destOrd="0" presId="urn:microsoft.com/office/officeart/2008/layout/AlternatingHexagons"/>
    <dgm:cxn modelId="{8B7BDB05-0FD7-47DC-8420-19802A6392CE}" type="presParOf" srcId="{DEF9B217-17C4-4E61-A8E6-381A9765548C}" destId="{DF7E7FAA-C143-4566-A04A-9008AA25458C}" srcOrd="1" destOrd="0" presId="urn:microsoft.com/office/officeart/2008/layout/AlternatingHexagons"/>
    <dgm:cxn modelId="{EBF65BC9-8B14-4C70-8EE5-9926C4770CAB}" type="presParOf" srcId="{DEF9B217-17C4-4E61-A8E6-381A9765548C}" destId="{CFA22354-58E6-4B80-A9FC-D7B07650394B}" srcOrd="2" destOrd="0" presId="urn:microsoft.com/office/officeart/2008/layout/AlternatingHexagons"/>
    <dgm:cxn modelId="{DA7DD1B0-34EE-48DC-826C-E09722EEF1D6}" type="presParOf" srcId="{DEF9B217-17C4-4E61-A8E6-381A9765548C}" destId="{F77D4C1A-9F0F-404E-B998-3397AC76F29D}" srcOrd="3" destOrd="0" presId="urn:microsoft.com/office/officeart/2008/layout/AlternatingHexagons"/>
    <dgm:cxn modelId="{4CD01193-B56E-49B3-8F9D-FA2E5E7493F4}" type="presParOf" srcId="{DEF9B217-17C4-4E61-A8E6-381A9765548C}" destId="{24B767AE-D295-4195-95E9-84DFD0B10248}" srcOrd="4" destOrd="0" presId="urn:microsoft.com/office/officeart/2008/layout/AlternatingHexagon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FB964-839F-4BD9-90AA-52179F6DB582}" type="doc">
      <dgm:prSet loTypeId="urn:microsoft.com/office/officeart/2017/3/layout/HorizontalLabelsTimeline" loCatId="process" qsTypeId="urn:microsoft.com/office/officeart/2005/8/quickstyle/simple2" qsCatId="simple" csTypeId="urn:microsoft.com/office/officeart/2005/8/colors/colorful2" csCatId="colorful" phldr="1"/>
      <dgm:spPr/>
      <dgm:t>
        <a:bodyPr/>
        <a:lstStyle/>
        <a:p>
          <a:endParaRPr lang="en-US"/>
        </a:p>
      </dgm:t>
    </dgm:pt>
    <dgm:pt modelId="{7A2444B2-9363-4F96-98B9-5932A1BE3561}">
      <dgm:prSet/>
      <dgm:spPr/>
      <dgm:t>
        <a:bodyPr/>
        <a:lstStyle/>
        <a:p>
          <a:pPr>
            <a:defRPr b="1"/>
          </a:pPr>
          <a:r>
            <a:rPr lang="en-US"/>
            <a:t>15 Sep.</a:t>
          </a:r>
        </a:p>
      </dgm:t>
    </dgm:pt>
    <dgm:pt modelId="{BC539374-50BC-480F-AE3B-B299EC4C0B1A}" type="parTrans" cxnId="{02C3C517-9C14-4545-B682-DBB57E89101E}">
      <dgm:prSet/>
      <dgm:spPr/>
      <dgm:t>
        <a:bodyPr/>
        <a:lstStyle/>
        <a:p>
          <a:endParaRPr lang="en-US"/>
        </a:p>
      </dgm:t>
    </dgm:pt>
    <dgm:pt modelId="{66A83A71-082A-4805-949D-A0CD88988BA8}" type="sibTrans" cxnId="{02C3C517-9C14-4545-B682-DBB57E89101E}">
      <dgm:prSet/>
      <dgm:spPr/>
      <dgm:t>
        <a:bodyPr/>
        <a:lstStyle/>
        <a:p>
          <a:endParaRPr lang="en-US"/>
        </a:p>
      </dgm:t>
    </dgm:pt>
    <dgm:pt modelId="{DFEE478B-ED7E-4E78-8512-AAB77067C480}">
      <dgm:prSet/>
      <dgm:spPr/>
      <dgm:t>
        <a:bodyPr/>
        <a:lstStyle/>
        <a:p>
          <a:pPr algn="ctr"/>
          <a:r>
            <a:rPr lang="en-US" dirty="0"/>
            <a:t>Request to write a proposal with AA identified</a:t>
          </a:r>
        </a:p>
      </dgm:t>
    </dgm:pt>
    <dgm:pt modelId="{190B77E0-2E88-4C74-A317-3D1A4E49AC24}" type="parTrans" cxnId="{32A6463C-A5C5-4450-B25B-448CCD599FDB}">
      <dgm:prSet/>
      <dgm:spPr/>
      <dgm:t>
        <a:bodyPr/>
        <a:lstStyle/>
        <a:p>
          <a:endParaRPr lang="en-US"/>
        </a:p>
      </dgm:t>
    </dgm:pt>
    <dgm:pt modelId="{6F7205E7-8CEC-4C53-BD65-1FF443CE5D5C}" type="sibTrans" cxnId="{32A6463C-A5C5-4450-B25B-448CCD599FDB}">
      <dgm:prSet/>
      <dgm:spPr/>
      <dgm:t>
        <a:bodyPr/>
        <a:lstStyle/>
        <a:p>
          <a:endParaRPr lang="en-US"/>
        </a:p>
      </dgm:t>
    </dgm:pt>
    <dgm:pt modelId="{5292EC00-24C4-4D77-A72F-EDE098229744}">
      <dgm:prSet/>
      <dgm:spPr/>
      <dgm:t>
        <a:bodyPr/>
        <a:lstStyle/>
        <a:p>
          <a:pPr>
            <a:defRPr b="1"/>
          </a:pPr>
          <a:r>
            <a:rPr lang="en-US"/>
            <a:t>15 Oct.</a:t>
          </a:r>
        </a:p>
      </dgm:t>
    </dgm:pt>
    <dgm:pt modelId="{17BDCBF1-0512-44A0-A45B-18FA73AF1969}" type="parTrans" cxnId="{B5AFEA7F-A9C7-430D-A07A-D3E9A0E958D3}">
      <dgm:prSet/>
      <dgm:spPr/>
      <dgm:t>
        <a:bodyPr/>
        <a:lstStyle/>
        <a:p>
          <a:endParaRPr lang="en-US"/>
        </a:p>
      </dgm:t>
    </dgm:pt>
    <dgm:pt modelId="{166CC576-2963-4CD8-A585-9829FD41E456}" type="sibTrans" cxnId="{B5AFEA7F-A9C7-430D-A07A-D3E9A0E958D3}">
      <dgm:prSet/>
      <dgm:spPr/>
      <dgm:t>
        <a:bodyPr/>
        <a:lstStyle/>
        <a:p>
          <a:endParaRPr lang="en-US"/>
        </a:p>
      </dgm:t>
    </dgm:pt>
    <dgm:pt modelId="{3582A0E7-4CF6-40CB-9479-33E3E3F7B528}">
      <dgm:prSet/>
      <dgm:spPr/>
      <dgm:t>
        <a:bodyPr/>
        <a:lstStyle/>
        <a:p>
          <a:pPr algn="ctr"/>
          <a:r>
            <a:rPr lang="en-US" dirty="0"/>
            <a:t>Upload proposal objectives</a:t>
          </a:r>
        </a:p>
      </dgm:t>
    </dgm:pt>
    <dgm:pt modelId="{CAEEB224-A8B0-4130-8F0A-B12073EA30D8}" type="parTrans" cxnId="{D58DF35A-586D-4750-95CD-4731D673ECD7}">
      <dgm:prSet/>
      <dgm:spPr/>
      <dgm:t>
        <a:bodyPr/>
        <a:lstStyle/>
        <a:p>
          <a:endParaRPr lang="en-US"/>
        </a:p>
      </dgm:t>
    </dgm:pt>
    <dgm:pt modelId="{EA7A32AC-F783-4088-923B-66CF287994C2}" type="sibTrans" cxnId="{D58DF35A-586D-4750-95CD-4731D673ECD7}">
      <dgm:prSet/>
      <dgm:spPr/>
      <dgm:t>
        <a:bodyPr/>
        <a:lstStyle/>
        <a:p>
          <a:endParaRPr lang="en-US"/>
        </a:p>
      </dgm:t>
    </dgm:pt>
    <dgm:pt modelId="{B0A09CFC-77AE-4CCD-8C6A-AC821BEF9FBD}">
      <dgm:prSet/>
      <dgm:spPr/>
      <dgm:t>
        <a:bodyPr/>
        <a:lstStyle/>
        <a:p>
          <a:pPr>
            <a:defRPr b="1"/>
          </a:pPr>
          <a:r>
            <a:rPr lang="en-US"/>
            <a:t>15 Nov.</a:t>
          </a:r>
        </a:p>
      </dgm:t>
    </dgm:pt>
    <dgm:pt modelId="{5F7ED4F6-3BE3-466E-8A75-DD7D86ED0C83}" type="parTrans" cxnId="{AA48D7D4-BE14-42E8-BDF6-89247FA782A8}">
      <dgm:prSet/>
      <dgm:spPr/>
      <dgm:t>
        <a:bodyPr/>
        <a:lstStyle/>
        <a:p>
          <a:endParaRPr lang="en-US"/>
        </a:p>
      </dgm:t>
    </dgm:pt>
    <dgm:pt modelId="{0FED0F20-1CC6-4ADE-8299-A630F8D958A8}" type="sibTrans" cxnId="{AA48D7D4-BE14-42E8-BDF6-89247FA782A8}">
      <dgm:prSet/>
      <dgm:spPr/>
      <dgm:t>
        <a:bodyPr/>
        <a:lstStyle/>
        <a:p>
          <a:endParaRPr lang="en-US"/>
        </a:p>
      </dgm:t>
    </dgm:pt>
    <dgm:pt modelId="{6B021A44-8FE9-47D4-AD23-41B57C7AE950}">
      <dgm:prSet/>
      <dgm:spPr/>
      <dgm:t>
        <a:bodyPr/>
        <a:lstStyle/>
        <a:p>
          <a:pPr algn="ctr"/>
          <a:r>
            <a:rPr lang="en-US" dirty="0"/>
            <a:t>All committee participants added by AES office</a:t>
          </a:r>
        </a:p>
      </dgm:t>
    </dgm:pt>
    <dgm:pt modelId="{2ABA930B-D6E4-4807-A23C-4D9997886119}" type="parTrans" cxnId="{8EF76096-8CAD-47EF-8F7F-9D23B5B3A536}">
      <dgm:prSet/>
      <dgm:spPr/>
      <dgm:t>
        <a:bodyPr/>
        <a:lstStyle/>
        <a:p>
          <a:endParaRPr lang="en-US"/>
        </a:p>
      </dgm:t>
    </dgm:pt>
    <dgm:pt modelId="{F8D3BF68-E3BF-4C7A-A332-62E706802A4E}" type="sibTrans" cxnId="{8EF76096-8CAD-47EF-8F7F-9D23B5B3A536}">
      <dgm:prSet/>
      <dgm:spPr/>
      <dgm:t>
        <a:bodyPr/>
        <a:lstStyle/>
        <a:p>
          <a:endParaRPr lang="en-US"/>
        </a:p>
      </dgm:t>
    </dgm:pt>
    <dgm:pt modelId="{132190C6-433E-407E-8EC7-BE2DE1AB4D07}">
      <dgm:prSet/>
      <dgm:spPr/>
      <dgm:t>
        <a:bodyPr/>
        <a:lstStyle/>
        <a:p>
          <a:pPr>
            <a:defRPr b="1"/>
          </a:pPr>
          <a:r>
            <a:rPr lang="en-US"/>
            <a:t>1 Dec.</a:t>
          </a:r>
        </a:p>
      </dgm:t>
    </dgm:pt>
    <dgm:pt modelId="{894573AC-65F0-4A44-9723-691E63206875}" type="parTrans" cxnId="{0A7851ED-45CA-470D-9696-33DAD3CFEBB3}">
      <dgm:prSet/>
      <dgm:spPr/>
      <dgm:t>
        <a:bodyPr/>
        <a:lstStyle/>
        <a:p>
          <a:endParaRPr lang="en-US"/>
        </a:p>
      </dgm:t>
    </dgm:pt>
    <dgm:pt modelId="{6888C647-F6EF-4FAD-8C77-7CC84B3D7017}" type="sibTrans" cxnId="{0A7851ED-45CA-470D-9696-33DAD3CFEBB3}">
      <dgm:prSet/>
      <dgm:spPr/>
      <dgm:t>
        <a:bodyPr/>
        <a:lstStyle/>
        <a:p>
          <a:endParaRPr lang="en-US"/>
        </a:p>
      </dgm:t>
    </dgm:pt>
    <dgm:pt modelId="{74EC8F61-C63B-4CE3-A60A-31BF97917105}">
      <dgm:prSet/>
      <dgm:spPr/>
      <dgm:t>
        <a:bodyPr/>
        <a:lstStyle/>
        <a:p>
          <a:pPr algn="ctr"/>
          <a:r>
            <a:rPr lang="en-US" dirty="0"/>
            <a:t>Full 5-year project proposal due in NIMSS</a:t>
          </a:r>
        </a:p>
      </dgm:t>
    </dgm:pt>
    <dgm:pt modelId="{F6B3BAD5-89D7-4C0F-AB59-AFEB0DE8762B}" type="parTrans" cxnId="{CE6DA409-D53D-4927-AD0A-2806C80F346F}">
      <dgm:prSet/>
      <dgm:spPr/>
      <dgm:t>
        <a:bodyPr/>
        <a:lstStyle/>
        <a:p>
          <a:endParaRPr lang="en-US"/>
        </a:p>
      </dgm:t>
    </dgm:pt>
    <dgm:pt modelId="{CDF6FE25-5611-47D6-9C6C-4D195417C27D}" type="sibTrans" cxnId="{CE6DA409-D53D-4927-AD0A-2806C80F346F}">
      <dgm:prSet/>
      <dgm:spPr/>
      <dgm:t>
        <a:bodyPr/>
        <a:lstStyle/>
        <a:p>
          <a:endParaRPr lang="en-US"/>
        </a:p>
      </dgm:t>
    </dgm:pt>
    <dgm:pt modelId="{50453EA8-A8EA-4B1D-B116-CD48161CAE12}">
      <dgm:prSet/>
      <dgm:spPr/>
      <dgm:t>
        <a:bodyPr/>
        <a:lstStyle/>
        <a:p>
          <a:pPr>
            <a:defRPr b="1"/>
          </a:pPr>
          <a:r>
            <a:rPr lang="en-US" dirty="0"/>
            <a:t>15 Dec.</a:t>
          </a:r>
        </a:p>
      </dgm:t>
    </dgm:pt>
    <dgm:pt modelId="{B784CC29-5B09-435E-999B-6B2CCFA585D4}" type="parTrans" cxnId="{32465CA7-FB5F-4E61-894B-1C43F033113F}">
      <dgm:prSet/>
      <dgm:spPr/>
      <dgm:t>
        <a:bodyPr/>
        <a:lstStyle/>
        <a:p>
          <a:endParaRPr lang="en-US"/>
        </a:p>
      </dgm:t>
    </dgm:pt>
    <dgm:pt modelId="{B8CF6713-98B7-4275-869F-07CF1778F05D}" type="sibTrans" cxnId="{32465CA7-FB5F-4E61-894B-1C43F033113F}">
      <dgm:prSet/>
      <dgm:spPr/>
      <dgm:t>
        <a:bodyPr/>
        <a:lstStyle/>
        <a:p>
          <a:endParaRPr lang="en-US"/>
        </a:p>
      </dgm:t>
    </dgm:pt>
    <dgm:pt modelId="{4FCA51F9-B2EE-47EC-AC87-2BA45C3CE8D9}">
      <dgm:prSet/>
      <dgm:spPr/>
      <dgm:t>
        <a:bodyPr/>
        <a:lstStyle/>
        <a:p>
          <a:pPr algn="ctr"/>
          <a:r>
            <a:rPr lang="en-US" dirty="0"/>
            <a:t>AA project proposal reviews due in NIMSS</a:t>
          </a:r>
        </a:p>
      </dgm:t>
    </dgm:pt>
    <dgm:pt modelId="{368AEA48-9C42-4982-9384-BEC42DE3C289}" type="parTrans" cxnId="{1795B217-0AB0-4227-8026-E624F045350D}">
      <dgm:prSet/>
      <dgm:spPr/>
      <dgm:t>
        <a:bodyPr/>
        <a:lstStyle/>
        <a:p>
          <a:endParaRPr lang="en-US"/>
        </a:p>
      </dgm:t>
    </dgm:pt>
    <dgm:pt modelId="{F3B231A6-1704-44B5-988B-093ADFDCE1F5}" type="sibTrans" cxnId="{1795B217-0AB0-4227-8026-E624F045350D}">
      <dgm:prSet/>
      <dgm:spPr/>
      <dgm:t>
        <a:bodyPr/>
        <a:lstStyle/>
        <a:p>
          <a:endParaRPr lang="en-US"/>
        </a:p>
      </dgm:t>
    </dgm:pt>
    <dgm:pt modelId="{9EF157AE-8041-44D0-9CB7-FB6D6C851C1F}">
      <dgm:prSet/>
      <dgm:spPr/>
      <dgm:t>
        <a:bodyPr/>
        <a:lstStyle/>
        <a:p>
          <a:pPr>
            <a:defRPr b="1"/>
          </a:pPr>
          <a:r>
            <a:rPr lang="en-US"/>
            <a:t>January</a:t>
          </a:r>
        </a:p>
      </dgm:t>
    </dgm:pt>
    <dgm:pt modelId="{0714F504-5AE4-48F3-9A59-54DD135C1458}" type="parTrans" cxnId="{ACB0685D-CEC9-4EDD-8393-E7B2C0A18158}">
      <dgm:prSet/>
      <dgm:spPr/>
      <dgm:t>
        <a:bodyPr/>
        <a:lstStyle/>
        <a:p>
          <a:endParaRPr lang="en-US"/>
        </a:p>
      </dgm:t>
    </dgm:pt>
    <dgm:pt modelId="{BF26EA99-50A1-40A9-913B-139B9EA05F18}" type="sibTrans" cxnId="{ACB0685D-CEC9-4EDD-8393-E7B2C0A18158}">
      <dgm:prSet/>
      <dgm:spPr/>
      <dgm:t>
        <a:bodyPr/>
        <a:lstStyle/>
        <a:p>
          <a:endParaRPr lang="en-US"/>
        </a:p>
      </dgm:t>
    </dgm:pt>
    <dgm:pt modelId="{167D46B1-7DD2-43FF-A482-92CEDFDEED5B}">
      <dgm:prSet/>
      <dgm:spPr/>
      <dgm:t>
        <a:bodyPr/>
        <a:lstStyle/>
        <a:p>
          <a:pPr algn="ctr"/>
          <a:r>
            <a:rPr lang="en-US" dirty="0"/>
            <a:t>NCAC and MRC reviews conducted</a:t>
          </a:r>
        </a:p>
      </dgm:t>
    </dgm:pt>
    <dgm:pt modelId="{E03E068F-12DC-4420-8FDF-26771B0FFA6B}" type="parTrans" cxnId="{6E07E308-D071-4975-990A-C34BF638E2E7}">
      <dgm:prSet/>
      <dgm:spPr/>
      <dgm:t>
        <a:bodyPr/>
        <a:lstStyle/>
        <a:p>
          <a:endParaRPr lang="en-US"/>
        </a:p>
      </dgm:t>
    </dgm:pt>
    <dgm:pt modelId="{929D1687-EBA0-4016-B898-6CE853D565EA}" type="sibTrans" cxnId="{6E07E308-D071-4975-990A-C34BF638E2E7}">
      <dgm:prSet/>
      <dgm:spPr/>
      <dgm:t>
        <a:bodyPr/>
        <a:lstStyle/>
        <a:p>
          <a:endParaRPr lang="en-US"/>
        </a:p>
      </dgm:t>
    </dgm:pt>
    <dgm:pt modelId="{C1B0D03D-DD0B-4972-A7C0-5F6571AED9C6}">
      <dgm:prSet/>
      <dgm:spPr/>
      <dgm:t>
        <a:bodyPr/>
        <a:lstStyle/>
        <a:p>
          <a:pPr>
            <a:defRPr b="1"/>
          </a:pPr>
          <a:r>
            <a:rPr lang="en-US"/>
            <a:t>April</a:t>
          </a:r>
        </a:p>
      </dgm:t>
    </dgm:pt>
    <dgm:pt modelId="{3D070336-CF95-4011-B32D-68F03931921D}" type="parTrans" cxnId="{1D52B6AB-2DDE-49BD-9C7D-FBA444531CF5}">
      <dgm:prSet/>
      <dgm:spPr/>
      <dgm:t>
        <a:bodyPr/>
        <a:lstStyle/>
        <a:p>
          <a:endParaRPr lang="en-US"/>
        </a:p>
      </dgm:t>
    </dgm:pt>
    <dgm:pt modelId="{0F9EB821-9603-4A18-95F5-D4C978C5C500}" type="sibTrans" cxnId="{1D52B6AB-2DDE-49BD-9C7D-FBA444531CF5}">
      <dgm:prSet/>
      <dgm:spPr/>
      <dgm:t>
        <a:bodyPr/>
        <a:lstStyle/>
        <a:p>
          <a:endParaRPr lang="en-US"/>
        </a:p>
      </dgm:t>
    </dgm:pt>
    <dgm:pt modelId="{C9CE83D1-40D9-4435-9C83-3DE92FB76121}">
      <dgm:prSet/>
      <dgm:spPr/>
      <dgm:t>
        <a:bodyPr/>
        <a:lstStyle/>
        <a:p>
          <a:pPr algn="ctr"/>
          <a:r>
            <a:rPr lang="en-US" dirty="0"/>
            <a:t>Final review and </a:t>
          </a:r>
          <a:r>
            <a:rPr lang="en-US" dirty="0" err="1"/>
            <a:t>agNC</a:t>
          </a:r>
          <a:r>
            <a:rPr lang="en-US" dirty="0"/>
            <a:t> recommendations provided</a:t>
          </a:r>
        </a:p>
      </dgm:t>
    </dgm:pt>
    <dgm:pt modelId="{09A63F03-6CED-452C-A9B4-1E8910057066}" type="parTrans" cxnId="{331C0D23-FFE0-4CD8-B8D9-EEB8489CA1A1}">
      <dgm:prSet/>
      <dgm:spPr/>
      <dgm:t>
        <a:bodyPr/>
        <a:lstStyle/>
        <a:p>
          <a:endParaRPr lang="en-US"/>
        </a:p>
      </dgm:t>
    </dgm:pt>
    <dgm:pt modelId="{058D6281-1F45-4576-A720-EACC6B284C10}" type="sibTrans" cxnId="{331C0D23-FFE0-4CD8-B8D9-EEB8489CA1A1}">
      <dgm:prSet/>
      <dgm:spPr/>
      <dgm:t>
        <a:bodyPr/>
        <a:lstStyle/>
        <a:p>
          <a:endParaRPr lang="en-US"/>
        </a:p>
      </dgm:t>
    </dgm:pt>
    <dgm:pt modelId="{51BB819A-5E28-4A17-BC45-CA14EA3A4C37}">
      <dgm:prSet/>
      <dgm:spPr/>
      <dgm:t>
        <a:bodyPr/>
        <a:lstStyle/>
        <a:p>
          <a:pPr>
            <a:defRPr b="1"/>
          </a:pPr>
          <a:r>
            <a:rPr lang="en-US"/>
            <a:t>1 June</a:t>
          </a:r>
        </a:p>
      </dgm:t>
    </dgm:pt>
    <dgm:pt modelId="{45F86B8B-C51E-4A69-A61D-A2523A5C59DF}" type="parTrans" cxnId="{93A6F318-DDB6-4AB6-87A0-9099772F0AD6}">
      <dgm:prSet/>
      <dgm:spPr/>
      <dgm:t>
        <a:bodyPr/>
        <a:lstStyle/>
        <a:p>
          <a:endParaRPr lang="en-US"/>
        </a:p>
      </dgm:t>
    </dgm:pt>
    <dgm:pt modelId="{24C5DFBD-4CE2-4BF2-AAA0-123D1FD62594}" type="sibTrans" cxnId="{93A6F318-DDB6-4AB6-87A0-9099772F0AD6}">
      <dgm:prSet/>
      <dgm:spPr/>
      <dgm:t>
        <a:bodyPr/>
        <a:lstStyle/>
        <a:p>
          <a:endParaRPr lang="en-US"/>
        </a:p>
      </dgm:t>
    </dgm:pt>
    <dgm:pt modelId="{19505522-37CD-4D65-962C-2B1E76E41AFF}">
      <dgm:prSet/>
      <dgm:spPr/>
      <dgm:t>
        <a:bodyPr/>
        <a:lstStyle/>
        <a:p>
          <a:pPr algn="ctr"/>
          <a:r>
            <a:rPr lang="en-US" dirty="0"/>
            <a:t>All revisions completed</a:t>
          </a:r>
        </a:p>
      </dgm:t>
    </dgm:pt>
    <dgm:pt modelId="{6CA7E3AD-1BFD-4D12-A907-110078663163}" type="parTrans" cxnId="{9DCF10E2-D08A-40E3-9623-D7E3BC8DDC2B}">
      <dgm:prSet/>
      <dgm:spPr/>
      <dgm:t>
        <a:bodyPr/>
        <a:lstStyle/>
        <a:p>
          <a:endParaRPr lang="en-US"/>
        </a:p>
      </dgm:t>
    </dgm:pt>
    <dgm:pt modelId="{1853B937-560E-4408-92A5-CB79B09007B5}" type="sibTrans" cxnId="{9DCF10E2-D08A-40E3-9623-D7E3BC8DDC2B}">
      <dgm:prSet/>
      <dgm:spPr/>
      <dgm:t>
        <a:bodyPr/>
        <a:lstStyle/>
        <a:p>
          <a:endParaRPr lang="en-US"/>
        </a:p>
      </dgm:t>
    </dgm:pt>
    <dgm:pt modelId="{B82A0413-46A4-45C9-8A2B-68889C169E91}">
      <dgm:prSet/>
      <dgm:spPr/>
      <dgm:t>
        <a:bodyPr/>
        <a:lstStyle/>
        <a:p>
          <a:pPr>
            <a:defRPr b="1"/>
          </a:pPr>
          <a:r>
            <a:rPr lang="en-US"/>
            <a:t>July</a:t>
          </a:r>
        </a:p>
      </dgm:t>
    </dgm:pt>
    <dgm:pt modelId="{DF88CDB1-9101-4FC1-8609-F326614B78FE}" type="parTrans" cxnId="{F2669D5E-D357-4CD8-B789-B1A5970D2263}">
      <dgm:prSet/>
      <dgm:spPr/>
      <dgm:t>
        <a:bodyPr/>
        <a:lstStyle/>
        <a:p>
          <a:endParaRPr lang="en-US"/>
        </a:p>
      </dgm:t>
    </dgm:pt>
    <dgm:pt modelId="{F21C1608-C00E-409B-AF72-CE5DF20D605F}" type="sibTrans" cxnId="{F2669D5E-D357-4CD8-B789-B1A5970D2263}">
      <dgm:prSet/>
      <dgm:spPr/>
      <dgm:t>
        <a:bodyPr/>
        <a:lstStyle/>
        <a:p>
          <a:endParaRPr lang="en-US"/>
        </a:p>
      </dgm:t>
    </dgm:pt>
    <dgm:pt modelId="{9DFEDD4B-91FE-463A-A16F-4BFD8DDFF3E1}">
      <dgm:prSet/>
      <dgm:spPr/>
      <dgm:t>
        <a:bodyPr/>
        <a:lstStyle/>
        <a:p>
          <a:pPr algn="ctr"/>
          <a:r>
            <a:rPr lang="en-US" dirty="0" err="1"/>
            <a:t>agNC</a:t>
          </a:r>
          <a:r>
            <a:rPr lang="en-US" dirty="0"/>
            <a:t> final recommendations</a:t>
          </a:r>
        </a:p>
      </dgm:t>
    </dgm:pt>
    <dgm:pt modelId="{C0464111-37FC-4C69-B8FE-B7A146953215}" type="parTrans" cxnId="{B33AC66F-C93D-4F46-8246-F377B2579094}">
      <dgm:prSet/>
      <dgm:spPr/>
      <dgm:t>
        <a:bodyPr/>
        <a:lstStyle/>
        <a:p>
          <a:endParaRPr lang="en-US"/>
        </a:p>
      </dgm:t>
    </dgm:pt>
    <dgm:pt modelId="{B9ED4A7F-BEEF-4DE5-8319-C96384C0193F}" type="sibTrans" cxnId="{B33AC66F-C93D-4F46-8246-F377B2579094}">
      <dgm:prSet/>
      <dgm:spPr/>
      <dgm:t>
        <a:bodyPr/>
        <a:lstStyle/>
        <a:p>
          <a:endParaRPr lang="en-US"/>
        </a:p>
      </dgm:t>
    </dgm:pt>
    <dgm:pt modelId="{FE3AD2E7-9734-4E29-B867-95DFA6D1ECF2}">
      <dgm:prSet/>
      <dgm:spPr/>
      <dgm:t>
        <a:bodyPr/>
        <a:lstStyle/>
        <a:p>
          <a:pPr>
            <a:defRPr b="1"/>
          </a:pPr>
          <a:r>
            <a:rPr lang="en-US" dirty="0"/>
            <a:t>Sep. 30/Oct 1</a:t>
          </a:r>
        </a:p>
      </dgm:t>
    </dgm:pt>
    <dgm:pt modelId="{F0FFDB76-6BDA-420B-93F2-CC34AAAF9995}" type="parTrans" cxnId="{1FBAB5F9-333F-45EC-9DF9-A139BC1B09B0}">
      <dgm:prSet/>
      <dgm:spPr/>
      <dgm:t>
        <a:bodyPr/>
        <a:lstStyle/>
        <a:p>
          <a:endParaRPr lang="en-US"/>
        </a:p>
      </dgm:t>
    </dgm:pt>
    <dgm:pt modelId="{3B8CB4A9-85D1-4938-AEBD-32C3B671FE6B}" type="sibTrans" cxnId="{1FBAB5F9-333F-45EC-9DF9-A139BC1B09B0}">
      <dgm:prSet/>
      <dgm:spPr/>
      <dgm:t>
        <a:bodyPr/>
        <a:lstStyle/>
        <a:p>
          <a:endParaRPr lang="en-US"/>
        </a:p>
      </dgm:t>
    </dgm:pt>
    <dgm:pt modelId="{C19D4DB6-DEFB-4429-BD6B-76E7B3859B3D}">
      <dgm:prSet/>
      <dgm:spPr/>
      <dgm:t>
        <a:bodyPr/>
        <a:lstStyle/>
        <a:p>
          <a:pPr algn="ctr"/>
          <a:r>
            <a:rPr lang="en-US" dirty="0"/>
            <a:t>Old project expires/New and renewal projects begin 5-year cycle</a:t>
          </a:r>
        </a:p>
      </dgm:t>
    </dgm:pt>
    <dgm:pt modelId="{83D2C2D6-1117-40A4-99D1-23960DEB9E78}" type="parTrans" cxnId="{9B6A8749-DEF7-43B0-8FF8-6E6C39BF4381}">
      <dgm:prSet/>
      <dgm:spPr/>
      <dgm:t>
        <a:bodyPr/>
        <a:lstStyle/>
        <a:p>
          <a:endParaRPr lang="en-US"/>
        </a:p>
      </dgm:t>
    </dgm:pt>
    <dgm:pt modelId="{67077788-FAF4-4D5D-8057-82AAD3EA13C8}" type="sibTrans" cxnId="{9B6A8749-DEF7-43B0-8FF8-6E6C39BF4381}">
      <dgm:prSet/>
      <dgm:spPr/>
      <dgm:t>
        <a:bodyPr/>
        <a:lstStyle/>
        <a:p>
          <a:endParaRPr lang="en-US"/>
        </a:p>
      </dgm:t>
    </dgm:pt>
    <dgm:pt modelId="{325B7B69-633C-44C0-8C40-F4C8EAEA55C1}" type="pres">
      <dgm:prSet presAssocID="{8D6FB964-839F-4BD9-90AA-52179F6DB582}" presName="root" presStyleCnt="0">
        <dgm:presLayoutVars>
          <dgm:chMax/>
          <dgm:chPref/>
          <dgm:animLvl val="lvl"/>
        </dgm:presLayoutVars>
      </dgm:prSet>
      <dgm:spPr/>
    </dgm:pt>
    <dgm:pt modelId="{1D6E2DFD-DD37-4EB2-BA5A-CC745945773F}" type="pres">
      <dgm:prSet presAssocID="{8D6FB964-839F-4BD9-90AA-52179F6DB582}" presName="divider" presStyleLbl="fgAcc1" presStyleIdx="0" presStyleCnt="1"/>
      <dgm:spPr/>
    </dgm:pt>
    <dgm:pt modelId="{E9DD7300-35AB-4307-BEEE-3B4F937C4302}" type="pres">
      <dgm:prSet presAssocID="{8D6FB964-839F-4BD9-90AA-52179F6DB582}" presName="nodes" presStyleCnt="0">
        <dgm:presLayoutVars>
          <dgm:chMax/>
          <dgm:chPref/>
          <dgm:animLvl val="lvl"/>
        </dgm:presLayoutVars>
      </dgm:prSet>
      <dgm:spPr/>
    </dgm:pt>
    <dgm:pt modelId="{265D34D7-6F72-452B-A973-CA900B13BFEA}" type="pres">
      <dgm:prSet presAssocID="{7A2444B2-9363-4F96-98B9-5932A1BE3561}" presName="composite" presStyleCnt="0"/>
      <dgm:spPr/>
    </dgm:pt>
    <dgm:pt modelId="{B79B0601-9B42-4770-8BBF-D391BD1C38EC}" type="pres">
      <dgm:prSet presAssocID="{7A2444B2-9363-4F96-98B9-5932A1BE3561}" presName="L1TextContainer" presStyleLbl="alignNode1" presStyleIdx="0" presStyleCnt="10">
        <dgm:presLayoutVars>
          <dgm:chMax val="1"/>
          <dgm:chPref val="1"/>
          <dgm:bulletEnabled val="1"/>
        </dgm:presLayoutVars>
      </dgm:prSet>
      <dgm:spPr/>
    </dgm:pt>
    <dgm:pt modelId="{76877F29-8152-415D-BF78-24917F1ADD1C}" type="pres">
      <dgm:prSet presAssocID="{7A2444B2-9363-4F96-98B9-5932A1BE3561}" presName="L2TextContainerWrapper" presStyleCnt="0">
        <dgm:presLayoutVars>
          <dgm:bulletEnabled val="1"/>
        </dgm:presLayoutVars>
      </dgm:prSet>
      <dgm:spPr/>
    </dgm:pt>
    <dgm:pt modelId="{CBC16CA4-B5FB-473F-8E96-B56D9458AE15}" type="pres">
      <dgm:prSet presAssocID="{7A2444B2-9363-4F96-98B9-5932A1BE3561}" presName="L2TextContainer" presStyleLbl="bgAccFollowNode1" presStyleIdx="0" presStyleCnt="10"/>
      <dgm:spPr/>
    </dgm:pt>
    <dgm:pt modelId="{7F70FCBA-9657-47E7-94AD-EBC25F47FADC}" type="pres">
      <dgm:prSet presAssocID="{7A2444B2-9363-4F96-98B9-5932A1BE3561}" presName="FlexibleEmptyPlaceHolder" presStyleCnt="0"/>
      <dgm:spPr/>
    </dgm:pt>
    <dgm:pt modelId="{FA584C7C-A149-4936-A6F2-E187DD5EC999}" type="pres">
      <dgm:prSet presAssocID="{7A2444B2-9363-4F96-98B9-5932A1BE3561}" presName="ConnectLine" presStyleLbl="sibTrans1D1" presStyleIdx="0" presStyleCnt="10"/>
      <dgm:spPr/>
    </dgm:pt>
    <dgm:pt modelId="{2A07FCAD-DA9C-4B91-8C3B-27802DD78FC6}" type="pres">
      <dgm:prSet presAssocID="{7A2444B2-9363-4F96-98B9-5932A1BE3561}" presName="ConnectorPoint" presStyleLbl="node1" presStyleIdx="0" presStyleCnt="10"/>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DFE6495E-1581-419C-9BF1-EF55C8E83E1B}" type="pres">
      <dgm:prSet presAssocID="{7A2444B2-9363-4F96-98B9-5932A1BE3561}" presName="EmptyPlaceHolder" presStyleCnt="0"/>
      <dgm:spPr/>
    </dgm:pt>
    <dgm:pt modelId="{A7C228DC-FDB3-45FF-9290-3382A046ABBE}" type="pres">
      <dgm:prSet presAssocID="{66A83A71-082A-4805-949D-A0CD88988BA8}" presName="spaceBetweenRectangles" presStyleCnt="0"/>
      <dgm:spPr/>
    </dgm:pt>
    <dgm:pt modelId="{3E4127E5-2248-470D-932B-8FF8DF74D72F}" type="pres">
      <dgm:prSet presAssocID="{5292EC00-24C4-4D77-A72F-EDE098229744}" presName="composite" presStyleCnt="0"/>
      <dgm:spPr/>
    </dgm:pt>
    <dgm:pt modelId="{8A2C7CFA-7F95-4097-BCE4-1D1B2D5A9653}" type="pres">
      <dgm:prSet presAssocID="{5292EC00-24C4-4D77-A72F-EDE098229744}" presName="L1TextContainer" presStyleLbl="alignNode1" presStyleIdx="1" presStyleCnt="10">
        <dgm:presLayoutVars>
          <dgm:chMax val="1"/>
          <dgm:chPref val="1"/>
          <dgm:bulletEnabled val="1"/>
        </dgm:presLayoutVars>
      </dgm:prSet>
      <dgm:spPr/>
    </dgm:pt>
    <dgm:pt modelId="{20F35A07-D18F-4E3E-81B0-F4547FBE0C2B}" type="pres">
      <dgm:prSet presAssocID="{5292EC00-24C4-4D77-A72F-EDE098229744}" presName="L2TextContainerWrapper" presStyleCnt="0">
        <dgm:presLayoutVars>
          <dgm:bulletEnabled val="1"/>
        </dgm:presLayoutVars>
      </dgm:prSet>
      <dgm:spPr/>
    </dgm:pt>
    <dgm:pt modelId="{16C750B0-6B77-4652-9AC4-3913E9C931BC}" type="pres">
      <dgm:prSet presAssocID="{5292EC00-24C4-4D77-A72F-EDE098229744}" presName="L2TextContainer" presStyleLbl="bgAccFollowNode1" presStyleIdx="1" presStyleCnt="10"/>
      <dgm:spPr/>
    </dgm:pt>
    <dgm:pt modelId="{BFFF546F-FD28-4C41-BF6C-A3F04C901DE6}" type="pres">
      <dgm:prSet presAssocID="{5292EC00-24C4-4D77-A72F-EDE098229744}" presName="FlexibleEmptyPlaceHolder" presStyleCnt="0"/>
      <dgm:spPr/>
    </dgm:pt>
    <dgm:pt modelId="{EB3F0605-625C-47D1-9576-49C77E9FEEED}" type="pres">
      <dgm:prSet presAssocID="{5292EC00-24C4-4D77-A72F-EDE098229744}" presName="ConnectLine" presStyleLbl="sibTrans1D1" presStyleIdx="1" presStyleCnt="10"/>
      <dgm:spPr/>
    </dgm:pt>
    <dgm:pt modelId="{144F85FE-BAD9-4B07-AF09-7C254C7C6A2C}" type="pres">
      <dgm:prSet presAssocID="{5292EC00-24C4-4D77-A72F-EDE098229744}" presName="ConnectorPoint" presStyleLbl="node1" presStyleIdx="1" presStyleCnt="10"/>
      <dgm:spPr>
        <a:solidFill>
          <a:schemeClr val="accent2">
            <a:hueOff val="-824963"/>
            <a:satOff val="269"/>
            <a:lumOff val="-240"/>
            <a:alphaOff val="0"/>
          </a:schemeClr>
        </a:solidFill>
        <a:ln w="6350" cap="flat" cmpd="sng" algn="ctr">
          <a:solidFill>
            <a:schemeClr val="lt1">
              <a:hueOff val="0"/>
              <a:satOff val="0"/>
              <a:lumOff val="0"/>
              <a:alphaOff val="0"/>
            </a:schemeClr>
          </a:solidFill>
          <a:prstDash val="solid"/>
        </a:ln>
        <a:effectLst/>
      </dgm:spPr>
    </dgm:pt>
    <dgm:pt modelId="{D9A6BA40-9CF8-41B3-864F-5DCFB451DEC5}" type="pres">
      <dgm:prSet presAssocID="{5292EC00-24C4-4D77-A72F-EDE098229744}" presName="EmptyPlaceHolder" presStyleCnt="0"/>
      <dgm:spPr/>
    </dgm:pt>
    <dgm:pt modelId="{97A2D421-FABB-4E92-9866-CE8E7A8F40EC}" type="pres">
      <dgm:prSet presAssocID="{166CC576-2963-4CD8-A585-9829FD41E456}" presName="spaceBetweenRectangles" presStyleCnt="0"/>
      <dgm:spPr/>
    </dgm:pt>
    <dgm:pt modelId="{1EE80DF4-75F3-436E-AC68-3AF4B976FD98}" type="pres">
      <dgm:prSet presAssocID="{B0A09CFC-77AE-4CCD-8C6A-AC821BEF9FBD}" presName="composite" presStyleCnt="0"/>
      <dgm:spPr/>
    </dgm:pt>
    <dgm:pt modelId="{AC5C51EC-121A-4DA2-BAB8-0ACFA2632823}" type="pres">
      <dgm:prSet presAssocID="{B0A09CFC-77AE-4CCD-8C6A-AC821BEF9FBD}" presName="L1TextContainer" presStyleLbl="alignNode1" presStyleIdx="2" presStyleCnt="10">
        <dgm:presLayoutVars>
          <dgm:chMax val="1"/>
          <dgm:chPref val="1"/>
          <dgm:bulletEnabled val="1"/>
        </dgm:presLayoutVars>
      </dgm:prSet>
      <dgm:spPr/>
    </dgm:pt>
    <dgm:pt modelId="{CF15BFCF-0896-4D6B-B264-696F0D3D574C}" type="pres">
      <dgm:prSet presAssocID="{B0A09CFC-77AE-4CCD-8C6A-AC821BEF9FBD}" presName="L2TextContainerWrapper" presStyleCnt="0">
        <dgm:presLayoutVars>
          <dgm:bulletEnabled val="1"/>
        </dgm:presLayoutVars>
      </dgm:prSet>
      <dgm:spPr/>
    </dgm:pt>
    <dgm:pt modelId="{8DFB5914-EAD0-4248-BD31-FBDD0C12CF59}" type="pres">
      <dgm:prSet presAssocID="{B0A09CFC-77AE-4CCD-8C6A-AC821BEF9FBD}" presName="L2TextContainer" presStyleLbl="bgAccFollowNode1" presStyleIdx="2" presStyleCnt="10"/>
      <dgm:spPr/>
    </dgm:pt>
    <dgm:pt modelId="{F0CCB907-A4D7-4AF1-BBBC-38FC2F90CC19}" type="pres">
      <dgm:prSet presAssocID="{B0A09CFC-77AE-4CCD-8C6A-AC821BEF9FBD}" presName="FlexibleEmptyPlaceHolder" presStyleCnt="0"/>
      <dgm:spPr/>
    </dgm:pt>
    <dgm:pt modelId="{58C5A185-05FA-4F4F-832C-A7263C581EAA}" type="pres">
      <dgm:prSet presAssocID="{B0A09CFC-77AE-4CCD-8C6A-AC821BEF9FBD}" presName="ConnectLine" presStyleLbl="sibTrans1D1" presStyleIdx="2" presStyleCnt="10"/>
      <dgm:spPr/>
    </dgm:pt>
    <dgm:pt modelId="{7C2DF5F5-CAF3-4564-85DA-21D82B929010}" type="pres">
      <dgm:prSet presAssocID="{B0A09CFC-77AE-4CCD-8C6A-AC821BEF9FBD}" presName="ConnectorPoint" presStyleLbl="node1" presStyleIdx="2" presStyleCnt="10"/>
      <dgm:spPr>
        <a:solidFill>
          <a:schemeClr val="accent2">
            <a:hueOff val="-1649926"/>
            <a:satOff val="538"/>
            <a:lumOff val="-479"/>
            <a:alphaOff val="0"/>
          </a:schemeClr>
        </a:solidFill>
        <a:ln w="6350" cap="flat" cmpd="sng" algn="ctr">
          <a:solidFill>
            <a:schemeClr val="lt1">
              <a:hueOff val="0"/>
              <a:satOff val="0"/>
              <a:lumOff val="0"/>
              <a:alphaOff val="0"/>
            </a:schemeClr>
          </a:solidFill>
          <a:prstDash val="solid"/>
        </a:ln>
        <a:effectLst/>
      </dgm:spPr>
    </dgm:pt>
    <dgm:pt modelId="{080FCA97-F77D-4C60-8F33-B156E66B483B}" type="pres">
      <dgm:prSet presAssocID="{B0A09CFC-77AE-4CCD-8C6A-AC821BEF9FBD}" presName="EmptyPlaceHolder" presStyleCnt="0"/>
      <dgm:spPr/>
    </dgm:pt>
    <dgm:pt modelId="{1E1E658C-2F38-455D-B501-FAA0D86251C3}" type="pres">
      <dgm:prSet presAssocID="{0FED0F20-1CC6-4ADE-8299-A630F8D958A8}" presName="spaceBetweenRectangles" presStyleCnt="0"/>
      <dgm:spPr/>
    </dgm:pt>
    <dgm:pt modelId="{E6C2A7F7-B8B4-44E9-9B3B-46078A0C8584}" type="pres">
      <dgm:prSet presAssocID="{132190C6-433E-407E-8EC7-BE2DE1AB4D07}" presName="composite" presStyleCnt="0"/>
      <dgm:spPr/>
    </dgm:pt>
    <dgm:pt modelId="{FE08D8A2-C4A2-40BA-A4A7-3E7FC0EA546E}" type="pres">
      <dgm:prSet presAssocID="{132190C6-433E-407E-8EC7-BE2DE1AB4D07}" presName="L1TextContainer" presStyleLbl="alignNode1" presStyleIdx="3" presStyleCnt="10">
        <dgm:presLayoutVars>
          <dgm:chMax val="1"/>
          <dgm:chPref val="1"/>
          <dgm:bulletEnabled val="1"/>
        </dgm:presLayoutVars>
      </dgm:prSet>
      <dgm:spPr/>
    </dgm:pt>
    <dgm:pt modelId="{F7DDBB7C-0044-4766-A115-ADB58B1369CD}" type="pres">
      <dgm:prSet presAssocID="{132190C6-433E-407E-8EC7-BE2DE1AB4D07}" presName="L2TextContainerWrapper" presStyleCnt="0">
        <dgm:presLayoutVars>
          <dgm:bulletEnabled val="1"/>
        </dgm:presLayoutVars>
      </dgm:prSet>
      <dgm:spPr/>
    </dgm:pt>
    <dgm:pt modelId="{2E91A6DF-ECF9-44F1-B4A8-86DE4552C0BE}" type="pres">
      <dgm:prSet presAssocID="{132190C6-433E-407E-8EC7-BE2DE1AB4D07}" presName="L2TextContainer" presStyleLbl="bgAccFollowNode1" presStyleIdx="3" presStyleCnt="10"/>
      <dgm:spPr/>
    </dgm:pt>
    <dgm:pt modelId="{6A771F0E-3D60-4FBD-B7FA-218E10726E24}" type="pres">
      <dgm:prSet presAssocID="{132190C6-433E-407E-8EC7-BE2DE1AB4D07}" presName="FlexibleEmptyPlaceHolder" presStyleCnt="0"/>
      <dgm:spPr/>
    </dgm:pt>
    <dgm:pt modelId="{A103242E-11A8-4A4B-85F4-6A98CEBAC34C}" type="pres">
      <dgm:prSet presAssocID="{132190C6-433E-407E-8EC7-BE2DE1AB4D07}" presName="ConnectLine" presStyleLbl="sibTrans1D1" presStyleIdx="3" presStyleCnt="10"/>
      <dgm:spPr/>
    </dgm:pt>
    <dgm:pt modelId="{A3BD29DE-1A21-40AC-877E-71C66B44AC2D}" type="pres">
      <dgm:prSet presAssocID="{132190C6-433E-407E-8EC7-BE2DE1AB4D07}" presName="ConnectorPoint" presStyleLbl="node1" presStyleIdx="3" presStyleCnt="10"/>
      <dgm:spPr>
        <a:solidFill>
          <a:schemeClr val="accent2">
            <a:hueOff val="-2474889"/>
            <a:satOff val="807"/>
            <a:lumOff val="-719"/>
            <a:alphaOff val="0"/>
          </a:schemeClr>
        </a:solidFill>
        <a:ln w="6350" cap="flat" cmpd="sng" algn="ctr">
          <a:solidFill>
            <a:schemeClr val="lt1">
              <a:hueOff val="0"/>
              <a:satOff val="0"/>
              <a:lumOff val="0"/>
              <a:alphaOff val="0"/>
            </a:schemeClr>
          </a:solidFill>
          <a:prstDash val="solid"/>
        </a:ln>
        <a:effectLst/>
      </dgm:spPr>
    </dgm:pt>
    <dgm:pt modelId="{13094A42-5C11-4DF3-AD82-F1ABFD58A1C3}" type="pres">
      <dgm:prSet presAssocID="{132190C6-433E-407E-8EC7-BE2DE1AB4D07}" presName="EmptyPlaceHolder" presStyleCnt="0"/>
      <dgm:spPr/>
    </dgm:pt>
    <dgm:pt modelId="{77BAE2DE-D6E1-4E24-A62F-C0574EB24F75}" type="pres">
      <dgm:prSet presAssocID="{6888C647-F6EF-4FAD-8C77-7CC84B3D7017}" presName="spaceBetweenRectangles" presStyleCnt="0"/>
      <dgm:spPr/>
    </dgm:pt>
    <dgm:pt modelId="{DA4E9B4F-3D9F-4AAC-BDA8-B77C4B351A20}" type="pres">
      <dgm:prSet presAssocID="{50453EA8-A8EA-4B1D-B116-CD48161CAE12}" presName="composite" presStyleCnt="0"/>
      <dgm:spPr/>
    </dgm:pt>
    <dgm:pt modelId="{97325B91-BB6A-40D7-8B6E-4A2DE38797C6}" type="pres">
      <dgm:prSet presAssocID="{50453EA8-A8EA-4B1D-B116-CD48161CAE12}" presName="L1TextContainer" presStyleLbl="alignNode1" presStyleIdx="4" presStyleCnt="10">
        <dgm:presLayoutVars>
          <dgm:chMax val="1"/>
          <dgm:chPref val="1"/>
          <dgm:bulletEnabled val="1"/>
        </dgm:presLayoutVars>
      </dgm:prSet>
      <dgm:spPr/>
    </dgm:pt>
    <dgm:pt modelId="{B5E7F585-5C00-4467-A9B1-F495A74CED5F}" type="pres">
      <dgm:prSet presAssocID="{50453EA8-A8EA-4B1D-B116-CD48161CAE12}" presName="L2TextContainerWrapper" presStyleCnt="0">
        <dgm:presLayoutVars>
          <dgm:bulletEnabled val="1"/>
        </dgm:presLayoutVars>
      </dgm:prSet>
      <dgm:spPr/>
    </dgm:pt>
    <dgm:pt modelId="{6A012BAE-9683-433F-8471-B8CDA3E3A0CE}" type="pres">
      <dgm:prSet presAssocID="{50453EA8-A8EA-4B1D-B116-CD48161CAE12}" presName="L2TextContainer" presStyleLbl="bgAccFollowNode1" presStyleIdx="4" presStyleCnt="10"/>
      <dgm:spPr/>
    </dgm:pt>
    <dgm:pt modelId="{9AC43D74-9AD6-41F5-8F46-A78D6C629B9C}" type="pres">
      <dgm:prSet presAssocID="{50453EA8-A8EA-4B1D-B116-CD48161CAE12}" presName="FlexibleEmptyPlaceHolder" presStyleCnt="0"/>
      <dgm:spPr/>
    </dgm:pt>
    <dgm:pt modelId="{07D54ACC-E1C1-4442-B5FB-AB342A801DF7}" type="pres">
      <dgm:prSet presAssocID="{50453EA8-A8EA-4B1D-B116-CD48161CAE12}" presName="ConnectLine" presStyleLbl="sibTrans1D1" presStyleIdx="4" presStyleCnt="10"/>
      <dgm:spPr/>
    </dgm:pt>
    <dgm:pt modelId="{525C1898-94BC-4B96-B72D-6D4A9FCA449D}" type="pres">
      <dgm:prSet presAssocID="{50453EA8-A8EA-4B1D-B116-CD48161CAE12}" presName="ConnectorPoint" presStyleLbl="node1" presStyleIdx="4" presStyleCnt="10"/>
      <dgm:spPr>
        <a:solidFill>
          <a:schemeClr val="accent2">
            <a:hueOff val="-3299852"/>
            <a:satOff val="1076"/>
            <a:lumOff val="-959"/>
            <a:alphaOff val="0"/>
          </a:schemeClr>
        </a:solidFill>
        <a:ln w="6350" cap="flat" cmpd="sng" algn="ctr">
          <a:solidFill>
            <a:schemeClr val="lt1">
              <a:hueOff val="0"/>
              <a:satOff val="0"/>
              <a:lumOff val="0"/>
              <a:alphaOff val="0"/>
            </a:schemeClr>
          </a:solidFill>
          <a:prstDash val="solid"/>
        </a:ln>
        <a:effectLst/>
      </dgm:spPr>
    </dgm:pt>
    <dgm:pt modelId="{608DFE24-8007-4870-9ABD-6444755E37CE}" type="pres">
      <dgm:prSet presAssocID="{50453EA8-A8EA-4B1D-B116-CD48161CAE12}" presName="EmptyPlaceHolder" presStyleCnt="0"/>
      <dgm:spPr/>
    </dgm:pt>
    <dgm:pt modelId="{32615045-3075-41F4-951D-A357DD7646A7}" type="pres">
      <dgm:prSet presAssocID="{B8CF6713-98B7-4275-869F-07CF1778F05D}" presName="spaceBetweenRectangles" presStyleCnt="0"/>
      <dgm:spPr/>
    </dgm:pt>
    <dgm:pt modelId="{4139A033-F463-454A-A392-98288D101A6E}" type="pres">
      <dgm:prSet presAssocID="{9EF157AE-8041-44D0-9CB7-FB6D6C851C1F}" presName="composite" presStyleCnt="0"/>
      <dgm:spPr/>
    </dgm:pt>
    <dgm:pt modelId="{15117A54-2AA0-4FED-8BA0-06441949C40E}" type="pres">
      <dgm:prSet presAssocID="{9EF157AE-8041-44D0-9CB7-FB6D6C851C1F}" presName="L1TextContainer" presStyleLbl="alignNode1" presStyleIdx="5" presStyleCnt="10">
        <dgm:presLayoutVars>
          <dgm:chMax val="1"/>
          <dgm:chPref val="1"/>
          <dgm:bulletEnabled val="1"/>
        </dgm:presLayoutVars>
      </dgm:prSet>
      <dgm:spPr/>
    </dgm:pt>
    <dgm:pt modelId="{7582427E-BC55-4081-889A-A1C914CFDEC7}" type="pres">
      <dgm:prSet presAssocID="{9EF157AE-8041-44D0-9CB7-FB6D6C851C1F}" presName="L2TextContainerWrapper" presStyleCnt="0">
        <dgm:presLayoutVars>
          <dgm:bulletEnabled val="1"/>
        </dgm:presLayoutVars>
      </dgm:prSet>
      <dgm:spPr/>
    </dgm:pt>
    <dgm:pt modelId="{EB61D9B7-9D62-4471-ABF9-5DA6C18C4BCB}" type="pres">
      <dgm:prSet presAssocID="{9EF157AE-8041-44D0-9CB7-FB6D6C851C1F}" presName="L2TextContainer" presStyleLbl="bgAccFollowNode1" presStyleIdx="5" presStyleCnt="10"/>
      <dgm:spPr/>
    </dgm:pt>
    <dgm:pt modelId="{F02EEEAC-C537-4918-ADC7-DE6BB83578F3}" type="pres">
      <dgm:prSet presAssocID="{9EF157AE-8041-44D0-9CB7-FB6D6C851C1F}" presName="FlexibleEmptyPlaceHolder" presStyleCnt="0"/>
      <dgm:spPr/>
    </dgm:pt>
    <dgm:pt modelId="{BCAC979C-099B-44EC-A7B4-3662894CB159}" type="pres">
      <dgm:prSet presAssocID="{9EF157AE-8041-44D0-9CB7-FB6D6C851C1F}" presName="ConnectLine" presStyleLbl="sibTrans1D1" presStyleIdx="5" presStyleCnt="10"/>
      <dgm:spPr/>
    </dgm:pt>
    <dgm:pt modelId="{1B41D49D-F956-47BF-A81B-BF602A49306A}" type="pres">
      <dgm:prSet presAssocID="{9EF157AE-8041-44D0-9CB7-FB6D6C851C1F}" presName="ConnectorPoint" presStyleLbl="node1" presStyleIdx="5" presStyleCnt="10"/>
      <dgm:spPr>
        <a:solidFill>
          <a:schemeClr val="accent2">
            <a:hueOff val="-4124816"/>
            <a:satOff val="1346"/>
            <a:lumOff val="-1198"/>
            <a:alphaOff val="0"/>
          </a:schemeClr>
        </a:solidFill>
        <a:ln w="6350" cap="flat" cmpd="sng" algn="ctr">
          <a:solidFill>
            <a:schemeClr val="lt1">
              <a:hueOff val="0"/>
              <a:satOff val="0"/>
              <a:lumOff val="0"/>
              <a:alphaOff val="0"/>
            </a:schemeClr>
          </a:solidFill>
          <a:prstDash val="solid"/>
        </a:ln>
        <a:effectLst/>
      </dgm:spPr>
    </dgm:pt>
    <dgm:pt modelId="{E8619718-81DE-417E-A485-068D392B0330}" type="pres">
      <dgm:prSet presAssocID="{9EF157AE-8041-44D0-9CB7-FB6D6C851C1F}" presName="EmptyPlaceHolder" presStyleCnt="0"/>
      <dgm:spPr/>
    </dgm:pt>
    <dgm:pt modelId="{1C213C1B-E1F4-47BC-8381-D1F8D23464E9}" type="pres">
      <dgm:prSet presAssocID="{BF26EA99-50A1-40A9-913B-139B9EA05F18}" presName="spaceBetweenRectangles" presStyleCnt="0"/>
      <dgm:spPr/>
    </dgm:pt>
    <dgm:pt modelId="{640F1E64-E400-41B1-9735-E3C4BC0A33E6}" type="pres">
      <dgm:prSet presAssocID="{C1B0D03D-DD0B-4972-A7C0-5F6571AED9C6}" presName="composite" presStyleCnt="0"/>
      <dgm:spPr/>
    </dgm:pt>
    <dgm:pt modelId="{8F5FE88D-B1CF-4C5D-AE13-66F5A8C55198}" type="pres">
      <dgm:prSet presAssocID="{C1B0D03D-DD0B-4972-A7C0-5F6571AED9C6}" presName="L1TextContainer" presStyleLbl="alignNode1" presStyleIdx="6" presStyleCnt="10">
        <dgm:presLayoutVars>
          <dgm:chMax val="1"/>
          <dgm:chPref val="1"/>
          <dgm:bulletEnabled val="1"/>
        </dgm:presLayoutVars>
      </dgm:prSet>
      <dgm:spPr/>
    </dgm:pt>
    <dgm:pt modelId="{45F9E66B-0AD8-4568-BD78-CC929FFFD535}" type="pres">
      <dgm:prSet presAssocID="{C1B0D03D-DD0B-4972-A7C0-5F6571AED9C6}" presName="L2TextContainerWrapper" presStyleCnt="0">
        <dgm:presLayoutVars>
          <dgm:bulletEnabled val="1"/>
        </dgm:presLayoutVars>
      </dgm:prSet>
      <dgm:spPr/>
    </dgm:pt>
    <dgm:pt modelId="{7F241703-E68A-4474-A72C-81A74CC89E41}" type="pres">
      <dgm:prSet presAssocID="{C1B0D03D-DD0B-4972-A7C0-5F6571AED9C6}" presName="L2TextContainer" presStyleLbl="bgAccFollowNode1" presStyleIdx="6" presStyleCnt="10"/>
      <dgm:spPr/>
    </dgm:pt>
    <dgm:pt modelId="{2F9A4AE2-7F87-4F2B-938C-347A1D0BD2BD}" type="pres">
      <dgm:prSet presAssocID="{C1B0D03D-DD0B-4972-A7C0-5F6571AED9C6}" presName="FlexibleEmptyPlaceHolder" presStyleCnt="0"/>
      <dgm:spPr/>
    </dgm:pt>
    <dgm:pt modelId="{E8CC752B-4C49-47B7-B17B-6E93DFA9675C}" type="pres">
      <dgm:prSet presAssocID="{C1B0D03D-DD0B-4972-A7C0-5F6571AED9C6}" presName="ConnectLine" presStyleLbl="sibTrans1D1" presStyleIdx="6" presStyleCnt="10"/>
      <dgm:spPr/>
    </dgm:pt>
    <dgm:pt modelId="{0E55233B-AB25-45EA-ACC1-E999629803E0}" type="pres">
      <dgm:prSet presAssocID="{C1B0D03D-DD0B-4972-A7C0-5F6571AED9C6}" presName="ConnectorPoint" presStyleLbl="node1" presStyleIdx="6" presStyleCnt="10"/>
      <dgm:spPr>
        <a:solidFill>
          <a:schemeClr val="accent2">
            <a:hueOff val="-4949778"/>
            <a:satOff val="1615"/>
            <a:lumOff val="-1438"/>
            <a:alphaOff val="0"/>
          </a:schemeClr>
        </a:solidFill>
        <a:ln w="6350" cap="flat" cmpd="sng" algn="ctr">
          <a:solidFill>
            <a:schemeClr val="lt1">
              <a:hueOff val="0"/>
              <a:satOff val="0"/>
              <a:lumOff val="0"/>
              <a:alphaOff val="0"/>
            </a:schemeClr>
          </a:solidFill>
          <a:prstDash val="solid"/>
        </a:ln>
        <a:effectLst/>
      </dgm:spPr>
    </dgm:pt>
    <dgm:pt modelId="{18BBC399-E11D-40D1-90E7-B3A433215BCA}" type="pres">
      <dgm:prSet presAssocID="{C1B0D03D-DD0B-4972-A7C0-5F6571AED9C6}" presName="EmptyPlaceHolder" presStyleCnt="0"/>
      <dgm:spPr/>
    </dgm:pt>
    <dgm:pt modelId="{666B8DFC-8DA3-4DDD-A88C-B4F6F9F886B7}" type="pres">
      <dgm:prSet presAssocID="{0F9EB821-9603-4A18-95F5-D4C978C5C500}" presName="spaceBetweenRectangles" presStyleCnt="0"/>
      <dgm:spPr/>
    </dgm:pt>
    <dgm:pt modelId="{F6483E29-A5C7-423B-A32A-DDFB8323A82C}" type="pres">
      <dgm:prSet presAssocID="{51BB819A-5E28-4A17-BC45-CA14EA3A4C37}" presName="composite" presStyleCnt="0"/>
      <dgm:spPr/>
    </dgm:pt>
    <dgm:pt modelId="{DD04EB9B-0F90-4E7E-A761-B28AB51B6A20}" type="pres">
      <dgm:prSet presAssocID="{51BB819A-5E28-4A17-BC45-CA14EA3A4C37}" presName="L1TextContainer" presStyleLbl="alignNode1" presStyleIdx="7" presStyleCnt="10">
        <dgm:presLayoutVars>
          <dgm:chMax val="1"/>
          <dgm:chPref val="1"/>
          <dgm:bulletEnabled val="1"/>
        </dgm:presLayoutVars>
      </dgm:prSet>
      <dgm:spPr/>
    </dgm:pt>
    <dgm:pt modelId="{6E46B990-0ED1-400D-BA68-0C6E4679A31B}" type="pres">
      <dgm:prSet presAssocID="{51BB819A-5E28-4A17-BC45-CA14EA3A4C37}" presName="L2TextContainerWrapper" presStyleCnt="0">
        <dgm:presLayoutVars>
          <dgm:bulletEnabled val="1"/>
        </dgm:presLayoutVars>
      </dgm:prSet>
      <dgm:spPr/>
    </dgm:pt>
    <dgm:pt modelId="{691490B7-FB5A-468B-B43E-5D2BB44653A0}" type="pres">
      <dgm:prSet presAssocID="{51BB819A-5E28-4A17-BC45-CA14EA3A4C37}" presName="L2TextContainer" presStyleLbl="bgAccFollowNode1" presStyleIdx="7" presStyleCnt="10"/>
      <dgm:spPr/>
    </dgm:pt>
    <dgm:pt modelId="{83F49237-8313-4BBD-B3C2-13605302B369}" type="pres">
      <dgm:prSet presAssocID="{51BB819A-5E28-4A17-BC45-CA14EA3A4C37}" presName="FlexibleEmptyPlaceHolder" presStyleCnt="0"/>
      <dgm:spPr/>
    </dgm:pt>
    <dgm:pt modelId="{58C9EB1C-495C-46EA-8277-021A0778EB2D}" type="pres">
      <dgm:prSet presAssocID="{51BB819A-5E28-4A17-BC45-CA14EA3A4C37}" presName="ConnectLine" presStyleLbl="sibTrans1D1" presStyleIdx="7" presStyleCnt="10"/>
      <dgm:spPr/>
    </dgm:pt>
    <dgm:pt modelId="{E15D7A5D-9BC3-4A46-84B3-5676C3A5B30A}" type="pres">
      <dgm:prSet presAssocID="{51BB819A-5E28-4A17-BC45-CA14EA3A4C37}" presName="ConnectorPoint" presStyleLbl="node1" presStyleIdx="7" presStyleCnt="10"/>
      <dgm:spPr>
        <a:solidFill>
          <a:schemeClr val="accent2">
            <a:hueOff val="-5774742"/>
            <a:satOff val="1884"/>
            <a:lumOff val="-1678"/>
            <a:alphaOff val="0"/>
          </a:schemeClr>
        </a:solidFill>
        <a:ln w="6350" cap="flat" cmpd="sng" algn="ctr">
          <a:solidFill>
            <a:schemeClr val="lt1">
              <a:hueOff val="0"/>
              <a:satOff val="0"/>
              <a:lumOff val="0"/>
              <a:alphaOff val="0"/>
            </a:schemeClr>
          </a:solidFill>
          <a:prstDash val="solid"/>
        </a:ln>
        <a:effectLst/>
      </dgm:spPr>
    </dgm:pt>
    <dgm:pt modelId="{61BD2CB6-F1F5-4C10-A872-6752FDFCE585}" type="pres">
      <dgm:prSet presAssocID="{51BB819A-5E28-4A17-BC45-CA14EA3A4C37}" presName="EmptyPlaceHolder" presStyleCnt="0"/>
      <dgm:spPr/>
    </dgm:pt>
    <dgm:pt modelId="{50A04B3D-2902-4C5F-BFA5-2ED9AF6C4CCA}" type="pres">
      <dgm:prSet presAssocID="{24C5DFBD-4CE2-4BF2-AAA0-123D1FD62594}" presName="spaceBetweenRectangles" presStyleCnt="0"/>
      <dgm:spPr/>
    </dgm:pt>
    <dgm:pt modelId="{2F8FF172-EB89-4269-B9D4-EC4768A5DE66}" type="pres">
      <dgm:prSet presAssocID="{B82A0413-46A4-45C9-8A2B-68889C169E91}" presName="composite" presStyleCnt="0"/>
      <dgm:spPr/>
    </dgm:pt>
    <dgm:pt modelId="{00C64EE8-674A-4871-AA8D-8F0F89847D9C}" type="pres">
      <dgm:prSet presAssocID="{B82A0413-46A4-45C9-8A2B-68889C169E91}" presName="L1TextContainer" presStyleLbl="alignNode1" presStyleIdx="8" presStyleCnt="10">
        <dgm:presLayoutVars>
          <dgm:chMax val="1"/>
          <dgm:chPref val="1"/>
          <dgm:bulletEnabled val="1"/>
        </dgm:presLayoutVars>
      </dgm:prSet>
      <dgm:spPr/>
    </dgm:pt>
    <dgm:pt modelId="{FA469FA6-0658-4DC8-8DEA-B3BDFEE39373}" type="pres">
      <dgm:prSet presAssocID="{B82A0413-46A4-45C9-8A2B-68889C169E91}" presName="L2TextContainerWrapper" presStyleCnt="0">
        <dgm:presLayoutVars>
          <dgm:bulletEnabled val="1"/>
        </dgm:presLayoutVars>
      </dgm:prSet>
      <dgm:spPr/>
    </dgm:pt>
    <dgm:pt modelId="{40FB26E1-D370-4FA5-B858-AC2187482B18}" type="pres">
      <dgm:prSet presAssocID="{B82A0413-46A4-45C9-8A2B-68889C169E91}" presName="L2TextContainer" presStyleLbl="bgAccFollowNode1" presStyleIdx="8" presStyleCnt="10"/>
      <dgm:spPr/>
    </dgm:pt>
    <dgm:pt modelId="{3B5DE0F2-8B02-4BFE-BB5F-10F7F49ED288}" type="pres">
      <dgm:prSet presAssocID="{B82A0413-46A4-45C9-8A2B-68889C169E91}" presName="FlexibleEmptyPlaceHolder" presStyleCnt="0"/>
      <dgm:spPr/>
    </dgm:pt>
    <dgm:pt modelId="{1C1F2056-7127-435E-9FD8-AE5D01934974}" type="pres">
      <dgm:prSet presAssocID="{B82A0413-46A4-45C9-8A2B-68889C169E91}" presName="ConnectLine" presStyleLbl="sibTrans1D1" presStyleIdx="8" presStyleCnt="10"/>
      <dgm:spPr/>
    </dgm:pt>
    <dgm:pt modelId="{9ED1981B-5048-4DD4-A982-CBDD8FE620BE}" type="pres">
      <dgm:prSet presAssocID="{B82A0413-46A4-45C9-8A2B-68889C169E91}" presName="ConnectorPoint" presStyleLbl="node1" presStyleIdx="8" presStyleCnt="10"/>
      <dgm:spPr>
        <a:solidFill>
          <a:schemeClr val="accent2">
            <a:hueOff val="-6599705"/>
            <a:satOff val="2153"/>
            <a:lumOff val="-1917"/>
            <a:alphaOff val="0"/>
          </a:schemeClr>
        </a:solidFill>
        <a:ln w="6350" cap="flat" cmpd="sng" algn="ctr">
          <a:solidFill>
            <a:schemeClr val="lt1">
              <a:hueOff val="0"/>
              <a:satOff val="0"/>
              <a:lumOff val="0"/>
              <a:alphaOff val="0"/>
            </a:schemeClr>
          </a:solidFill>
          <a:prstDash val="solid"/>
        </a:ln>
        <a:effectLst/>
      </dgm:spPr>
    </dgm:pt>
    <dgm:pt modelId="{EE5ED291-9078-4360-88C8-E46F88E9A976}" type="pres">
      <dgm:prSet presAssocID="{B82A0413-46A4-45C9-8A2B-68889C169E91}" presName="EmptyPlaceHolder" presStyleCnt="0"/>
      <dgm:spPr/>
    </dgm:pt>
    <dgm:pt modelId="{FAEBC332-0BEA-410A-81F3-A48BC8EC6F14}" type="pres">
      <dgm:prSet presAssocID="{F21C1608-C00E-409B-AF72-CE5DF20D605F}" presName="spaceBetweenRectangles" presStyleCnt="0"/>
      <dgm:spPr/>
    </dgm:pt>
    <dgm:pt modelId="{8E00AEDF-EA1B-44C2-8CD1-8236E60C8961}" type="pres">
      <dgm:prSet presAssocID="{FE3AD2E7-9734-4E29-B867-95DFA6D1ECF2}" presName="composite" presStyleCnt="0"/>
      <dgm:spPr/>
    </dgm:pt>
    <dgm:pt modelId="{E897DB04-CF0A-47C1-91A2-D41BFF2ABB57}" type="pres">
      <dgm:prSet presAssocID="{FE3AD2E7-9734-4E29-B867-95DFA6D1ECF2}" presName="L1TextContainer" presStyleLbl="alignNode1" presStyleIdx="9" presStyleCnt="10">
        <dgm:presLayoutVars>
          <dgm:chMax val="1"/>
          <dgm:chPref val="1"/>
          <dgm:bulletEnabled val="1"/>
        </dgm:presLayoutVars>
      </dgm:prSet>
      <dgm:spPr/>
    </dgm:pt>
    <dgm:pt modelId="{D11EF2CD-4640-4842-88C3-646672CBCC61}" type="pres">
      <dgm:prSet presAssocID="{FE3AD2E7-9734-4E29-B867-95DFA6D1ECF2}" presName="L2TextContainerWrapper" presStyleCnt="0">
        <dgm:presLayoutVars>
          <dgm:bulletEnabled val="1"/>
        </dgm:presLayoutVars>
      </dgm:prSet>
      <dgm:spPr/>
    </dgm:pt>
    <dgm:pt modelId="{070FA85D-C606-404C-9403-F2E36FC12AF6}" type="pres">
      <dgm:prSet presAssocID="{FE3AD2E7-9734-4E29-B867-95DFA6D1ECF2}" presName="L2TextContainer" presStyleLbl="bgAccFollowNode1" presStyleIdx="9" presStyleCnt="10"/>
      <dgm:spPr/>
    </dgm:pt>
    <dgm:pt modelId="{EB965711-AC00-4BC8-B6CF-F59EF648B8B8}" type="pres">
      <dgm:prSet presAssocID="{FE3AD2E7-9734-4E29-B867-95DFA6D1ECF2}" presName="FlexibleEmptyPlaceHolder" presStyleCnt="0"/>
      <dgm:spPr/>
    </dgm:pt>
    <dgm:pt modelId="{D34CB39C-39FD-4D93-9FC3-38148C0EFD6F}" type="pres">
      <dgm:prSet presAssocID="{FE3AD2E7-9734-4E29-B867-95DFA6D1ECF2}" presName="ConnectLine" presStyleLbl="sibTrans1D1" presStyleIdx="9" presStyleCnt="10"/>
      <dgm:spPr/>
    </dgm:pt>
    <dgm:pt modelId="{AC2FAC78-7DEB-4C9D-A1B2-4AE2E0A06D56}" type="pres">
      <dgm:prSet presAssocID="{FE3AD2E7-9734-4E29-B867-95DFA6D1ECF2}" presName="ConnectorPoint" presStyleLbl="node1" presStyleIdx="9" presStyleCnt="10"/>
      <dgm:spPr>
        <a:solidFill>
          <a:schemeClr val="accent2">
            <a:hueOff val="-7424668"/>
            <a:satOff val="2422"/>
            <a:lumOff val="-2157"/>
            <a:alphaOff val="0"/>
          </a:schemeClr>
        </a:solidFill>
        <a:ln w="6350" cap="flat" cmpd="sng" algn="ctr">
          <a:solidFill>
            <a:schemeClr val="lt1">
              <a:hueOff val="0"/>
              <a:satOff val="0"/>
              <a:lumOff val="0"/>
              <a:alphaOff val="0"/>
            </a:schemeClr>
          </a:solidFill>
          <a:prstDash val="solid"/>
        </a:ln>
        <a:effectLst/>
      </dgm:spPr>
    </dgm:pt>
    <dgm:pt modelId="{EE9EBA5B-4449-43C6-813C-6B34A2F4174B}" type="pres">
      <dgm:prSet presAssocID="{FE3AD2E7-9734-4E29-B867-95DFA6D1ECF2}" presName="EmptyPlaceHolder" presStyleCnt="0"/>
      <dgm:spPr/>
    </dgm:pt>
  </dgm:ptLst>
  <dgm:cxnLst>
    <dgm:cxn modelId="{9CDBA801-C7C1-4CF5-B3FF-F40BE85DB53C}" type="presOf" srcId="{C1B0D03D-DD0B-4972-A7C0-5F6571AED9C6}" destId="{8F5FE88D-B1CF-4C5D-AE13-66F5A8C55198}" srcOrd="0" destOrd="0" presId="urn:microsoft.com/office/officeart/2017/3/layout/HorizontalLabelsTimeline"/>
    <dgm:cxn modelId="{71E84802-C664-4637-B105-2C72AC2ADE9C}" type="presOf" srcId="{7A2444B2-9363-4F96-98B9-5932A1BE3561}" destId="{B79B0601-9B42-4770-8BBF-D391BD1C38EC}" srcOrd="0" destOrd="0" presId="urn:microsoft.com/office/officeart/2017/3/layout/HorizontalLabelsTimeline"/>
    <dgm:cxn modelId="{6E07E308-D071-4975-990A-C34BF638E2E7}" srcId="{9EF157AE-8041-44D0-9CB7-FB6D6C851C1F}" destId="{167D46B1-7DD2-43FF-A482-92CEDFDEED5B}" srcOrd="0" destOrd="0" parTransId="{E03E068F-12DC-4420-8FDF-26771B0FFA6B}" sibTransId="{929D1687-EBA0-4016-B898-6CE853D565EA}"/>
    <dgm:cxn modelId="{CE6DA409-D53D-4927-AD0A-2806C80F346F}" srcId="{132190C6-433E-407E-8EC7-BE2DE1AB4D07}" destId="{74EC8F61-C63B-4CE3-A60A-31BF97917105}" srcOrd="0" destOrd="0" parTransId="{F6B3BAD5-89D7-4C0F-AB59-AFEB0DE8762B}" sibTransId="{CDF6FE25-5611-47D6-9C6C-4D195417C27D}"/>
    <dgm:cxn modelId="{ABFF1D0F-2BE8-4FCB-8F43-CC87F911338B}" type="presOf" srcId="{DFEE478B-ED7E-4E78-8512-AAB77067C480}" destId="{CBC16CA4-B5FB-473F-8E96-B56D9458AE15}" srcOrd="0" destOrd="0" presId="urn:microsoft.com/office/officeart/2017/3/layout/HorizontalLabelsTimeline"/>
    <dgm:cxn modelId="{1795B217-0AB0-4227-8026-E624F045350D}" srcId="{50453EA8-A8EA-4B1D-B116-CD48161CAE12}" destId="{4FCA51F9-B2EE-47EC-AC87-2BA45C3CE8D9}" srcOrd="0" destOrd="0" parTransId="{368AEA48-9C42-4982-9384-BEC42DE3C289}" sibTransId="{F3B231A6-1704-44B5-988B-093ADFDCE1F5}"/>
    <dgm:cxn modelId="{02C3C517-9C14-4545-B682-DBB57E89101E}" srcId="{8D6FB964-839F-4BD9-90AA-52179F6DB582}" destId="{7A2444B2-9363-4F96-98B9-5932A1BE3561}" srcOrd="0" destOrd="0" parTransId="{BC539374-50BC-480F-AE3B-B299EC4C0B1A}" sibTransId="{66A83A71-082A-4805-949D-A0CD88988BA8}"/>
    <dgm:cxn modelId="{93A6F318-DDB6-4AB6-87A0-9099772F0AD6}" srcId="{8D6FB964-839F-4BD9-90AA-52179F6DB582}" destId="{51BB819A-5E28-4A17-BC45-CA14EA3A4C37}" srcOrd="7" destOrd="0" parTransId="{45F86B8B-C51E-4A69-A61D-A2523A5C59DF}" sibTransId="{24C5DFBD-4CE2-4BF2-AAA0-123D1FD62594}"/>
    <dgm:cxn modelId="{331C0D23-FFE0-4CD8-B8D9-EEB8489CA1A1}" srcId="{C1B0D03D-DD0B-4972-A7C0-5F6571AED9C6}" destId="{C9CE83D1-40D9-4435-9C83-3DE92FB76121}" srcOrd="0" destOrd="0" parTransId="{09A63F03-6CED-452C-A9B4-1E8910057066}" sibTransId="{058D6281-1F45-4576-A720-EACC6B284C10}"/>
    <dgm:cxn modelId="{74A6A02C-16E7-432E-A8D1-FF4E8910D848}" type="presOf" srcId="{C9CE83D1-40D9-4435-9C83-3DE92FB76121}" destId="{7F241703-E68A-4474-A72C-81A74CC89E41}" srcOrd="0" destOrd="0" presId="urn:microsoft.com/office/officeart/2017/3/layout/HorizontalLabelsTimeline"/>
    <dgm:cxn modelId="{32A6463C-A5C5-4450-B25B-448CCD599FDB}" srcId="{7A2444B2-9363-4F96-98B9-5932A1BE3561}" destId="{DFEE478B-ED7E-4E78-8512-AAB77067C480}" srcOrd="0" destOrd="0" parTransId="{190B77E0-2E88-4C74-A317-3D1A4E49AC24}" sibTransId="{6F7205E7-8CEC-4C53-BD65-1FF443CE5D5C}"/>
    <dgm:cxn modelId="{ACB0685D-CEC9-4EDD-8393-E7B2C0A18158}" srcId="{8D6FB964-839F-4BD9-90AA-52179F6DB582}" destId="{9EF157AE-8041-44D0-9CB7-FB6D6C851C1F}" srcOrd="5" destOrd="0" parTransId="{0714F504-5AE4-48F3-9A59-54DD135C1458}" sibTransId="{BF26EA99-50A1-40A9-913B-139B9EA05F18}"/>
    <dgm:cxn modelId="{F2669D5E-D357-4CD8-B789-B1A5970D2263}" srcId="{8D6FB964-839F-4BD9-90AA-52179F6DB582}" destId="{B82A0413-46A4-45C9-8A2B-68889C169E91}" srcOrd="8" destOrd="0" parTransId="{DF88CDB1-9101-4FC1-8609-F326614B78FE}" sibTransId="{F21C1608-C00E-409B-AF72-CE5DF20D605F}"/>
    <dgm:cxn modelId="{1A61C943-A05A-4BC8-A5EC-67940D5CB310}" type="presOf" srcId="{B82A0413-46A4-45C9-8A2B-68889C169E91}" destId="{00C64EE8-674A-4871-AA8D-8F0F89847D9C}" srcOrd="0" destOrd="0" presId="urn:microsoft.com/office/officeart/2017/3/layout/HorizontalLabelsTimeline"/>
    <dgm:cxn modelId="{ED486247-8A94-4953-BF4B-D29C4AB8F04F}" type="presOf" srcId="{132190C6-433E-407E-8EC7-BE2DE1AB4D07}" destId="{FE08D8A2-C4A2-40BA-A4A7-3E7FC0EA546E}" srcOrd="0" destOrd="0" presId="urn:microsoft.com/office/officeart/2017/3/layout/HorizontalLabelsTimeline"/>
    <dgm:cxn modelId="{9B6A8749-DEF7-43B0-8FF8-6E6C39BF4381}" srcId="{FE3AD2E7-9734-4E29-B867-95DFA6D1ECF2}" destId="{C19D4DB6-DEFB-4429-BD6B-76E7B3859B3D}" srcOrd="0" destOrd="0" parTransId="{83D2C2D6-1117-40A4-99D1-23960DEB9E78}" sibTransId="{67077788-FAF4-4D5D-8057-82AAD3EA13C8}"/>
    <dgm:cxn modelId="{B33AC66F-C93D-4F46-8246-F377B2579094}" srcId="{B82A0413-46A4-45C9-8A2B-68889C169E91}" destId="{9DFEDD4B-91FE-463A-A16F-4BFD8DDFF3E1}" srcOrd="0" destOrd="0" parTransId="{C0464111-37FC-4C69-B8FE-B7A146953215}" sibTransId="{B9ED4A7F-BEEF-4DE5-8319-C96384C0193F}"/>
    <dgm:cxn modelId="{8F69CE72-C3FA-457D-9389-BAD3F4EAD899}" type="presOf" srcId="{B0A09CFC-77AE-4CCD-8C6A-AC821BEF9FBD}" destId="{AC5C51EC-121A-4DA2-BAB8-0ACFA2632823}" srcOrd="0" destOrd="0" presId="urn:microsoft.com/office/officeart/2017/3/layout/HorizontalLabelsTimeline"/>
    <dgm:cxn modelId="{23A72D56-7D66-4078-B5F0-DB66F2112164}" type="presOf" srcId="{19505522-37CD-4D65-962C-2B1E76E41AFF}" destId="{691490B7-FB5A-468B-B43E-5D2BB44653A0}" srcOrd="0" destOrd="0" presId="urn:microsoft.com/office/officeart/2017/3/layout/HorizontalLabelsTimeline"/>
    <dgm:cxn modelId="{D58DF35A-586D-4750-95CD-4731D673ECD7}" srcId="{5292EC00-24C4-4D77-A72F-EDE098229744}" destId="{3582A0E7-4CF6-40CB-9479-33E3E3F7B528}" srcOrd="0" destOrd="0" parTransId="{CAEEB224-A8B0-4130-8F0A-B12073EA30D8}" sibTransId="{EA7A32AC-F783-4088-923B-66CF287994C2}"/>
    <dgm:cxn modelId="{B5AFEA7F-A9C7-430D-A07A-D3E9A0E958D3}" srcId="{8D6FB964-839F-4BD9-90AA-52179F6DB582}" destId="{5292EC00-24C4-4D77-A72F-EDE098229744}" srcOrd="1" destOrd="0" parTransId="{17BDCBF1-0512-44A0-A45B-18FA73AF1969}" sibTransId="{166CC576-2963-4CD8-A585-9829FD41E456}"/>
    <dgm:cxn modelId="{81882E84-19D3-4587-B468-8277C0A182D5}" type="presOf" srcId="{3582A0E7-4CF6-40CB-9479-33E3E3F7B528}" destId="{16C750B0-6B77-4652-9AC4-3913E9C931BC}" srcOrd="0" destOrd="0" presId="urn:microsoft.com/office/officeart/2017/3/layout/HorizontalLabelsTimeline"/>
    <dgm:cxn modelId="{F6F33694-8BF4-495E-86EE-8737EA915BB4}" type="presOf" srcId="{5292EC00-24C4-4D77-A72F-EDE098229744}" destId="{8A2C7CFA-7F95-4097-BCE4-1D1B2D5A9653}" srcOrd="0" destOrd="0" presId="urn:microsoft.com/office/officeart/2017/3/layout/HorizontalLabelsTimeline"/>
    <dgm:cxn modelId="{8EF76096-8CAD-47EF-8F7F-9D23B5B3A536}" srcId="{B0A09CFC-77AE-4CCD-8C6A-AC821BEF9FBD}" destId="{6B021A44-8FE9-47D4-AD23-41B57C7AE950}" srcOrd="0" destOrd="0" parTransId="{2ABA930B-D6E4-4807-A23C-4D9997886119}" sibTransId="{F8D3BF68-E3BF-4C7A-A332-62E706802A4E}"/>
    <dgm:cxn modelId="{565B1798-346F-4ADF-9EB3-94735983D86D}" type="presOf" srcId="{6B021A44-8FE9-47D4-AD23-41B57C7AE950}" destId="{8DFB5914-EAD0-4248-BD31-FBDD0C12CF59}" srcOrd="0" destOrd="0" presId="urn:microsoft.com/office/officeart/2017/3/layout/HorizontalLabelsTimeline"/>
    <dgm:cxn modelId="{FBA8129F-60D2-48F6-9658-98180099CBDD}" type="presOf" srcId="{4FCA51F9-B2EE-47EC-AC87-2BA45C3CE8D9}" destId="{6A012BAE-9683-433F-8471-B8CDA3E3A0CE}" srcOrd="0" destOrd="0" presId="urn:microsoft.com/office/officeart/2017/3/layout/HorizontalLabelsTimeline"/>
    <dgm:cxn modelId="{EDBAA79F-4327-41BE-BFA6-749B1B8A72B1}" type="presOf" srcId="{8D6FB964-839F-4BD9-90AA-52179F6DB582}" destId="{325B7B69-633C-44C0-8C40-F4C8EAEA55C1}" srcOrd="0" destOrd="0" presId="urn:microsoft.com/office/officeart/2017/3/layout/HorizontalLabelsTimeline"/>
    <dgm:cxn modelId="{E0F280A3-4780-477A-9937-1EAE01C194DC}" type="presOf" srcId="{C19D4DB6-DEFB-4429-BD6B-76E7B3859B3D}" destId="{070FA85D-C606-404C-9403-F2E36FC12AF6}" srcOrd="0" destOrd="0" presId="urn:microsoft.com/office/officeart/2017/3/layout/HorizontalLabelsTimeline"/>
    <dgm:cxn modelId="{32465CA7-FB5F-4E61-894B-1C43F033113F}" srcId="{8D6FB964-839F-4BD9-90AA-52179F6DB582}" destId="{50453EA8-A8EA-4B1D-B116-CD48161CAE12}" srcOrd="4" destOrd="0" parTransId="{B784CC29-5B09-435E-999B-6B2CCFA585D4}" sibTransId="{B8CF6713-98B7-4275-869F-07CF1778F05D}"/>
    <dgm:cxn modelId="{90DE82AB-0626-41D8-B16F-445EEABB7F02}" type="presOf" srcId="{50453EA8-A8EA-4B1D-B116-CD48161CAE12}" destId="{97325B91-BB6A-40D7-8B6E-4A2DE38797C6}" srcOrd="0" destOrd="0" presId="urn:microsoft.com/office/officeart/2017/3/layout/HorizontalLabelsTimeline"/>
    <dgm:cxn modelId="{1D52B6AB-2DDE-49BD-9C7D-FBA444531CF5}" srcId="{8D6FB964-839F-4BD9-90AA-52179F6DB582}" destId="{C1B0D03D-DD0B-4972-A7C0-5F6571AED9C6}" srcOrd="6" destOrd="0" parTransId="{3D070336-CF95-4011-B32D-68F03931921D}" sibTransId="{0F9EB821-9603-4A18-95F5-D4C978C5C500}"/>
    <dgm:cxn modelId="{8757F0B0-16A8-445C-AE7D-7D71A3DAF194}" type="presOf" srcId="{9DFEDD4B-91FE-463A-A16F-4BFD8DDFF3E1}" destId="{40FB26E1-D370-4FA5-B858-AC2187482B18}" srcOrd="0" destOrd="0" presId="urn:microsoft.com/office/officeart/2017/3/layout/HorizontalLabelsTimeline"/>
    <dgm:cxn modelId="{0A7A59C7-C4FF-4E96-963D-C68F0FC9938D}" type="presOf" srcId="{167D46B1-7DD2-43FF-A482-92CEDFDEED5B}" destId="{EB61D9B7-9D62-4471-ABF9-5DA6C18C4BCB}" srcOrd="0" destOrd="0" presId="urn:microsoft.com/office/officeart/2017/3/layout/HorizontalLabelsTimeline"/>
    <dgm:cxn modelId="{AA48D7D4-BE14-42E8-BDF6-89247FA782A8}" srcId="{8D6FB964-839F-4BD9-90AA-52179F6DB582}" destId="{B0A09CFC-77AE-4CCD-8C6A-AC821BEF9FBD}" srcOrd="2" destOrd="0" parTransId="{5F7ED4F6-3BE3-466E-8A75-DD7D86ED0C83}" sibTransId="{0FED0F20-1CC6-4ADE-8299-A630F8D958A8}"/>
    <dgm:cxn modelId="{09C1ADD7-FE6F-4225-88EE-F1387361D9CD}" type="presOf" srcId="{FE3AD2E7-9734-4E29-B867-95DFA6D1ECF2}" destId="{E897DB04-CF0A-47C1-91A2-D41BFF2ABB57}" srcOrd="0" destOrd="0" presId="urn:microsoft.com/office/officeart/2017/3/layout/HorizontalLabelsTimeline"/>
    <dgm:cxn modelId="{CF8871DD-C0C6-4277-8E7B-C5B200ED5A35}" type="presOf" srcId="{9EF157AE-8041-44D0-9CB7-FB6D6C851C1F}" destId="{15117A54-2AA0-4FED-8BA0-06441949C40E}" srcOrd="0" destOrd="0" presId="urn:microsoft.com/office/officeart/2017/3/layout/HorizontalLabelsTimeline"/>
    <dgm:cxn modelId="{9DCF10E2-D08A-40E3-9623-D7E3BC8DDC2B}" srcId="{51BB819A-5E28-4A17-BC45-CA14EA3A4C37}" destId="{19505522-37CD-4D65-962C-2B1E76E41AFF}" srcOrd="0" destOrd="0" parTransId="{6CA7E3AD-1BFD-4D12-A907-110078663163}" sibTransId="{1853B937-560E-4408-92A5-CB79B09007B5}"/>
    <dgm:cxn modelId="{0A7851ED-45CA-470D-9696-33DAD3CFEBB3}" srcId="{8D6FB964-839F-4BD9-90AA-52179F6DB582}" destId="{132190C6-433E-407E-8EC7-BE2DE1AB4D07}" srcOrd="3" destOrd="0" parTransId="{894573AC-65F0-4A44-9723-691E63206875}" sibTransId="{6888C647-F6EF-4FAD-8C77-7CC84B3D7017}"/>
    <dgm:cxn modelId="{1FBAB5F9-333F-45EC-9DF9-A139BC1B09B0}" srcId="{8D6FB964-839F-4BD9-90AA-52179F6DB582}" destId="{FE3AD2E7-9734-4E29-B867-95DFA6D1ECF2}" srcOrd="9" destOrd="0" parTransId="{F0FFDB76-6BDA-420B-93F2-CC34AAAF9995}" sibTransId="{3B8CB4A9-85D1-4938-AEBD-32C3B671FE6B}"/>
    <dgm:cxn modelId="{D0AC84FC-26B4-4DFB-8B59-4D91CA0722BB}" type="presOf" srcId="{51BB819A-5E28-4A17-BC45-CA14EA3A4C37}" destId="{DD04EB9B-0F90-4E7E-A761-B28AB51B6A20}" srcOrd="0" destOrd="0" presId="urn:microsoft.com/office/officeart/2017/3/layout/HorizontalLabelsTimeline"/>
    <dgm:cxn modelId="{53C75BFD-16A5-4608-801A-2F60DE663464}" type="presOf" srcId="{74EC8F61-C63B-4CE3-A60A-31BF97917105}" destId="{2E91A6DF-ECF9-44F1-B4A8-86DE4552C0BE}" srcOrd="0" destOrd="0" presId="urn:microsoft.com/office/officeart/2017/3/layout/HorizontalLabelsTimeline"/>
    <dgm:cxn modelId="{3E899AB4-38FF-4A86-8598-7BB51C06AE6B}" type="presParOf" srcId="{325B7B69-633C-44C0-8C40-F4C8EAEA55C1}" destId="{1D6E2DFD-DD37-4EB2-BA5A-CC745945773F}" srcOrd="0" destOrd="0" presId="urn:microsoft.com/office/officeart/2017/3/layout/HorizontalLabelsTimeline"/>
    <dgm:cxn modelId="{6075B5B5-486A-44C4-8D5A-8EE09D4852E8}" type="presParOf" srcId="{325B7B69-633C-44C0-8C40-F4C8EAEA55C1}" destId="{E9DD7300-35AB-4307-BEEE-3B4F937C4302}" srcOrd="1" destOrd="0" presId="urn:microsoft.com/office/officeart/2017/3/layout/HorizontalLabelsTimeline"/>
    <dgm:cxn modelId="{5A31ECC3-FA8F-48EE-AD65-E9C576802C35}" type="presParOf" srcId="{E9DD7300-35AB-4307-BEEE-3B4F937C4302}" destId="{265D34D7-6F72-452B-A973-CA900B13BFEA}" srcOrd="0" destOrd="0" presId="urn:microsoft.com/office/officeart/2017/3/layout/HorizontalLabelsTimeline"/>
    <dgm:cxn modelId="{097FC2CC-42E9-4734-A14D-795F0A7296FA}" type="presParOf" srcId="{265D34D7-6F72-452B-A973-CA900B13BFEA}" destId="{B79B0601-9B42-4770-8BBF-D391BD1C38EC}" srcOrd="0" destOrd="0" presId="urn:microsoft.com/office/officeart/2017/3/layout/HorizontalLabelsTimeline"/>
    <dgm:cxn modelId="{5441A051-85AE-4622-B580-04FB211BBC41}" type="presParOf" srcId="{265D34D7-6F72-452B-A973-CA900B13BFEA}" destId="{76877F29-8152-415D-BF78-24917F1ADD1C}" srcOrd="1" destOrd="0" presId="urn:microsoft.com/office/officeart/2017/3/layout/HorizontalLabelsTimeline"/>
    <dgm:cxn modelId="{BB6E211E-40A4-4E27-B554-330FE72AA9D1}" type="presParOf" srcId="{76877F29-8152-415D-BF78-24917F1ADD1C}" destId="{CBC16CA4-B5FB-473F-8E96-B56D9458AE15}" srcOrd="0" destOrd="0" presId="urn:microsoft.com/office/officeart/2017/3/layout/HorizontalLabelsTimeline"/>
    <dgm:cxn modelId="{3F0654CD-794F-4D1E-8FB5-17CE926994DE}" type="presParOf" srcId="{76877F29-8152-415D-BF78-24917F1ADD1C}" destId="{7F70FCBA-9657-47E7-94AD-EBC25F47FADC}" srcOrd="1" destOrd="0" presId="urn:microsoft.com/office/officeart/2017/3/layout/HorizontalLabelsTimeline"/>
    <dgm:cxn modelId="{5876DFD1-0538-4C0B-B615-5CB3FFA2500D}" type="presParOf" srcId="{265D34D7-6F72-452B-A973-CA900B13BFEA}" destId="{FA584C7C-A149-4936-A6F2-E187DD5EC999}" srcOrd="2" destOrd="0" presId="urn:microsoft.com/office/officeart/2017/3/layout/HorizontalLabelsTimeline"/>
    <dgm:cxn modelId="{726CDBB7-3E5D-4E75-BD14-BDB5DDEC57D7}" type="presParOf" srcId="{265D34D7-6F72-452B-A973-CA900B13BFEA}" destId="{2A07FCAD-DA9C-4B91-8C3B-27802DD78FC6}" srcOrd="3" destOrd="0" presId="urn:microsoft.com/office/officeart/2017/3/layout/HorizontalLabelsTimeline"/>
    <dgm:cxn modelId="{4B3E7341-8645-4BAD-B05C-7223497B4B34}" type="presParOf" srcId="{265D34D7-6F72-452B-A973-CA900B13BFEA}" destId="{DFE6495E-1581-419C-9BF1-EF55C8E83E1B}" srcOrd="4" destOrd="0" presId="urn:microsoft.com/office/officeart/2017/3/layout/HorizontalLabelsTimeline"/>
    <dgm:cxn modelId="{7BDB6F92-0E81-4C2B-8E61-B19501925A1F}" type="presParOf" srcId="{E9DD7300-35AB-4307-BEEE-3B4F937C4302}" destId="{A7C228DC-FDB3-45FF-9290-3382A046ABBE}" srcOrd="1" destOrd="0" presId="urn:microsoft.com/office/officeart/2017/3/layout/HorizontalLabelsTimeline"/>
    <dgm:cxn modelId="{15980842-2AE9-4074-80BF-B7F81642677A}" type="presParOf" srcId="{E9DD7300-35AB-4307-BEEE-3B4F937C4302}" destId="{3E4127E5-2248-470D-932B-8FF8DF74D72F}" srcOrd="2" destOrd="0" presId="urn:microsoft.com/office/officeart/2017/3/layout/HorizontalLabelsTimeline"/>
    <dgm:cxn modelId="{B81D90DF-1788-4C61-A387-D0F24BF4D4E3}" type="presParOf" srcId="{3E4127E5-2248-470D-932B-8FF8DF74D72F}" destId="{8A2C7CFA-7F95-4097-BCE4-1D1B2D5A9653}" srcOrd="0" destOrd="0" presId="urn:microsoft.com/office/officeart/2017/3/layout/HorizontalLabelsTimeline"/>
    <dgm:cxn modelId="{44695E49-7121-473A-9C75-23523044897C}" type="presParOf" srcId="{3E4127E5-2248-470D-932B-8FF8DF74D72F}" destId="{20F35A07-D18F-4E3E-81B0-F4547FBE0C2B}" srcOrd="1" destOrd="0" presId="urn:microsoft.com/office/officeart/2017/3/layout/HorizontalLabelsTimeline"/>
    <dgm:cxn modelId="{AD6A070A-37A1-4D71-8D3A-5C46082AB73F}" type="presParOf" srcId="{20F35A07-D18F-4E3E-81B0-F4547FBE0C2B}" destId="{16C750B0-6B77-4652-9AC4-3913E9C931BC}" srcOrd="0" destOrd="0" presId="urn:microsoft.com/office/officeart/2017/3/layout/HorizontalLabelsTimeline"/>
    <dgm:cxn modelId="{55A89A50-1754-47C0-9C87-E8AFB2D8DAA3}" type="presParOf" srcId="{20F35A07-D18F-4E3E-81B0-F4547FBE0C2B}" destId="{BFFF546F-FD28-4C41-BF6C-A3F04C901DE6}" srcOrd="1" destOrd="0" presId="urn:microsoft.com/office/officeart/2017/3/layout/HorizontalLabelsTimeline"/>
    <dgm:cxn modelId="{ACDECDC4-D096-4992-9F02-D68D86852E47}" type="presParOf" srcId="{3E4127E5-2248-470D-932B-8FF8DF74D72F}" destId="{EB3F0605-625C-47D1-9576-49C77E9FEEED}" srcOrd="2" destOrd="0" presId="urn:microsoft.com/office/officeart/2017/3/layout/HorizontalLabelsTimeline"/>
    <dgm:cxn modelId="{AD3C5255-22CA-43A3-93B5-AF5907D24FC6}" type="presParOf" srcId="{3E4127E5-2248-470D-932B-8FF8DF74D72F}" destId="{144F85FE-BAD9-4B07-AF09-7C254C7C6A2C}" srcOrd="3" destOrd="0" presId="urn:microsoft.com/office/officeart/2017/3/layout/HorizontalLabelsTimeline"/>
    <dgm:cxn modelId="{49442F8D-9E1B-4C4B-BB65-F7EFD8C83EE2}" type="presParOf" srcId="{3E4127E5-2248-470D-932B-8FF8DF74D72F}" destId="{D9A6BA40-9CF8-41B3-864F-5DCFB451DEC5}" srcOrd="4" destOrd="0" presId="urn:microsoft.com/office/officeart/2017/3/layout/HorizontalLabelsTimeline"/>
    <dgm:cxn modelId="{98AC83DD-8647-4221-8362-E2C6D5147B5D}" type="presParOf" srcId="{E9DD7300-35AB-4307-BEEE-3B4F937C4302}" destId="{97A2D421-FABB-4E92-9866-CE8E7A8F40EC}" srcOrd="3" destOrd="0" presId="urn:microsoft.com/office/officeart/2017/3/layout/HorizontalLabelsTimeline"/>
    <dgm:cxn modelId="{683C4D1F-7950-4AA3-80AF-991929973BAE}" type="presParOf" srcId="{E9DD7300-35AB-4307-BEEE-3B4F937C4302}" destId="{1EE80DF4-75F3-436E-AC68-3AF4B976FD98}" srcOrd="4" destOrd="0" presId="urn:microsoft.com/office/officeart/2017/3/layout/HorizontalLabelsTimeline"/>
    <dgm:cxn modelId="{0EDA4550-5974-4830-AC5B-D68546701EDB}" type="presParOf" srcId="{1EE80DF4-75F3-436E-AC68-3AF4B976FD98}" destId="{AC5C51EC-121A-4DA2-BAB8-0ACFA2632823}" srcOrd="0" destOrd="0" presId="urn:microsoft.com/office/officeart/2017/3/layout/HorizontalLabelsTimeline"/>
    <dgm:cxn modelId="{CDCF3771-D989-4E6D-899E-FC4C9D06725D}" type="presParOf" srcId="{1EE80DF4-75F3-436E-AC68-3AF4B976FD98}" destId="{CF15BFCF-0896-4D6B-B264-696F0D3D574C}" srcOrd="1" destOrd="0" presId="urn:microsoft.com/office/officeart/2017/3/layout/HorizontalLabelsTimeline"/>
    <dgm:cxn modelId="{A1E39E5A-D468-4028-9436-BB1207663D2E}" type="presParOf" srcId="{CF15BFCF-0896-4D6B-B264-696F0D3D574C}" destId="{8DFB5914-EAD0-4248-BD31-FBDD0C12CF59}" srcOrd="0" destOrd="0" presId="urn:microsoft.com/office/officeart/2017/3/layout/HorizontalLabelsTimeline"/>
    <dgm:cxn modelId="{DCC5863A-D4D4-408A-9B7B-1E46F135D750}" type="presParOf" srcId="{CF15BFCF-0896-4D6B-B264-696F0D3D574C}" destId="{F0CCB907-A4D7-4AF1-BBBC-38FC2F90CC19}" srcOrd="1" destOrd="0" presId="urn:microsoft.com/office/officeart/2017/3/layout/HorizontalLabelsTimeline"/>
    <dgm:cxn modelId="{BA8115CF-93AC-4357-8325-1EB67550E59D}" type="presParOf" srcId="{1EE80DF4-75F3-436E-AC68-3AF4B976FD98}" destId="{58C5A185-05FA-4F4F-832C-A7263C581EAA}" srcOrd="2" destOrd="0" presId="urn:microsoft.com/office/officeart/2017/3/layout/HorizontalLabelsTimeline"/>
    <dgm:cxn modelId="{30E4DA96-713E-4973-B422-4ACDF9327E7B}" type="presParOf" srcId="{1EE80DF4-75F3-436E-AC68-3AF4B976FD98}" destId="{7C2DF5F5-CAF3-4564-85DA-21D82B929010}" srcOrd="3" destOrd="0" presId="urn:microsoft.com/office/officeart/2017/3/layout/HorizontalLabelsTimeline"/>
    <dgm:cxn modelId="{D5600F76-0569-43BD-BA09-B03A5B7CC0F0}" type="presParOf" srcId="{1EE80DF4-75F3-436E-AC68-3AF4B976FD98}" destId="{080FCA97-F77D-4C60-8F33-B156E66B483B}" srcOrd="4" destOrd="0" presId="urn:microsoft.com/office/officeart/2017/3/layout/HorizontalLabelsTimeline"/>
    <dgm:cxn modelId="{AD4F932C-11FD-4143-A872-FA6DE915A794}" type="presParOf" srcId="{E9DD7300-35AB-4307-BEEE-3B4F937C4302}" destId="{1E1E658C-2F38-455D-B501-FAA0D86251C3}" srcOrd="5" destOrd="0" presId="urn:microsoft.com/office/officeart/2017/3/layout/HorizontalLabelsTimeline"/>
    <dgm:cxn modelId="{98321979-7E5A-47DE-B2EC-CF2636C6F48E}" type="presParOf" srcId="{E9DD7300-35AB-4307-BEEE-3B4F937C4302}" destId="{E6C2A7F7-B8B4-44E9-9B3B-46078A0C8584}" srcOrd="6" destOrd="0" presId="urn:microsoft.com/office/officeart/2017/3/layout/HorizontalLabelsTimeline"/>
    <dgm:cxn modelId="{D9DE3CDD-922E-4206-9C48-259004326EBC}" type="presParOf" srcId="{E6C2A7F7-B8B4-44E9-9B3B-46078A0C8584}" destId="{FE08D8A2-C4A2-40BA-A4A7-3E7FC0EA546E}" srcOrd="0" destOrd="0" presId="urn:microsoft.com/office/officeart/2017/3/layout/HorizontalLabelsTimeline"/>
    <dgm:cxn modelId="{69FE9BC2-4D74-491B-A306-C8FFFD135545}" type="presParOf" srcId="{E6C2A7F7-B8B4-44E9-9B3B-46078A0C8584}" destId="{F7DDBB7C-0044-4766-A115-ADB58B1369CD}" srcOrd="1" destOrd="0" presId="urn:microsoft.com/office/officeart/2017/3/layout/HorizontalLabelsTimeline"/>
    <dgm:cxn modelId="{8AAD4A89-C336-4AF6-9B74-2137FEEC3259}" type="presParOf" srcId="{F7DDBB7C-0044-4766-A115-ADB58B1369CD}" destId="{2E91A6DF-ECF9-44F1-B4A8-86DE4552C0BE}" srcOrd="0" destOrd="0" presId="urn:microsoft.com/office/officeart/2017/3/layout/HorizontalLabelsTimeline"/>
    <dgm:cxn modelId="{F1F2CE6C-9406-4639-9547-E6CBD91A1A1D}" type="presParOf" srcId="{F7DDBB7C-0044-4766-A115-ADB58B1369CD}" destId="{6A771F0E-3D60-4FBD-B7FA-218E10726E24}" srcOrd="1" destOrd="0" presId="urn:microsoft.com/office/officeart/2017/3/layout/HorizontalLabelsTimeline"/>
    <dgm:cxn modelId="{B026C4E6-9351-42B8-A059-8872A6F8CCCE}" type="presParOf" srcId="{E6C2A7F7-B8B4-44E9-9B3B-46078A0C8584}" destId="{A103242E-11A8-4A4B-85F4-6A98CEBAC34C}" srcOrd="2" destOrd="0" presId="urn:microsoft.com/office/officeart/2017/3/layout/HorizontalLabelsTimeline"/>
    <dgm:cxn modelId="{301192D6-D8C7-45F7-9113-934DF241110F}" type="presParOf" srcId="{E6C2A7F7-B8B4-44E9-9B3B-46078A0C8584}" destId="{A3BD29DE-1A21-40AC-877E-71C66B44AC2D}" srcOrd="3" destOrd="0" presId="urn:microsoft.com/office/officeart/2017/3/layout/HorizontalLabelsTimeline"/>
    <dgm:cxn modelId="{12C38BCE-0476-409E-A07D-FA53BE933EC5}" type="presParOf" srcId="{E6C2A7F7-B8B4-44E9-9B3B-46078A0C8584}" destId="{13094A42-5C11-4DF3-AD82-F1ABFD58A1C3}" srcOrd="4" destOrd="0" presId="urn:microsoft.com/office/officeart/2017/3/layout/HorizontalLabelsTimeline"/>
    <dgm:cxn modelId="{81C1D32B-F1D6-4CCE-86E3-D5569692EDB3}" type="presParOf" srcId="{E9DD7300-35AB-4307-BEEE-3B4F937C4302}" destId="{77BAE2DE-D6E1-4E24-A62F-C0574EB24F75}" srcOrd="7" destOrd="0" presId="urn:microsoft.com/office/officeart/2017/3/layout/HorizontalLabelsTimeline"/>
    <dgm:cxn modelId="{782BC9BE-3C3D-4D28-BE8B-8F36647AE5D4}" type="presParOf" srcId="{E9DD7300-35AB-4307-BEEE-3B4F937C4302}" destId="{DA4E9B4F-3D9F-4AAC-BDA8-B77C4B351A20}" srcOrd="8" destOrd="0" presId="urn:microsoft.com/office/officeart/2017/3/layout/HorizontalLabelsTimeline"/>
    <dgm:cxn modelId="{67245ED4-C698-4118-804B-DEB273D35504}" type="presParOf" srcId="{DA4E9B4F-3D9F-4AAC-BDA8-B77C4B351A20}" destId="{97325B91-BB6A-40D7-8B6E-4A2DE38797C6}" srcOrd="0" destOrd="0" presId="urn:microsoft.com/office/officeart/2017/3/layout/HorizontalLabelsTimeline"/>
    <dgm:cxn modelId="{F2187A98-60E1-4DC9-92C8-4989D25D4F78}" type="presParOf" srcId="{DA4E9B4F-3D9F-4AAC-BDA8-B77C4B351A20}" destId="{B5E7F585-5C00-4467-A9B1-F495A74CED5F}" srcOrd="1" destOrd="0" presId="urn:microsoft.com/office/officeart/2017/3/layout/HorizontalLabelsTimeline"/>
    <dgm:cxn modelId="{01801E67-C34E-4BD3-8E06-A9A5BC99D3D7}" type="presParOf" srcId="{B5E7F585-5C00-4467-A9B1-F495A74CED5F}" destId="{6A012BAE-9683-433F-8471-B8CDA3E3A0CE}" srcOrd="0" destOrd="0" presId="urn:microsoft.com/office/officeart/2017/3/layout/HorizontalLabelsTimeline"/>
    <dgm:cxn modelId="{CF3B177C-1E5C-4488-986B-1C27CB8DDDE3}" type="presParOf" srcId="{B5E7F585-5C00-4467-A9B1-F495A74CED5F}" destId="{9AC43D74-9AD6-41F5-8F46-A78D6C629B9C}" srcOrd="1" destOrd="0" presId="urn:microsoft.com/office/officeart/2017/3/layout/HorizontalLabelsTimeline"/>
    <dgm:cxn modelId="{2DE66DA5-0A8C-4F67-B60F-CAC4ECA75573}" type="presParOf" srcId="{DA4E9B4F-3D9F-4AAC-BDA8-B77C4B351A20}" destId="{07D54ACC-E1C1-4442-B5FB-AB342A801DF7}" srcOrd="2" destOrd="0" presId="urn:microsoft.com/office/officeart/2017/3/layout/HorizontalLabelsTimeline"/>
    <dgm:cxn modelId="{02C83CF4-E4FD-4134-9B39-9891223F8BA3}" type="presParOf" srcId="{DA4E9B4F-3D9F-4AAC-BDA8-B77C4B351A20}" destId="{525C1898-94BC-4B96-B72D-6D4A9FCA449D}" srcOrd="3" destOrd="0" presId="urn:microsoft.com/office/officeart/2017/3/layout/HorizontalLabelsTimeline"/>
    <dgm:cxn modelId="{BFD63F14-6F7A-4CF6-8FB7-5CC8157581EB}" type="presParOf" srcId="{DA4E9B4F-3D9F-4AAC-BDA8-B77C4B351A20}" destId="{608DFE24-8007-4870-9ABD-6444755E37CE}" srcOrd="4" destOrd="0" presId="urn:microsoft.com/office/officeart/2017/3/layout/HorizontalLabelsTimeline"/>
    <dgm:cxn modelId="{A6BCABD7-F98B-41EB-9CA7-9B9EDF150393}" type="presParOf" srcId="{E9DD7300-35AB-4307-BEEE-3B4F937C4302}" destId="{32615045-3075-41F4-951D-A357DD7646A7}" srcOrd="9" destOrd="0" presId="urn:microsoft.com/office/officeart/2017/3/layout/HorizontalLabelsTimeline"/>
    <dgm:cxn modelId="{B85B45EF-C109-4DFC-8333-EBE8B5705F2E}" type="presParOf" srcId="{E9DD7300-35AB-4307-BEEE-3B4F937C4302}" destId="{4139A033-F463-454A-A392-98288D101A6E}" srcOrd="10" destOrd="0" presId="urn:microsoft.com/office/officeart/2017/3/layout/HorizontalLabelsTimeline"/>
    <dgm:cxn modelId="{3EC3CEEE-8889-47EB-B73C-BFD95F634C35}" type="presParOf" srcId="{4139A033-F463-454A-A392-98288D101A6E}" destId="{15117A54-2AA0-4FED-8BA0-06441949C40E}" srcOrd="0" destOrd="0" presId="urn:microsoft.com/office/officeart/2017/3/layout/HorizontalLabelsTimeline"/>
    <dgm:cxn modelId="{8F97F9D5-02CB-4A6C-9DB0-3C8CA1A8482B}" type="presParOf" srcId="{4139A033-F463-454A-A392-98288D101A6E}" destId="{7582427E-BC55-4081-889A-A1C914CFDEC7}" srcOrd="1" destOrd="0" presId="urn:microsoft.com/office/officeart/2017/3/layout/HorizontalLabelsTimeline"/>
    <dgm:cxn modelId="{96D4D4D1-DE15-451C-88E2-1B53042B258B}" type="presParOf" srcId="{7582427E-BC55-4081-889A-A1C914CFDEC7}" destId="{EB61D9B7-9D62-4471-ABF9-5DA6C18C4BCB}" srcOrd="0" destOrd="0" presId="urn:microsoft.com/office/officeart/2017/3/layout/HorizontalLabelsTimeline"/>
    <dgm:cxn modelId="{492552D9-E613-40DD-B48F-8E4939360476}" type="presParOf" srcId="{7582427E-BC55-4081-889A-A1C914CFDEC7}" destId="{F02EEEAC-C537-4918-ADC7-DE6BB83578F3}" srcOrd="1" destOrd="0" presId="urn:microsoft.com/office/officeart/2017/3/layout/HorizontalLabelsTimeline"/>
    <dgm:cxn modelId="{6E49D3C2-5281-4543-8954-856A4CA091DC}" type="presParOf" srcId="{4139A033-F463-454A-A392-98288D101A6E}" destId="{BCAC979C-099B-44EC-A7B4-3662894CB159}" srcOrd="2" destOrd="0" presId="urn:microsoft.com/office/officeart/2017/3/layout/HorizontalLabelsTimeline"/>
    <dgm:cxn modelId="{A93D6575-77E9-4536-BB9F-91AA55C317EE}" type="presParOf" srcId="{4139A033-F463-454A-A392-98288D101A6E}" destId="{1B41D49D-F956-47BF-A81B-BF602A49306A}" srcOrd="3" destOrd="0" presId="urn:microsoft.com/office/officeart/2017/3/layout/HorizontalLabelsTimeline"/>
    <dgm:cxn modelId="{20817B15-9CD9-4186-BA3E-277E0F72C2FE}" type="presParOf" srcId="{4139A033-F463-454A-A392-98288D101A6E}" destId="{E8619718-81DE-417E-A485-068D392B0330}" srcOrd="4" destOrd="0" presId="urn:microsoft.com/office/officeart/2017/3/layout/HorizontalLabelsTimeline"/>
    <dgm:cxn modelId="{EF48707C-60F3-471B-8A54-E2C06D58398A}" type="presParOf" srcId="{E9DD7300-35AB-4307-BEEE-3B4F937C4302}" destId="{1C213C1B-E1F4-47BC-8381-D1F8D23464E9}" srcOrd="11" destOrd="0" presId="urn:microsoft.com/office/officeart/2017/3/layout/HorizontalLabelsTimeline"/>
    <dgm:cxn modelId="{C955D2B6-F8D9-423A-B2B8-EB9D2AD225F8}" type="presParOf" srcId="{E9DD7300-35AB-4307-BEEE-3B4F937C4302}" destId="{640F1E64-E400-41B1-9735-E3C4BC0A33E6}" srcOrd="12" destOrd="0" presId="urn:microsoft.com/office/officeart/2017/3/layout/HorizontalLabelsTimeline"/>
    <dgm:cxn modelId="{84C87259-2F58-4702-B56F-1FB97C90DBA1}" type="presParOf" srcId="{640F1E64-E400-41B1-9735-E3C4BC0A33E6}" destId="{8F5FE88D-B1CF-4C5D-AE13-66F5A8C55198}" srcOrd="0" destOrd="0" presId="urn:microsoft.com/office/officeart/2017/3/layout/HorizontalLabelsTimeline"/>
    <dgm:cxn modelId="{F79C7CA7-69C3-4004-B14F-AAA4D3ED9AC6}" type="presParOf" srcId="{640F1E64-E400-41B1-9735-E3C4BC0A33E6}" destId="{45F9E66B-0AD8-4568-BD78-CC929FFFD535}" srcOrd="1" destOrd="0" presId="urn:microsoft.com/office/officeart/2017/3/layout/HorizontalLabelsTimeline"/>
    <dgm:cxn modelId="{5452064D-AF1D-4B3D-BA9A-2F7DF1001DAC}" type="presParOf" srcId="{45F9E66B-0AD8-4568-BD78-CC929FFFD535}" destId="{7F241703-E68A-4474-A72C-81A74CC89E41}" srcOrd="0" destOrd="0" presId="urn:microsoft.com/office/officeart/2017/3/layout/HorizontalLabelsTimeline"/>
    <dgm:cxn modelId="{83609CBF-523B-4E04-A161-3ECA6EFAF727}" type="presParOf" srcId="{45F9E66B-0AD8-4568-BD78-CC929FFFD535}" destId="{2F9A4AE2-7F87-4F2B-938C-347A1D0BD2BD}" srcOrd="1" destOrd="0" presId="urn:microsoft.com/office/officeart/2017/3/layout/HorizontalLabelsTimeline"/>
    <dgm:cxn modelId="{6F6514F9-AC41-4F7E-975A-A91CFE74D8C7}" type="presParOf" srcId="{640F1E64-E400-41B1-9735-E3C4BC0A33E6}" destId="{E8CC752B-4C49-47B7-B17B-6E93DFA9675C}" srcOrd="2" destOrd="0" presId="urn:microsoft.com/office/officeart/2017/3/layout/HorizontalLabelsTimeline"/>
    <dgm:cxn modelId="{C75276F1-7CA5-4D25-B6CA-95FA30A4FB30}" type="presParOf" srcId="{640F1E64-E400-41B1-9735-E3C4BC0A33E6}" destId="{0E55233B-AB25-45EA-ACC1-E999629803E0}" srcOrd="3" destOrd="0" presId="urn:microsoft.com/office/officeart/2017/3/layout/HorizontalLabelsTimeline"/>
    <dgm:cxn modelId="{1EE17853-117C-4F52-9DA8-CD95FCAA534B}" type="presParOf" srcId="{640F1E64-E400-41B1-9735-E3C4BC0A33E6}" destId="{18BBC399-E11D-40D1-90E7-B3A433215BCA}" srcOrd="4" destOrd="0" presId="urn:microsoft.com/office/officeart/2017/3/layout/HorizontalLabelsTimeline"/>
    <dgm:cxn modelId="{F5F5E830-D48A-4A79-9724-BA437172246A}" type="presParOf" srcId="{E9DD7300-35AB-4307-BEEE-3B4F937C4302}" destId="{666B8DFC-8DA3-4DDD-A88C-B4F6F9F886B7}" srcOrd="13" destOrd="0" presId="urn:microsoft.com/office/officeart/2017/3/layout/HorizontalLabelsTimeline"/>
    <dgm:cxn modelId="{92E1C5DF-BA50-4C54-9A08-9A1A6D47173A}" type="presParOf" srcId="{E9DD7300-35AB-4307-BEEE-3B4F937C4302}" destId="{F6483E29-A5C7-423B-A32A-DDFB8323A82C}" srcOrd="14" destOrd="0" presId="urn:microsoft.com/office/officeart/2017/3/layout/HorizontalLabelsTimeline"/>
    <dgm:cxn modelId="{5A7A5748-2655-4F2B-9431-7FC672F57A2D}" type="presParOf" srcId="{F6483E29-A5C7-423B-A32A-DDFB8323A82C}" destId="{DD04EB9B-0F90-4E7E-A761-B28AB51B6A20}" srcOrd="0" destOrd="0" presId="urn:microsoft.com/office/officeart/2017/3/layout/HorizontalLabelsTimeline"/>
    <dgm:cxn modelId="{8CE24A67-41B8-49FE-B2FF-FFDE46FE4817}" type="presParOf" srcId="{F6483E29-A5C7-423B-A32A-DDFB8323A82C}" destId="{6E46B990-0ED1-400D-BA68-0C6E4679A31B}" srcOrd="1" destOrd="0" presId="urn:microsoft.com/office/officeart/2017/3/layout/HorizontalLabelsTimeline"/>
    <dgm:cxn modelId="{6510E9F5-F605-4F27-B26F-D9AE3E12A02A}" type="presParOf" srcId="{6E46B990-0ED1-400D-BA68-0C6E4679A31B}" destId="{691490B7-FB5A-468B-B43E-5D2BB44653A0}" srcOrd="0" destOrd="0" presId="urn:microsoft.com/office/officeart/2017/3/layout/HorizontalLabelsTimeline"/>
    <dgm:cxn modelId="{753E05A6-482E-458C-98EA-648A03B65CF7}" type="presParOf" srcId="{6E46B990-0ED1-400D-BA68-0C6E4679A31B}" destId="{83F49237-8313-4BBD-B3C2-13605302B369}" srcOrd="1" destOrd="0" presId="urn:microsoft.com/office/officeart/2017/3/layout/HorizontalLabelsTimeline"/>
    <dgm:cxn modelId="{97510523-F557-4766-8347-EDC3160BD081}" type="presParOf" srcId="{F6483E29-A5C7-423B-A32A-DDFB8323A82C}" destId="{58C9EB1C-495C-46EA-8277-021A0778EB2D}" srcOrd="2" destOrd="0" presId="urn:microsoft.com/office/officeart/2017/3/layout/HorizontalLabelsTimeline"/>
    <dgm:cxn modelId="{F6A05F36-0B08-49F1-869B-3B21F707059B}" type="presParOf" srcId="{F6483E29-A5C7-423B-A32A-DDFB8323A82C}" destId="{E15D7A5D-9BC3-4A46-84B3-5676C3A5B30A}" srcOrd="3" destOrd="0" presId="urn:microsoft.com/office/officeart/2017/3/layout/HorizontalLabelsTimeline"/>
    <dgm:cxn modelId="{9842584D-4F5F-4DBD-BF3B-494D2F6D908D}" type="presParOf" srcId="{F6483E29-A5C7-423B-A32A-DDFB8323A82C}" destId="{61BD2CB6-F1F5-4C10-A872-6752FDFCE585}" srcOrd="4" destOrd="0" presId="urn:microsoft.com/office/officeart/2017/3/layout/HorizontalLabelsTimeline"/>
    <dgm:cxn modelId="{0EF5B0E5-F195-4B41-9675-AA442589D711}" type="presParOf" srcId="{E9DD7300-35AB-4307-BEEE-3B4F937C4302}" destId="{50A04B3D-2902-4C5F-BFA5-2ED9AF6C4CCA}" srcOrd="15" destOrd="0" presId="urn:microsoft.com/office/officeart/2017/3/layout/HorizontalLabelsTimeline"/>
    <dgm:cxn modelId="{695D3D93-47DC-4974-9EA5-8756C63E04C6}" type="presParOf" srcId="{E9DD7300-35AB-4307-BEEE-3B4F937C4302}" destId="{2F8FF172-EB89-4269-B9D4-EC4768A5DE66}" srcOrd="16" destOrd="0" presId="urn:microsoft.com/office/officeart/2017/3/layout/HorizontalLabelsTimeline"/>
    <dgm:cxn modelId="{9C8E3DE0-191E-4CFB-BCAF-6E44F6B6B443}" type="presParOf" srcId="{2F8FF172-EB89-4269-B9D4-EC4768A5DE66}" destId="{00C64EE8-674A-4871-AA8D-8F0F89847D9C}" srcOrd="0" destOrd="0" presId="urn:microsoft.com/office/officeart/2017/3/layout/HorizontalLabelsTimeline"/>
    <dgm:cxn modelId="{9CF33E57-7B18-4278-9C26-6C4373496D8E}" type="presParOf" srcId="{2F8FF172-EB89-4269-B9D4-EC4768A5DE66}" destId="{FA469FA6-0658-4DC8-8DEA-B3BDFEE39373}" srcOrd="1" destOrd="0" presId="urn:microsoft.com/office/officeart/2017/3/layout/HorizontalLabelsTimeline"/>
    <dgm:cxn modelId="{C223D67D-D9C8-42DF-B6E2-BE71B9DA0773}" type="presParOf" srcId="{FA469FA6-0658-4DC8-8DEA-B3BDFEE39373}" destId="{40FB26E1-D370-4FA5-B858-AC2187482B18}" srcOrd="0" destOrd="0" presId="urn:microsoft.com/office/officeart/2017/3/layout/HorizontalLabelsTimeline"/>
    <dgm:cxn modelId="{68F518AE-A111-422B-A2A6-4CBF38D151E8}" type="presParOf" srcId="{FA469FA6-0658-4DC8-8DEA-B3BDFEE39373}" destId="{3B5DE0F2-8B02-4BFE-BB5F-10F7F49ED288}" srcOrd="1" destOrd="0" presId="urn:microsoft.com/office/officeart/2017/3/layout/HorizontalLabelsTimeline"/>
    <dgm:cxn modelId="{DC8C67B7-94B0-4DE8-8F7A-164B0A061E2F}" type="presParOf" srcId="{2F8FF172-EB89-4269-B9D4-EC4768A5DE66}" destId="{1C1F2056-7127-435E-9FD8-AE5D01934974}" srcOrd="2" destOrd="0" presId="urn:microsoft.com/office/officeart/2017/3/layout/HorizontalLabelsTimeline"/>
    <dgm:cxn modelId="{2A2D79B4-A150-494E-9E64-A212B4ED2EDE}" type="presParOf" srcId="{2F8FF172-EB89-4269-B9D4-EC4768A5DE66}" destId="{9ED1981B-5048-4DD4-A982-CBDD8FE620BE}" srcOrd="3" destOrd="0" presId="urn:microsoft.com/office/officeart/2017/3/layout/HorizontalLabelsTimeline"/>
    <dgm:cxn modelId="{76452DED-F224-4D10-8BD6-FEB73F7AF32C}" type="presParOf" srcId="{2F8FF172-EB89-4269-B9D4-EC4768A5DE66}" destId="{EE5ED291-9078-4360-88C8-E46F88E9A976}" srcOrd="4" destOrd="0" presId="urn:microsoft.com/office/officeart/2017/3/layout/HorizontalLabelsTimeline"/>
    <dgm:cxn modelId="{AB257E12-1556-43F3-B784-E1B8BA03963B}" type="presParOf" srcId="{E9DD7300-35AB-4307-BEEE-3B4F937C4302}" destId="{FAEBC332-0BEA-410A-81F3-A48BC8EC6F14}" srcOrd="17" destOrd="0" presId="urn:microsoft.com/office/officeart/2017/3/layout/HorizontalLabelsTimeline"/>
    <dgm:cxn modelId="{1EB22313-2154-4D34-AEB3-A11991503DC5}" type="presParOf" srcId="{E9DD7300-35AB-4307-BEEE-3B4F937C4302}" destId="{8E00AEDF-EA1B-44C2-8CD1-8236E60C8961}" srcOrd="18" destOrd="0" presId="urn:microsoft.com/office/officeart/2017/3/layout/HorizontalLabelsTimeline"/>
    <dgm:cxn modelId="{AA06C31A-E5D3-4121-8A80-BFD11DEDC984}" type="presParOf" srcId="{8E00AEDF-EA1B-44C2-8CD1-8236E60C8961}" destId="{E897DB04-CF0A-47C1-91A2-D41BFF2ABB57}" srcOrd="0" destOrd="0" presId="urn:microsoft.com/office/officeart/2017/3/layout/HorizontalLabelsTimeline"/>
    <dgm:cxn modelId="{41216402-544F-4EB8-A4E7-7B40599F6B08}" type="presParOf" srcId="{8E00AEDF-EA1B-44C2-8CD1-8236E60C8961}" destId="{D11EF2CD-4640-4842-88C3-646672CBCC61}" srcOrd="1" destOrd="0" presId="urn:microsoft.com/office/officeart/2017/3/layout/HorizontalLabelsTimeline"/>
    <dgm:cxn modelId="{3A1E9C0F-DE1A-40A1-9D50-00CC96591270}" type="presParOf" srcId="{D11EF2CD-4640-4842-88C3-646672CBCC61}" destId="{070FA85D-C606-404C-9403-F2E36FC12AF6}" srcOrd="0" destOrd="0" presId="urn:microsoft.com/office/officeart/2017/3/layout/HorizontalLabelsTimeline"/>
    <dgm:cxn modelId="{3169DAF0-3F1D-46AE-AF2F-EA6A16D4969E}" type="presParOf" srcId="{D11EF2CD-4640-4842-88C3-646672CBCC61}" destId="{EB965711-AC00-4BC8-B6CF-F59EF648B8B8}" srcOrd="1" destOrd="0" presId="urn:microsoft.com/office/officeart/2017/3/layout/HorizontalLabelsTimeline"/>
    <dgm:cxn modelId="{BE3E9142-B5D5-4093-8BDE-B579E4D815B4}" type="presParOf" srcId="{8E00AEDF-EA1B-44C2-8CD1-8236E60C8961}" destId="{D34CB39C-39FD-4D93-9FC3-38148C0EFD6F}" srcOrd="2" destOrd="0" presId="urn:microsoft.com/office/officeart/2017/3/layout/HorizontalLabelsTimeline"/>
    <dgm:cxn modelId="{0EDB4D63-90EC-478B-9A17-2D929D47DA38}" type="presParOf" srcId="{8E00AEDF-EA1B-44C2-8CD1-8236E60C8961}" destId="{AC2FAC78-7DEB-4C9D-A1B2-4AE2E0A06D56}" srcOrd="3" destOrd="0" presId="urn:microsoft.com/office/officeart/2017/3/layout/HorizontalLabelsTimeline"/>
    <dgm:cxn modelId="{B99DE7B2-0CDF-48AE-AF32-AE91AA739BD7}" type="presParOf" srcId="{8E00AEDF-EA1B-44C2-8CD1-8236E60C8961}" destId="{EE9EBA5B-4449-43C6-813C-6B34A2F4174B}" srcOrd="4" destOrd="0" presId="urn:microsoft.com/office/officeart/2017/3/layout/HorizontalLabels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19E8F3-5BC9-4598-AB13-7207CCD30FB3}">
      <dsp:nvSpPr>
        <dsp:cNvPr id="0" name=""/>
        <dsp:cNvSpPr/>
      </dsp:nvSpPr>
      <dsp:spPr>
        <a:xfrm rot="5400000">
          <a:off x="2261530" y="950661"/>
          <a:ext cx="1485308" cy="1292218"/>
        </a:xfrm>
        <a:prstGeom prst="hexagon">
          <a:avLst>
            <a:gd name="adj" fmla="val 25000"/>
            <a:gd name="vf" fmla="val 115470"/>
          </a:avLst>
        </a:prstGeom>
        <a:solidFill>
          <a:srgbClr val="00206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Research</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(NC)</a:t>
          </a:r>
        </a:p>
      </dsp:txBody>
      <dsp:txXfrm rot="-5400000">
        <a:off x="2559446" y="1085578"/>
        <a:ext cx="889476" cy="1022387"/>
      </dsp:txXfrm>
    </dsp:sp>
    <dsp:sp modelId="{1352311A-F30F-4200-A880-F9E309D6586D}">
      <dsp:nvSpPr>
        <dsp:cNvPr id="0" name=""/>
        <dsp:cNvSpPr/>
      </dsp:nvSpPr>
      <dsp:spPr>
        <a:xfrm>
          <a:off x="3689505" y="1151177"/>
          <a:ext cx="1657604" cy="891185"/>
        </a:xfrm>
        <a:prstGeom prst="rect">
          <a:avLst/>
        </a:prstGeom>
        <a:noFill/>
        <a:ln>
          <a:noFill/>
        </a:ln>
        <a:effectLst/>
      </dsp:spPr>
      <dsp:style>
        <a:lnRef idx="0">
          <a:scrgbClr r="0" g="0" b="0"/>
        </a:lnRef>
        <a:fillRef idx="0">
          <a:scrgbClr r="0" g="0" b="0"/>
        </a:fillRef>
        <a:effectRef idx="0">
          <a:scrgbClr r="0" g="0" b="0"/>
        </a:effectRef>
        <a:fontRef idx="minor"/>
      </dsp:style>
    </dsp:sp>
    <dsp:sp modelId="{779DCC73-A87E-4754-BBB3-D27A8CD2290D}">
      <dsp:nvSpPr>
        <dsp:cNvPr id="0" name=""/>
        <dsp:cNvSpPr/>
      </dsp:nvSpPr>
      <dsp:spPr>
        <a:xfrm rot="5400000">
          <a:off x="865934" y="950661"/>
          <a:ext cx="1485308" cy="1292218"/>
        </a:xfrm>
        <a:prstGeom prst="hexagon">
          <a:avLst>
            <a:gd name="adj" fmla="val 25000"/>
            <a:gd name="vf" fmla="val 115470"/>
          </a:avLst>
        </a:prstGeom>
        <a:solidFill>
          <a:srgbClr val="0070C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Development</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(DC)</a:t>
          </a:r>
        </a:p>
      </dsp:txBody>
      <dsp:txXfrm rot="-5400000">
        <a:off x="1163850" y="1085578"/>
        <a:ext cx="889476" cy="1022387"/>
      </dsp:txXfrm>
    </dsp:sp>
    <dsp:sp modelId="{5D3172B0-6E87-4ECF-8E57-4FA3341565FE}">
      <dsp:nvSpPr>
        <dsp:cNvPr id="0" name=""/>
        <dsp:cNvSpPr/>
      </dsp:nvSpPr>
      <dsp:spPr>
        <a:xfrm rot="5400000">
          <a:off x="1561059" y="2211390"/>
          <a:ext cx="1485308" cy="1292218"/>
        </a:xfrm>
        <a:prstGeom prst="hexagon">
          <a:avLst>
            <a:gd name="adj" fmla="val 25000"/>
            <a:gd name="vf" fmla="val 115470"/>
          </a:avLst>
        </a:prstGeom>
        <a:solidFill>
          <a:schemeClr val="accent2">
            <a:lumMod val="75000"/>
          </a:schemeClr>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Coordinating</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(CC)</a:t>
          </a:r>
        </a:p>
      </dsp:txBody>
      <dsp:txXfrm rot="-5400000">
        <a:off x="1858975" y="2346307"/>
        <a:ext cx="889476" cy="1022387"/>
      </dsp:txXfrm>
    </dsp:sp>
    <dsp:sp modelId="{28CFEA84-DFA6-4607-AF7E-09494CB64985}">
      <dsp:nvSpPr>
        <dsp:cNvPr id="0" name=""/>
        <dsp:cNvSpPr/>
      </dsp:nvSpPr>
      <dsp:spPr>
        <a:xfrm>
          <a:off x="0" y="2411907"/>
          <a:ext cx="1604133" cy="891185"/>
        </a:xfrm>
        <a:prstGeom prst="rect">
          <a:avLst/>
        </a:prstGeom>
        <a:noFill/>
        <a:ln>
          <a:noFill/>
        </a:ln>
        <a:effectLst/>
      </dsp:spPr>
      <dsp:style>
        <a:lnRef idx="0">
          <a:scrgbClr r="0" g="0" b="0"/>
        </a:lnRef>
        <a:fillRef idx="0">
          <a:scrgbClr r="0" g="0" b="0"/>
        </a:fillRef>
        <a:effectRef idx="0">
          <a:scrgbClr r="0" g="0" b="0"/>
        </a:effectRef>
        <a:fontRef idx="minor"/>
      </dsp:style>
    </dsp:sp>
    <dsp:sp modelId="{E1E664C0-3361-42AE-9F7F-3B060B962057}">
      <dsp:nvSpPr>
        <dsp:cNvPr id="0" name=""/>
        <dsp:cNvSpPr/>
      </dsp:nvSpPr>
      <dsp:spPr>
        <a:xfrm rot="5400000">
          <a:off x="2956654" y="2211390"/>
          <a:ext cx="1485308" cy="1292218"/>
        </a:xfrm>
        <a:prstGeom prst="hexagon">
          <a:avLst>
            <a:gd name="adj" fmla="val 25000"/>
            <a:gd name="vf" fmla="val 115470"/>
          </a:avLst>
        </a:prstGeom>
        <a:solidFill>
          <a:srgbClr val="417EA3"/>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Advisory</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(AC)</a:t>
          </a:r>
        </a:p>
      </dsp:txBody>
      <dsp:txXfrm rot="-5400000">
        <a:off x="3254570" y="2346307"/>
        <a:ext cx="889476" cy="1022387"/>
      </dsp:txXfrm>
    </dsp:sp>
    <dsp:sp modelId="{68D4B7C2-D4ED-4D1C-9B67-9EE0F254E492}">
      <dsp:nvSpPr>
        <dsp:cNvPr id="0" name=""/>
        <dsp:cNvSpPr/>
      </dsp:nvSpPr>
      <dsp:spPr>
        <a:xfrm rot="5400000">
          <a:off x="2261530" y="3472120"/>
          <a:ext cx="1485308" cy="1292218"/>
        </a:xfrm>
        <a:prstGeom prst="hexagon">
          <a:avLst>
            <a:gd name="adj" fmla="val 25000"/>
            <a:gd name="vf" fmla="val 115470"/>
          </a:avLst>
        </a:prstGeom>
        <a:solidFill>
          <a:srgbClr val="18AAD8"/>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Integrated Extension</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(ERA)</a:t>
          </a:r>
        </a:p>
      </dsp:txBody>
      <dsp:txXfrm rot="-5400000">
        <a:off x="2559446" y="3607037"/>
        <a:ext cx="889476" cy="1022387"/>
      </dsp:txXfrm>
    </dsp:sp>
    <dsp:sp modelId="{DF7E7FAA-C143-4566-A04A-9008AA25458C}">
      <dsp:nvSpPr>
        <dsp:cNvPr id="0" name=""/>
        <dsp:cNvSpPr/>
      </dsp:nvSpPr>
      <dsp:spPr>
        <a:xfrm>
          <a:off x="3689505" y="3672637"/>
          <a:ext cx="1657604" cy="891185"/>
        </a:xfrm>
        <a:prstGeom prst="rect">
          <a:avLst/>
        </a:prstGeom>
        <a:noFill/>
        <a:ln>
          <a:noFill/>
        </a:ln>
        <a:effectLst/>
      </dsp:spPr>
      <dsp:style>
        <a:lnRef idx="0">
          <a:scrgbClr r="0" g="0" b="0"/>
        </a:lnRef>
        <a:fillRef idx="0">
          <a:scrgbClr r="0" g="0" b="0"/>
        </a:fillRef>
        <a:effectRef idx="0">
          <a:scrgbClr r="0" g="0" b="0"/>
        </a:effectRef>
        <a:fontRef idx="minor"/>
      </dsp:style>
    </dsp:sp>
    <dsp:sp modelId="{24B767AE-D295-4195-95E9-84DFD0B10248}">
      <dsp:nvSpPr>
        <dsp:cNvPr id="0" name=""/>
        <dsp:cNvSpPr/>
      </dsp:nvSpPr>
      <dsp:spPr>
        <a:xfrm rot="5400000">
          <a:off x="865934" y="3472120"/>
          <a:ext cx="1485308" cy="1292218"/>
        </a:xfrm>
        <a:prstGeom prst="hexagon">
          <a:avLst>
            <a:gd name="adj" fmla="val 25000"/>
            <a:gd name="vf" fmla="val 115470"/>
          </a:avLst>
        </a:prstGeom>
        <a:solidFill>
          <a:srgbClr val="002060"/>
        </a:solidFill>
        <a:ln w="1397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Bodoni MT" panose="02070603080606020203" pitchFamily="18" charset="0"/>
            </a:rPr>
            <a:t>Rapid Response</a:t>
          </a:r>
        </a:p>
        <a:p>
          <a:pPr marL="0" lvl="0" indent="0" algn="ctr" defTabSz="488950">
            <a:lnSpc>
              <a:spcPct val="90000"/>
            </a:lnSpc>
            <a:spcBef>
              <a:spcPct val="0"/>
            </a:spcBef>
            <a:spcAft>
              <a:spcPct val="35000"/>
            </a:spcAft>
            <a:buNone/>
          </a:pPr>
          <a:r>
            <a:rPr lang="en-US" sz="1100" kern="1200" dirty="0">
              <a:latin typeface="Bodoni MT" panose="02070603080606020203" pitchFamily="18" charset="0"/>
            </a:rPr>
            <a:t>(500 series)</a:t>
          </a:r>
        </a:p>
      </dsp:txBody>
      <dsp:txXfrm rot="-5400000">
        <a:off x="1163850" y="3607037"/>
        <a:ext cx="889476" cy="1022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E2DFD-DD37-4EB2-BA5A-CC745945773F}">
      <dsp:nvSpPr>
        <dsp:cNvPr id="0" name=""/>
        <dsp:cNvSpPr/>
      </dsp:nvSpPr>
      <dsp:spPr>
        <a:xfrm>
          <a:off x="0" y="2100739"/>
          <a:ext cx="9858191" cy="0"/>
        </a:xfrm>
        <a:prstGeom prst="line">
          <a:avLst/>
        </a:prstGeom>
        <a:solidFill>
          <a:schemeClr val="lt1">
            <a:alpha val="90000"/>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9B0601-9B42-4770-8BBF-D391BD1C38EC}">
      <dsp:nvSpPr>
        <dsp:cNvPr id="0" name=""/>
        <dsp:cNvSpPr/>
      </dsp:nvSpPr>
      <dsp:spPr>
        <a:xfrm>
          <a:off x="112252" y="1302458"/>
          <a:ext cx="1575770" cy="504177"/>
        </a:xfrm>
        <a:prstGeom prst="rect">
          <a:avLst/>
        </a:prstGeom>
        <a:solidFill>
          <a:schemeClr val="accent2">
            <a:hueOff val="0"/>
            <a:satOff val="0"/>
            <a:lumOff val="0"/>
            <a:alphaOff val="0"/>
          </a:schemeClr>
        </a:solidFill>
        <a:ln w="1397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15 Sep.</a:t>
          </a:r>
        </a:p>
      </dsp:txBody>
      <dsp:txXfrm>
        <a:off x="112252" y="1302458"/>
        <a:ext cx="1575770" cy="504177"/>
      </dsp:txXfrm>
    </dsp:sp>
    <dsp:sp modelId="{CBC16CA4-B5FB-473F-8E96-B56D9458AE15}">
      <dsp:nvSpPr>
        <dsp:cNvPr id="0" name=""/>
        <dsp:cNvSpPr/>
      </dsp:nvSpPr>
      <dsp:spPr>
        <a:xfrm>
          <a:off x="112252" y="572267"/>
          <a:ext cx="1575770" cy="730190"/>
        </a:xfrm>
        <a:prstGeom prst="rect">
          <a:avLst/>
        </a:prstGeom>
        <a:solidFill>
          <a:schemeClr val="accent2">
            <a:tint val="40000"/>
            <a:alpha val="90000"/>
            <a:hueOff val="0"/>
            <a:satOff val="0"/>
            <a:lumOff val="0"/>
            <a:alphaOff val="0"/>
          </a:schemeClr>
        </a:solidFill>
        <a:ln w="1397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Request to write a proposal with AA identified</a:t>
          </a:r>
        </a:p>
      </dsp:txBody>
      <dsp:txXfrm>
        <a:off x="112252" y="572267"/>
        <a:ext cx="1575770" cy="730190"/>
      </dsp:txXfrm>
    </dsp:sp>
    <dsp:sp modelId="{FA584C7C-A149-4936-A6F2-E187DD5EC999}">
      <dsp:nvSpPr>
        <dsp:cNvPr id="0" name=""/>
        <dsp:cNvSpPr/>
      </dsp:nvSpPr>
      <dsp:spPr>
        <a:xfrm>
          <a:off x="900137" y="1806635"/>
          <a:ext cx="0" cy="294103"/>
        </a:xfrm>
        <a:prstGeom prst="line">
          <a:avLst/>
        </a:pr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A2C7CFA-7F95-4097-BCE4-1D1B2D5A9653}">
      <dsp:nvSpPr>
        <dsp:cNvPr id="0" name=""/>
        <dsp:cNvSpPr/>
      </dsp:nvSpPr>
      <dsp:spPr>
        <a:xfrm>
          <a:off x="1007576" y="2394842"/>
          <a:ext cx="1575770" cy="504177"/>
        </a:xfrm>
        <a:prstGeom prst="rect">
          <a:avLst/>
        </a:prstGeom>
        <a:solidFill>
          <a:schemeClr val="accent2">
            <a:hueOff val="-824963"/>
            <a:satOff val="269"/>
            <a:lumOff val="-240"/>
            <a:alphaOff val="0"/>
          </a:schemeClr>
        </a:solidFill>
        <a:ln w="13970" cap="flat" cmpd="sng" algn="ctr">
          <a:solidFill>
            <a:schemeClr val="accent2">
              <a:hueOff val="-824963"/>
              <a:satOff val="269"/>
              <a:lumOff val="-24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15 Oct.</a:t>
          </a:r>
        </a:p>
      </dsp:txBody>
      <dsp:txXfrm>
        <a:off x="1007576" y="2394842"/>
        <a:ext cx="1575770" cy="504177"/>
      </dsp:txXfrm>
    </dsp:sp>
    <dsp:sp modelId="{16C750B0-6B77-4652-9AC4-3913E9C931BC}">
      <dsp:nvSpPr>
        <dsp:cNvPr id="0" name=""/>
        <dsp:cNvSpPr/>
      </dsp:nvSpPr>
      <dsp:spPr>
        <a:xfrm>
          <a:off x="1007576" y="2899019"/>
          <a:ext cx="1575770" cy="571453"/>
        </a:xfrm>
        <a:prstGeom prst="rect">
          <a:avLst/>
        </a:prstGeom>
        <a:solidFill>
          <a:schemeClr val="accent2">
            <a:tint val="40000"/>
            <a:alpha val="90000"/>
            <a:hueOff val="-823179"/>
            <a:satOff val="176"/>
            <a:lumOff val="-58"/>
            <a:alphaOff val="0"/>
          </a:schemeClr>
        </a:solidFill>
        <a:ln w="13970" cap="flat" cmpd="sng" algn="ctr">
          <a:solidFill>
            <a:schemeClr val="accent2">
              <a:tint val="40000"/>
              <a:alpha val="90000"/>
              <a:hueOff val="-823179"/>
              <a:satOff val="176"/>
              <a:lumOff val="-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Upload proposal objectives</a:t>
          </a:r>
        </a:p>
      </dsp:txBody>
      <dsp:txXfrm>
        <a:off x="1007576" y="2899019"/>
        <a:ext cx="1575770" cy="571453"/>
      </dsp:txXfrm>
    </dsp:sp>
    <dsp:sp modelId="{EB3F0605-625C-47D1-9576-49C77E9FEEED}">
      <dsp:nvSpPr>
        <dsp:cNvPr id="0" name=""/>
        <dsp:cNvSpPr/>
      </dsp:nvSpPr>
      <dsp:spPr>
        <a:xfrm>
          <a:off x="1795461" y="2100738"/>
          <a:ext cx="0" cy="294103"/>
        </a:xfrm>
        <a:prstGeom prst="line">
          <a:avLst/>
        </a:prstGeom>
        <a:noFill/>
        <a:ln w="9525" cap="flat" cmpd="sng" algn="ctr">
          <a:solidFill>
            <a:schemeClr val="accent2">
              <a:hueOff val="-824963"/>
              <a:satOff val="269"/>
              <a:lumOff val="-240"/>
              <a:alphaOff val="0"/>
            </a:schemeClr>
          </a:solidFill>
          <a:prstDash val="solid"/>
        </a:ln>
        <a:effectLst/>
      </dsp:spPr>
      <dsp:style>
        <a:lnRef idx="1">
          <a:scrgbClr r="0" g="0" b="0"/>
        </a:lnRef>
        <a:fillRef idx="0">
          <a:scrgbClr r="0" g="0" b="0"/>
        </a:fillRef>
        <a:effectRef idx="0">
          <a:scrgbClr r="0" g="0" b="0"/>
        </a:effectRef>
        <a:fontRef idx="minor"/>
      </dsp:style>
    </dsp:sp>
    <dsp:sp modelId="{2A07FCAD-DA9C-4B91-8C3B-27802DD78FC6}">
      <dsp:nvSpPr>
        <dsp:cNvPr id="0" name=""/>
        <dsp:cNvSpPr/>
      </dsp:nvSpPr>
      <dsp:spPr>
        <a:xfrm rot="2700000">
          <a:off x="867457" y="2068059"/>
          <a:ext cx="65359" cy="65359"/>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44F85FE-BAD9-4B07-AF09-7C254C7C6A2C}">
      <dsp:nvSpPr>
        <dsp:cNvPr id="0" name=""/>
        <dsp:cNvSpPr/>
      </dsp:nvSpPr>
      <dsp:spPr>
        <a:xfrm rot="2700000">
          <a:off x="1762781" y="2068059"/>
          <a:ext cx="65359" cy="65359"/>
        </a:xfrm>
        <a:prstGeom prst="rect">
          <a:avLst/>
        </a:prstGeom>
        <a:solidFill>
          <a:schemeClr val="accent2">
            <a:hueOff val="-824963"/>
            <a:satOff val="269"/>
            <a:lumOff val="-24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C5C51EC-121A-4DA2-BAB8-0ACFA2632823}">
      <dsp:nvSpPr>
        <dsp:cNvPr id="0" name=""/>
        <dsp:cNvSpPr/>
      </dsp:nvSpPr>
      <dsp:spPr>
        <a:xfrm>
          <a:off x="1902900" y="1302458"/>
          <a:ext cx="1575770" cy="504177"/>
        </a:xfrm>
        <a:prstGeom prst="rect">
          <a:avLst/>
        </a:prstGeom>
        <a:solidFill>
          <a:schemeClr val="accent2">
            <a:hueOff val="-1649926"/>
            <a:satOff val="538"/>
            <a:lumOff val="-479"/>
            <a:alphaOff val="0"/>
          </a:schemeClr>
        </a:solidFill>
        <a:ln w="13970" cap="flat" cmpd="sng" algn="ctr">
          <a:solidFill>
            <a:schemeClr val="accent2">
              <a:hueOff val="-1649926"/>
              <a:satOff val="538"/>
              <a:lumOff val="-47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15 Nov.</a:t>
          </a:r>
        </a:p>
      </dsp:txBody>
      <dsp:txXfrm>
        <a:off x="1902900" y="1302458"/>
        <a:ext cx="1575770" cy="504177"/>
      </dsp:txXfrm>
    </dsp:sp>
    <dsp:sp modelId="{8DFB5914-EAD0-4248-BD31-FBDD0C12CF59}">
      <dsp:nvSpPr>
        <dsp:cNvPr id="0" name=""/>
        <dsp:cNvSpPr/>
      </dsp:nvSpPr>
      <dsp:spPr>
        <a:xfrm>
          <a:off x="1902900" y="572267"/>
          <a:ext cx="1575770" cy="730190"/>
        </a:xfrm>
        <a:prstGeom prst="rect">
          <a:avLst/>
        </a:prstGeom>
        <a:solidFill>
          <a:schemeClr val="accent2">
            <a:tint val="40000"/>
            <a:alpha val="90000"/>
            <a:hueOff val="-1646359"/>
            <a:satOff val="351"/>
            <a:lumOff val="-115"/>
            <a:alphaOff val="0"/>
          </a:schemeClr>
        </a:solidFill>
        <a:ln w="13970" cap="flat" cmpd="sng" algn="ctr">
          <a:solidFill>
            <a:schemeClr val="accent2">
              <a:tint val="40000"/>
              <a:alpha val="90000"/>
              <a:hueOff val="-1646359"/>
              <a:satOff val="351"/>
              <a:lumOff val="-1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All committee participants added by AES office</a:t>
          </a:r>
        </a:p>
      </dsp:txBody>
      <dsp:txXfrm>
        <a:off x="1902900" y="572267"/>
        <a:ext cx="1575770" cy="730190"/>
      </dsp:txXfrm>
    </dsp:sp>
    <dsp:sp modelId="{58C5A185-05FA-4F4F-832C-A7263C581EAA}">
      <dsp:nvSpPr>
        <dsp:cNvPr id="0" name=""/>
        <dsp:cNvSpPr/>
      </dsp:nvSpPr>
      <dsp:spPr>
        <a:xfrm>
          <a:off x="2690785" y="1806635"/>
          <a:ext cx="0" cy="294103"/>
        </a:xfrm>
        <a:prstGeom prst="line">
          <a:avLst/>
        </a:prstGeom>
        <a:noFill/>
        <a:ln w="9525" cap="flat" cmpd="sng" algn="ctr">
          <a:solidFill>
            <a:schemeClr val="accent2">
              <a:hueOff val="-1649926"/>
              <a:satOff val="538"/>
              <a:lumOff val="-479"/>
              <a:alphaOff val="0"/>
            </a:schemeClr>
          </a:solidFill>
          <a:prstDash val="solid"/>
        </a:ln>
        <a:effectLst/>
      </dsp:spPr>
      <dsp:style>
        <a:lnRef idx="1">
          <a:scrgbClr r="0" g="0" b="0"/>
        </a:lnRef>
        <a:fillRef idx="0">
          <a:scrgbClr r="0" g="0" b="0"/>
        </a:fillRef>
        <a:effectRef idx="0">
          <a:scrgbClr r="0" g="0" b="0"/>
        </a:effectRef>
        <a:fontRef idx="minor"/>
      </dsp:style>
    </dsp:sp>
    <dsp:sp modelId="{FE08D8A2-C4A2-40BA-A4A7-3E7FC0EA546E}">
      <dsp:nvSpPr>
        <dsp:cNvPr id="0" name=""/>
        <dsp:cNvSpPr/>
      </dsp:nvSpPr>
      <dsp:spPr>
        <a:xfrm>
          <a:off x="2798224" y="2394842"/>
          <a:ext cx="1575770" cy="504177"/>
        </a:xfrm>
        <a:prstGeom prst="rect">
          <a:avLst/>
        </a:prstGeom>
        <a:solidFill>
          <a:schemeClr val="accent2">
            <a:hueOff val="-2474889"/>
            <a:satOff val="807"/>
            <a:lumOff val="-719"/>
            <a:alphaOff val="0"/>
          </a:schemeClr>
        </a:solidFill>
        <a:ln w="13970" cap="flat" cmpd="sng" algn="ctr">
          <a:solidFill>
            <a:schemeClr val="accent2">
              <a:hueOff val="-2474889"/>
              <a:satOff val="807"/>
              <a:lumOff val="-71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 Dec.</a:t>
          </a:r>
        </a:p>
      </dsp:txBody>
      <dsp:txXfrm>
        <a:off x="2798224" y="2394842"/>
        <a:ext cx="1575770" cy="504177"/>
      </dsp:txXfrm>
    </dsp:sp>
    <dsp:sp modelId="{2E91A6DF-ECF9-44F1-B4A8-86DE4552C0BE}">
      <dsp:nvSpPr>
        <dsp:cNvPr id="0" name=""/>
        <dsp:cNvSpPr/>
      </dsp:nvSpPr>
      <dsp:spPr>
        <a:xfrm>
          <a:off x="2798224" y="2899019"/>
          <a:ext cx="1575770" cy="730190"/>
        </a:xfrm>
        <a:prstGeom prst="rect">
          <a:avLst/>
        </a:prstGeom>
        <a:solidFill>
          <a:schemeClr val="accent2">
            <a:tint val="40000"/>
            <a:alpha val="90000"/>
            <a:hueOff val="-2469538"/>
            <a:satOff val="527"/>
            <a:lumOff val="-173"/>
            <a:alphaOff val="0"/>
          </a:schemeClr>
        </a:solidFill>
        <a:ln w="13970" cap="flat" cmpd="sng" algn="ctr">
          <a:solidFill>
            <a:schemeClr val="accent2">
              <a:tint val="40000"/>
              <a:alpha val="90000"/>
              <a:hueOff val="-2469538"/>
              <a:satOff val="527"/>
              <a:lumOff val="-1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Full 5-year project proposal due in NIMSS</a:t>
          </a:r>
        </a:p>
      </dsp:txBody>
      <dsp:txXfrm>
        <a:off x="2798224" y="2899019"/>
        <a:ext cx="1575770" cy="730190"/>
      </dsp:txXfrm>
    </dsp:sp>
    <dsp:sp modelId="{A103242E-11A8-4A4B-85F4-6A98CEBAC34C}">
      <dsp:nvSpPr>
        <dsp:cNvPr id="0" name=""/>
        <dsp:cNvSpPr/>
      </dsp:nvSpPr>
      <dsp:spPr>
        <a:xfrm>
          <a:off x="3586109" y="2100738"/>
          <a:ext cx="0" cy="294103"/>
        </a:xfrm>
        <a:prstGeom prst="line">
          <a:avLst/>
        </a:prstGeom>
        <a:noFill/>
        <a:ln w="9525" cap="flat" cmpd="sng" algn="ctr">
          <a:solidFill>
            <a:schemeClr val="accent2">
              <a:hueOff val="-2474889"/>
              <a:satOff val="807"/>
              <a:lumOff val="-719"/>
              <a:alphaOff val="0"/>
            </a:schemeClr>
          </a:solidFill>
          <a:prstDash val="solid"/>
        </a:ln>
        <a:effectLst/>
      </dsp:spPr>
      <dsp:style>
        <a:lnRef idx="1">
          <a:scrgbClr r="0" g="0" b="0"/>
        </a:lnRef>
        <a:fillRef idx="0">
          <a:scrgbClr r="0" g="0" b="0"/>
        </a:fillRef>
        <a:effectRef idx="0">
          <a:scrgbClr r="0" g="0" b="0"/>
        </a:effectRef>
        <a:fontRef idx="minor"/>
      </dsp:style>
    </dsp:sp>
    <dsp:sp modelId="{7C2DF5F5-CAF3-4564-85DA-21D82B929010}">
      <dsp:nvSpPr>
        <dsp:cNvPr id="0" name=""/>
        <dsp:cNvSpPr/>
      </dsp:nvSpPr>
      <dsp:spPr>
        <a:xfrm rot="2700000">
          <a:off x="2658105" y="2068059"/>
          <a:ext cx="65359" cy="65359"/>
        </a:xfrm>
        <a:prstGeom prst="rect">
          <a:avLst/>
        </a:prstGeom>
        <a:solidFill>
          <a:schemeClr val="accent2">
            <a:hueOff val="-1649926"/>
            <a:satOff val="538"/>
            <a:lumOff val="-47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3BD29DE-1A21-40AC-877E-71C66B44AC2D}">
      <dsp:nvSpPr>
        <dsp:cNvPr id="0" name=""/>
        <dsp:cNvSpPr/>
      </dsp:nvSpPr>
      <dsp:spPr>
        <a:xfrm rot="2700000">
          <a:off x="3553429" y="2068059"/>
          <a:ext cx="65359" cy="65359"/>
        </a:xfrm>
        <a:prstGeom prst="rect">
          <a:avLst/>
        </a:prstGeom>
        <a:solidFill>
          <a:schemeClr val="accent2">
            <a:hueOff val="-2474889"/>
            <a:satOff val="807"/>
            <a:lumOff val="-71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97325B91-BB6A-40D7-8B6E-4A2DE38797C6}">
      <dsp:nvSpPr>
        <dsp:cNvPr id="0" name=""/>
        <dsp:cNvSpPr/>
      </dsp:nvSpPr>
      <dsp:spPr>
        <a:xfrm>
          <a:off x="3693548" y="1302458"/>
          <a:ext cx="1575770" cy="504177"/>
        </a:xfrm>
        <a:prstGeom prst="rect">
          <a:avLst/>
        </a:prstGeom>
        <a:solidFill>
          <a:schemeClr val="accent2">
            <a:hueOff val="-3299852"/>
            <a:satOff val="1076"/>
            <a:lumOff val="-959"/>
            <a:alphaOff val="0"/>
          </a:schemeClr>
        </a:solidFill>
        <a:ln w="13970" cap="flat" cmpd="sng" algn="ctr">
          <a:solidFill>
            <a:schemeClr val="accent2">
              <a:hueOff val="-3299852"/>
              <a:satOff val="1076"/>
              <a:lumOff val="-95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t>15 Dec.</a:t>
          </a:r>
        </a:p>
      </dsp:txBody>
      <dsp:txXfrm>
        <a:off x="3693548" y="1302458"/>
        <a:ext cx="1575770" cy="504177"/>
      </dsp:txXfrm>
    </dsp:sp>
    <dsp:sp modelId="{6A012BAE-9683-433F-8471-B8CDA3E3A0CE}">
      <dsp:nvSpPr>
        <dsp:cNvPr id="0" name=""/>
        <dsp:cNvSpPr/>
      </dsp:nvSpPr>
      <dsp:spPr>
        <a:xfrm>
          <a:off x="3693548" y="572267"/>
          <a:ext cx="1575770" cy="730190"/>
        </a:xfrm>
        <a:prstGeom prst="rect">
          <a:avLst/>
        </a:prstGeom>
        <a:solidFill>
          <a:schemeClr val="accent2">
            <a:tint val="40000"/>
            <a:alpha val="90000"/>
            <a:hueOff val="-3292718"/>
            <a:satOff val="703"/>
            <a:lumOff val="-231"/>
            <a:alphaOff val="0"/>
          </a:schemeClr>
        </a:solidFill>
        <a:ln w="13970" cap="flat" cmpd="sng" algn="ctr">
          <a:solidFill>
            <a:schemeClr val="accent2">
              <a:tint val="40000"/>
              <a:alpha val="90000"/>
              <a:hueOff val="-3292718"/>
              <a:satOff val="703"/>
              <a:lumOff val="-23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AA project proposal reviews due in NIMSS</a:t>
          </a:r>
        </a:p>
      </dsp:txBody>
      <dsp:txXfrm>
        <a:off x="3693548" y="572267"/>
        <a:ext cx="1575770" cy="730190"/>
      </dsp:txXfrm>
    </dsp:sp>
    <dsp:sp modelId="{07D54ACC-E1C1-4442-B5FB-AB342A801DF7}">
      <dsp:nvSpPr>
        <dsp:cNvPr id="0" name=""/>
        <dsp:cNvSpPr/>
      </dsp:nvSpPr>
      <dsp:spPr>
        <a:xfrm>
          <a:off x="4481433" y="1806635"/>
          <a:ext cx="0" cy="294103"/>
        </a:xfrm>
        <a:prstGeom prst="line">
          <a:avLst/>
        </a:prstGeom>
        <a:noFill/>
        <a:ln w="9525" cap="flat" cmpd="sng" algn="ctr">
          <a:solidFill>
            <a:schemeClr val="accent2">
              <a:hueOff val="-3299852"/>
              <a:satOff val="1076"/>
              <a:lumOff val="-959"/>
              <a:alphaOff val="0"/>
            </a:schemeClr>
          </a:solidFill>
          <a:prstDash val="solid"/>
        </a:ln>
        <a:effectLst/>
      </dsp:spPr>
      <dsp:style>
        <a:lnRef idx="1">
          <a:scrgbClr r="0" g="0" b="0"/>
        </a:lnRef>
        <a:fillRef idx="0">
          <a:scrgbClr r="0" g="0" b="0"/>
        </a:fillRef>
        <a:effectRef idx="0">
          <a:scrgbClr r="0" g="0" b="0"/>
        </a:effectRef>
        <a:fontRef idx="minor"/>
      </dsp:style>
    </dsp:sp>
    <dsp:sp modelId="{15117A54-2AA0-4FED-8BA0-06441949C40E}">
      <dsp:nvSpPr>
        <dsp:cNvPr id="0" name=""/>
        <dsp:cNvSpPr/>
      </dsp:nvSpPr>
      <dsp:spPr>
        <a:xfrm>
          <a:off x="4588872" y="2394842"/>
          <a:ext cx="1575770" cy="504177"/>
        </a:xfrm>
        <a:prstGeom prst="rect">
          <a:avLst/>
        </a:prstGeom>
        <a:solidFill>
          <a:schemeClr val="accent2">
            <a:hueOff val="-4124816"/>
            <a:satOff val="1346"/>
            <a:lumOff val="-1198"/>
            <a:alphaOff val="0"/>
          </a:schemeClr>
        </a:solidFill>
        <a:ln w="13970" cap="flat" cmpd="sng" algn="ctr">
          <a:solidFill>
            <a:schemeClr val="accent2">
              <a:hueOff val="-4124816"/>
              <a:satOff val="1346"/>
              <a:lumOff val="-119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January</a:t>
          </a:r>
        </a:p>
      </dsp:txBody>
      <dsp:txXfrm>
        <a:off x="4588872" y="2394842"/>
        <a:ext cx="1575770" cy="504177"/>
      </dsp:txXfrm>
    </dsp:sp>
    <dsp:sp modelId="{EB61D9B7-9D62-4471-ABF9-5DA6C18C4BCB}">
      <dsp:nvSpPr>
        <dsp:cNvPr id="0" name=""/>
        <dsp:cNvSpPr/>
      </dsp:nvSpPr>
      <dsp:spPr>
        <a:xfrm>
          <a:off x="4588872" y="2899019"/>
          <a:ext cx="1575770" cy="571453"/>
        </a:xfrm>
        <a:prstGeom prst="rect">
          <a:avLst/>
        </a:prstGeom>
        <a:solidFill>
          <a:schemeClr val="accent2">
            <a:tint val="40000"/>
            <a:alpha val="90000"/>
            <a:hueOff val="-4115897"/>
            <a:satOff val="878"/>
            <a:lumOff val="-288"/>
            <a:alphaOff val="0"/>
          </a:schemeClr>
        </a:solidFill>
        <a:ln w="13970" cap="flat" cmpd="sng" algn="ctr">
          <a:solidFill>
            <a:schemeClr val="accent2">
              <a:tint val="40000"/>
              <a:alpha val="90000"/>
              <a:hueOff val="-4115897"/>
              <a:satOff val="878"/>
              <a:lumOff val="-2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NCAC and MRC reviews conducted</a:t>
          </a:r>
        </a:p>
      </dsp:txBody>
      <dsp:txXfrm>
        <a:off x="4588872" y="2899019"/>
        <a:ext cx="1575770" cy="571453"/>
      </dsp:txXfrm>
    </dsp:sp>
    <dsp:sp modelId="{BCAC979C-099B-44EC-A7B4-3662894CB159}">
      <dsp:nvSpPr>
        <dsp:cNvPr id="0" name=""/>
        <dsp:cNvSpPr/>
      </dsp:nvSpPr>
      <dsp:spPr>
        <a:xfrm>
          <a:off x="5376757" y="2100738"/>
          <a:ext cx="0" cy="294103"/>
        </a:xfrm>
        <a:prstGeom prst="line">
          <a:avLst/>
        </a:prstGeom>
        <a:noFill/>
        <a:ln w="9525" cap="flat" cmpd="sng" algn="ctr">
          <a:solidFill>
            <a:schemeClr val="accent2">
              <a:hueOff val="-4124816"/>
              <a:satOff val="1346"/>
              <a:lumOff val="-1198"/>
              <a:alphaOff val="0"/>
            </a:schemeClr>
          </a:solidFill>
          <a:prstDash val="solid"/>
        </a:ln>
        <a:effectLst/>
      </dsp:spPr>
      <dsp:style>
        <a:lnRef idx="1">
          <a:scrgbClr r="0" g="0" b="0"/>
        </a:lnRef>
        <a:fillRef idx="0">
          <a:scrgbClr r="0" g="0" b="0"/>
        </a:fillRef>
        <a:effectRef idx="0">
          <a:scrgbClr r="0" g="0" b="0"/>
        </a:effectRef>
        <a:fontRef idx="minor"/>
      </dsp:style>
    </dsp:sp>
    <dsp:sp modelId="{525C1898-94BC-4B96-B72D-6D4A9FCA449D}">
      <dsp:nvSpPr>
        <dsp:cNvPr id="0" name=""/>
        <dsp:cNvSpPr/>
      </dsp:nvSpPr>
      <dsp:spPr>
        <a:xfrm rot="2700000">
          <a:off x="4448753" y="2068059"/>
          <a:ext cx="65359" cy="65359"/>
        </a:xfrm>
        <a:prstGeom prst="rect">
          <a:avLst/>
        </a:prstGeom>
        <a:solidFill>
          <a:schemeClr val="accent2">
            <a:hueOff val="-3299852"/>
            <a:satOff val="1076"/>
            <a:lumOff val="-959"/>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B41D49D-F956-47BF-A81B-BF602A49306A}">
      <dsp:nvSpPr>
        <dsp:cNvPr id="0" name=""/>
        <dsp:cNvSpPr/>
      </dsp:nvSpPr>
      <dsp:spPr>
        <a:xfrm rot="2700000">
          <a:off x="5344077" y="2068059"/>
          <a:ext cx="65359" cy="65359"/>
        </a:xfrm>
        <a:prstGeom prst="rect">
          <a:avLst/>
        </a:prstGeom>
        <a:solidFill>
          <a:schemeClr val="accent2">
            <a:hueOff val="-4124816"/>
            <a:satOff val="1346"/>
            <a:lumOff val="-119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F5FE88D-B1CF-4C5D-AE13-66F5A8C55198}">
      <dsp:nvSpPr>
        <dsp:cNvPr id="0" name=""/>
        <dsp:cNvSpPr/>
      </dsp:nvSpPr>
      <dsp:spPr>
        <a:xfrm>
          <a:off x="5484196" y="1302458"/>
          <a:ext cx="1575770" cy="504177"/>
        </a:xfrm>
        <a:prstGeom prst="rect">
          <a:avLst/>
        </a:prstGeom>
        <a:solidFill>
          <a:schemeClr val="accent2">
            <a:hueOff val="-4949778"/>
            <a:satOff val="1615"/>
            <a:lumOff val="-1438"/>
            <a:alphaOff val="0"/>
          </a:schemeClr>
        </a:solidFill>
        <a:ln w="13970" cap="flat" cmpd="sng" algn="ctr">
          <a:solidFill>
            <a:schemeClr val="accent2">
              <a:hueOff val="-4949778"/>
              <a:satOff val="1615"/>
              <a:lumOff val="-143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April</a:t>
          </a:r>
        </a:p>
      </dsp:txBody>
      <dsp:txXfrm>
        <a:off x="5484196" y="1302458"/>
        <a:ext cx="1575770" cy="504177"/>
      </dsp:txXfrm>
    </dsp:sp>
    <dsp:sp modelId="{7F241703-E68A-4474-A72C-81A74CC89E41}">
      <dsp:nvSpPr>
        <dsp:cNvPr id="0" name=""/>
        <dsp:cNvSpPr/>
      </dsp:nvSpPr>
      <dsp:spPr>
        <a:xfrm>
          <a:off x="5484196" y="413530"/>
          <a:ext cx="1575770" cy="888927"/>
        </a:xfrm>
        <a:prstGeom prst="rect">
          <a:avLst/>
        </a:prstGeom>
        <a:solidFill>
          <a:schemeClr val="accent2">
            <a:tint val="40000"/>
            <a:alpha val="90000"/>
            <a:hueOff val="-4939077"/>
            <a:satOff val="1054"/>
            <a:lumOff val="-346"/>
            <a:alphaOff val="0"/>
          </a:schemeClr>
        </a:solidFill>
        <a:ln w="13970" cap="flat" cmpd="sng" algn="ctr">
          <a:solidFill>
            <a:schemeClr val="accent2">
              <a:tint val="40000"/>
              <a:alpha val="90000"/>
              <a:hueOff val="-4939077"/>
              <a:satOff val="1054"/>
              <a:lumOff val="-3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Final review and </a:t>
          </a:r>
          <a:r>
            <a:rPr lang="en-US" sz="1200" kern="1200" dirty="0" err="1"/>
            <a:t>agNC</a:t>
          </a:r>
          <a:r>
            <a:rPr lang="en-US" sz="1200" kern="1200" dirty="0"/>
            <a:t> recommendations provided</a:t>
          </a:r>
        </a:p>
      </dsp:txBody>
      <dsp:txXfrm>
        <a:off x="5484196" y="413530"/>
        <a:ext cx="1575770" cy="888927"/>
      </dsp:txXfrm>
    </dsp:sp>
    <dsp:sp modelId="{E8CC752B-4C49-47B7-B17B-6E93DFA9675C}">
      <dsp:nvSpPr>
        <dsp:cNvPr id="0" name=""/>
        <dsp:cNvSpPr/>
      </dsp:nvSpPr>
      <dsp:spPr>
        <a:xfrm>
          <a:off x="6272081" y="1806635"/>
          <a:ext cx="0" cy="294103"/>
        </a:xfrm>
        <a:prstGeom prst="line">
          <a:avLst/>
        </a:prstGeom>
        <a:noFill/>
        <a:ln w="9525" cap="flat" cmpd="sng" algn="ctr">
          <a:solidFill>
            <a:schemeClr val="accent2">
              <a:hueOff val="-4949778"/>
              <a:satOff val="1615"/>
              <a:lumOff val="-1438"/>
              <a:alphaOff val="0"/>
            </a:schemeClr>
          </a:solidFill>
          <a:prstDash val="solid"/>
        </a:ln>
        <a:effectLst/>
      </dsp:spPr>
      <dsp:style>
        <a:lnRef idx="1">
          <a:scrgbClr r="0" g="0" b="0"/>
        </a:lnRef>
        <a:fillRef idx="0">
          <a:scrgbClr r="0" g="0" b="0"/>
        </a:fillRef>
        <a:effectRef idx="0">
          <a:scrgbClr r="0" g="0" b="0"/>
        </a:effectRef>
        <a:fontRef idx="minor"/>
      </dsp:style>
    </dsp:sp>
    <dsp:sp modelId="{DD04EB9B-0F90-4E7E-A761-B28AB51B6A20}">
      <dsp:nvSpPr>
        <dsp:cNvPr id="0" name=""/>
        <dsp:cNvSpPr/>
      </dsp:nvSpPr>
      <dsp:spPr>
        <a:xfrm>
          <a:off x="6379520" y="2394842"/>
          <a:ext cx="1575770" cy="504177"/>
        </a:xfrm>
        <a:prstGeom prst="rect">
          <a:avLst/>
        </a:prstGeom>
        <a:solidFill>
          <a:schemeClr val="accent2">
            <a:hueOff val="-5774742"/>
            <a:satOff val="1884"/>
            <a:lumOff val="-1678"/>
            <a:alphaOff val="0"/>
          </a:schemeClr>
        </a:solidFill>
        <a:ln w="13970" cap="flat" cmpd="sng" algn="ctr">
          <a:solidFill>
            <a:schemeClr val="accent2">
              <a:hueOff val="-5774742"/>
              <a:satOff val="1884"/>
              <a:lumOff val="-1678"/>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1 June</a:t>
          </a:r>
        </a:p>
      </dsp:txBody>
      <dsp:txXfrm>
        <a:off x="6379520" y="2394842"/>
        <a:ext cx="1575770" cy="504177"/>
      </dsp:txXfrm>
    </dsp:sp>
    <dsp:sp modelId="{691490B7-FB5A-468B-B43E-5D2BB44653A0}">
      <dsp:nvSpPr>
        <dsp:cNvPr id="0" name=""/>
        <dsp:cNvSpPr/>
      </dsp:nvSpPr>
      <dsp:spPr>
        <a:xfrm>
          <a:off x="6379520" y="2899019"/>
          <a:ext cx="1575770" cy="571453"/>
        </a:xfrm>
        <a:prstGeom prst="rect">
          <a:avLst/>
        </a:prstGeom>
        <a:solidFill>
          <a:schemeClr val="accent2">
            <a:tint val="40000"/>
            <a:alpha val="90000"/>
            <a:hueOff val="-5762256"/>
            <a:satOff val="1230"/>
            <a:lumOff val="-404"/>
            <a:alphaOff val="0"/>
          </a:schemeClr>
        </a:solidFill>
        <a:ln w="13970" cap="flat" cmpd="sng" algn="ctr">
          <a:solidFill>
            <a:schemeClr val="accent2">
              <a:tint val="40000"/>
              <a:alpha val="90000"/>
              <a:hueOff val="-5762256"/>
              <a:satOff val="1230"/>
              <a:lumOff val="-40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All revisions completed</a:t>
          </a:r>
        </a:p>
      </dsp:txBody>
      <dsp:txXfrm>
        <a:off x="6379520" y="2899019"/>
        <a:ext cx="1575770" cy="571453"/>
      </dsp:txXfrm>
    </dsp:sp>
    <dsp:sp modelId="{58C9EB1C-495C-46EA-8277-021A0778EB2D}">
      <dsp:nvSpPr>
        <dsp:cNvPr id="0" name=""/>
        <dsp:cNvSpPr/>
      </dsp:nvSpPr>
      <dsp:spPr>
        <a:xfrm>
          <a:off x="7167405" y="2100738"/>
          <a:ext cx="0" cy="294103"/>
        </a:xfrm>
        <a:prstGeom prst="line">
          <a:avLst/>
        </a:prstGeom>
        <a:noFill/>
        <a:ln w="9525" cap="flat" cmpd="sng" algn="ctr">
          <a:solidFill>
            <a:schemeClr val="accent2">
              <a:hueOff val="-5774742"/>
              <a:satOff val="1884"/>
              <a:lumOff val="-1678"/>
              <a:alphaOff val="0"/>
            </a:schemeClr>
          </a:solidFill>
          <a:prstDash val="solid"/>
        </a:ln>
        <a:effectLst/>
      </dsp:spPr>
      <dsp:style>
        <a:lnRef idx="1">
          <a:scrgbClr r="0" g="0" b="0"/>
        </a:lnRef>
        <a:fillRef idx="0">
          <a:scrgbClr r="0" g="0" b="0"/>
        </a:fillRef>
        <a:effectRef idx="0">
          <a:scrgbClr r="0" g="0" b="0"/>
        </a:effectRef>
        <a:fontRef idx="minor"/>
      </dsp:style>
    </dsp:sp>
    <dsp:sp modelId="{0E55233B-AB25-45EA-ACC1-E999629803E0}">
      <dsp:nvSpPr>
        <dsp:cNvPr id="0" name=""/>
        <dsp:cNvSpPr/>
      </dsp:nvSpPr>
      <dsp:spPr>
        <a:xfrm rot="2700000">
          <a:off x="6239401" y="2068059"/>
          <a:ext cx="65359" cy="65359"/>
        </a:xfrm>
        <a:prstGeom prst="rect">
          <a:avLst/>
        </a:prstGeom>
        <a:solidFill>
          <a:schemeClr val="accent2">
            <a:hueOff val="-4949778"/>
            <a:satOff val="1615"/>
            <a:lumOff val="-143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15D7A5D-9BC3-4A46-84B3-5676C3A5B30A}">
      <dsp:nvSpPr>
        <dsp:cNvPr id="0" name=""/>
        <dsp:cNvSpPr/>
      </dsp:nvSpPr>
      <dsp:spPr>
        <a:xfrm rot="2700000">
          <a:off x="7134725" y="2068059"/>
          <a:ext cx="65359" cy="65359"/>
        </a:xfrm>
        <a:prstGeom prst="rect">
          <a:avLst/>
        </a:prstGeom>
        <a:solidFill>
          <a:schemeClr val="accent2">
            <a:hueOff val="-5774742"/>
            <a:satOff val="1884"/>
            <a:lumOff val="-1678"/>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0C64EE8-674A-4871-AA8D-8F0F89847D9C}">
      <dsp:nvSpPr>
        <dsp:cNvPr id="0" name=""/>
        <dsp:cNvSpPr/>
      </dsp:nvSpPr>
      <dsp:spPr>
        <a:xfrm>
          <a:off x="7274844" y="1302458"/>
          <a:ext cx="1575770" cy="504177"/>
        </a:xfrm>
        <a:prstGeom prst="rect">
          <a:avLst/>
        </a:prstGeom>
        <a:solidFill>
          <a:schemeClr val="accent2">
            <a:hueOff val="-6599705"/>
            <a:satOff val="2153"/>
            <a:lumOff val="-1917"/>
            <a:alphaOff val="0"/>
          </a:schemeClr>
        </a:solidFill>
        <a:ln w="13970" cap="flat" cmpd="sng" algn="ctr">
          <a:solidFill>
            <a:schemeClr val="accent2">
              <a:hueOff val="-6599705"/>
              <a:satOff val="2153"/>
              <a:lumOff val="-1917"/>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a:t>July</a:t>
          </a:r>
        </a:p>
      </dsp:txBody>
      <dsp:txXfrm>
        <a:off x="7274844" y="1302458"/>
        <a:ext cx="1575770" cy="504177"/>
      </dsp:txXfrm>
    </dsp:sp>
    <dsp:sp modelId="{40FB26E1-D370-4FA5-B858-AC2187482B18}">
      <dsp:nvSpPr>
        <dsp:cNvPr id="0" name=""/>
        <dsp:cNvSpPr/>
      </dsp:nvSpPr>
      <dsp:spPr>
        <a:xfrm>
          <a:off x="7274844" y="731004"/>
          <a:ext cx="1575770" cy="571453"/>
        </a:xfrm>
        <a:prstGeom prst="rect">
          <a:avLst/>
        </a:prstGeom>
        <a:solidFill>
          <a:schemeClr val="accent2">
            <a:tint val="40000"/>
            <a:alpha val="90000"/>
            <a:hueOff val="-6585436"/>
            <a:satOff val="1405"/>
            <a:lumOff val="-461"/>
            <a:alphaOff val="0"/>
          </a:schemeClr>
        </a:solidFill>
        <a:ln w="13970" cap="flat" cmpd="sng" algn="ctr">
          <a:solidFill>
            <a:schemeClr val="accent2">
              <a:tint val="40000"/>
              <a:alpha val="90000"/>
              <a:hueOff val="-6585436"/>
              <a:satOff val="1405"/>
              <a:lumOff val="-4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err="1"/>
            <a:t>agNC</a:t>
          </a:r>
          <a:r>
            <a:rPr lang="en-US" sz="1200" kern="1200" dirty="0"/>
            <a:t> final recommendations</a:t>
          </a:r>
        </a:p>
      </dsp:txBody>
      <dsp:txXfrm>
        <a:off x="7274844" y="731004"/>
        <a:ext cx="1575770" cy="571453"/>
      </dsp:txXfrm>
    </dsp:sp>
    <dsp:sp modelId="{1C1F2056-7127-435E-9FD8-AE5D01934974}">
      <dsp:nvSpPr>
        <dsp:cNvPr id="0" name=""/>
        <dsp:cNvSpPr/>
      </dsp:nvSpPr>
      <dsp:spPr>
        <a:xfrm>
          <a:off x="8062729" y="1806635"/>
          <a:ext cx="0" cy="294103"/>
        </a:xfrm>
        <a:prstGeom prst="line">
          <a:avLst/>
        </a:prstGeom>
        <a:noFill/>
        <a:ln w="9525" cap="flat" cmpd="sng" algn="ctr">
          <a:solidFill>
            <a:schemeClr val="accent2">
              <a:hueOff val="-6599705"/>
              <a:satOff val="2153"/>
              <a:lumOff val="-1917"/>
              <a:alphaOff val="0"/>
            </a:schemeClr>
          </a:solidFill>
          <a:prstDash val="solid"/>
        </a:ln>
        <a:effectLst/>
      </dsp:spPr>
      <dsp:style>
        <a:lnRef idx="1">
          <a:scrgbClr r="0" g="0" b="0"/>
        </a:lnRef>
        <a:fillRef idx="0">
          <a:scrgbClr r="0" g="0" b="0"/>
        </a:fillRef>
        <a:effectRef idx="0">
          <a:scrgbClr r="0" g="0" b="0"/>
        </a:effectRef>
        <a:fontRef idx="minor"/>
      </dsp:style>
    </dsp:sp>
    <dsp:sp modelId="{E897DB04-CF0A-47C1-91A2-D41BFF2ABB57}">
      <dsp:nvSpPr>
        <dsp:cNvPr id="0" name=""/>
        <dsp:cNvSpPr/>
      </dsp:nvSpPr>
      <dsp:spPr>
        <a:xfrm>
          <a:off x="8170168" y="2394842"/>
          <a:ext cx="1575770" cy="504177"/>
        </a:xfrm>
        <a:prstGeom prst="rect">
          <a:avLst/>
        </a:prstGeom>
        <a:solidFill>
          <a:schemeClr val="accent2">
            <a:hueOff val="-7424668"/>
            <a:satOff val="2422"/>
            <a:lumOff val="-2157"/>
            <a:alphaOff val="0"/>
          </a:schemeClr>
        </a:solidFill>
        <a:ln w="13970" cap="flat" cmpd="sng" algn="ctr">
          <a:solidFill>
            <a:schemeClr val="accent2">
              <a:hueOff val="-7424668"/>
              <a:satOff val="2422"/>
              <a:lumOff val="-2157"/>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622300">
            <a:lnSpc>
              <a:spcPct val="90000"/>
            </a:lnSpc>
            <a:spcBef>
              <a:spcPct val="0"/>
            </a:spcBef>
            <a:spcAft>
              <a:spcPct val="35000"/>
            </a:spcAft>
            <a:buNone/>
            <a:defRPr b="1"/>
          </a:pPr>
          <a:r>
            <a:rPr lang="en-US" sz="1400" kern="1200" dirty="0"/>
            <a:t>Sep. 30/Oct 1</a:t>
          </a:r>
        </a:p>
      </dsp:txBody>
      <dsp:txXfrm>
        <a:off x="8170168" y="2394842"/>
        <a:ext cx="1575770" cy="504177"/>
      </dsp:txXfrm>
    </dsp:sp>
    <dsp:sp modelId="{070FA85D-C606-404C-9403-F2E36FC12AF6}">
      <dsp:nvSpPr>
        <dsp:cNvPr id="0" name=""/>
        <dsp:cNvSpPr/>
      </dsp:nvSpPr>
      <dsp:spPr>
        <a:xfrm>
          <a:off x="8170168" y="2899019"/>
          <a:ext cx="1575770" cy="888927"/>
        </a:xfrm>
        <a:prstGeom prst="rect">
          <a:avLst/>
        </a:prstGeom>
        <a:solidFill>
          <a:schemeClr val="accent2">
            <a:tint val="40000"/>
            <a:alpha val="90000"/>
            <a:hueOff val="-7408615"/>
            <a:satOff val="1581"/>
            <a:lumOff val="-519"/>
            <a:alphaOff val="0"/>
          </a:schemeClr>
        </a:solidFill>
        <a:ln w="13970" cap="flat" cmpd="sng" algn="ctr">
          <a:solidFill>
            <a:schemeClr val="accent2">
              <a:tint val="40000"/>
              <a:alpha val="90000"/>
              <a:hueOff val="-7408615"/>
              <a:satOff val="1581"/>
              <a:lumOff val="-5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533400">
            <a:lnSpc>
              <a:spcPct val="90000"/>
            </a:lnSpc>
            <a:spcBef>
              <a:spcPct val="0"/>
            </a:spcBef>
            <a:spcAft>
              <a:spcPct val="35000"/>
            </a:spcAft>
            <a:buNone/>
          </a:pPr>
          <a:r>
            <a:rPr lang="en-US" sz="1200" kern="1200" dirty="0"/>
            <a:t>Old project expires/New and renewal projects begin 5-year cycle</a:t>
          </a:r>
        </a:p>
      </dsp:txBody>
      <dsp:txXfrm>
        <a:off x="8170168" y="2899019"/>
        <a:ext cx="1575770" cy="888927"/>
      </dsp:txXfrm>
    </dsp:sp>
    <dsp:sp modelId="{D34CB39C-39FD-4D93-9FC3-38148C0EFD6F}">
      <dsp:nvSpPr>
        <dsp:cNvPr id="0" name=""/>
        <dsp:cNvSpPr/>
      </dsp:nvSpPr>
      <dsp:spPr>
        <a:xfrm>
          <a:off x="8958053" y="2100738"/>
          <a:ext cx="0" cy="294103"/>
        </a:xfrm>
        <a:prstGeom prst="line">
          <a:avLst/>
        </a:prstGeom>
        <a:noFill/>
        <a:ln w="9525" cap="flat" cmpd="sng" algn="ctr">
          <a:solidFill>
            <a:schemeClr val="accent2">
              <a:hueOff val="-7424668"/>
              <a:satOff val="2422"/>
              <a:lumOff val="-2157"/>
              <a:alphaOff val="0"/>
            </a:schemeClr>
          </a:solidFill>
          <a:prstDash val="solid"/>
        </a:ln>
        <a:effectLst/>
      </dsp:spPr>
      <dsp:style>
        <a:lnRef idx="1">
          <a:scrgbClr r="0" g="0" b="0"/>
        </a:lnRef>
        <a:fillRef idx="0">
          <a:scrgbClr r="0" g="0" b="0"/>
        </a:fillRef>
        <a:effectRef idx="0">
          <a:scrgbClr r="0" g="0" b="0"/>
        </a:effectRef>
        <a:fontRef idx="minor"/>
      </dsp:style>
    </dsp:sp>
    <dsp:sp modelId="{9ED1981B-5048-4DD4-A982-CBDD8FE620BE}">
      <dsp:nvSpPr>
        <dsp:cNvPr id="0" name=""/>
        <dsp:cNvSpPr/>
      </dsp:nvSpPr>
      <dsp:spPr>
        <a:xfrm rot="2700000">
          <a:off x="8030049" y="2068059"/>
          <a:ext cx="65359" cy="65359"/>
        </a:xfrm>
        <a:prstGeom prst="rect">
          <a:avLst/>
        </a:prstGeom>
        <a:solidFill>
          <a:schemeClr val="accent2">
            <a:hueOff val="-6599705"/>
            <a:satOff val="2153"/>
            <a:lumOff val="-1917"/>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C2FAC78-7DEB-4C9D-A1B2-4AE2E0A06D56}">
      <dsp:nvSpPr>
        <dsp:cNvPr id="0" name=""/>
        <dsp:cNvSpPr/>
      </dsp:nvSpPr>
      <dsp:spPr>
        <a:xfrm rot="2700000">
          <a:off x="8925373" y="2068059"/>
          <a:ext cx="65359" cy="65359"/>
        </a:xfrm>
        <a:prstGeom prst="rect">
          <a:avLst/>
        </a:prstGeom>
        <a:solidFill>
          <a:schemeClr val="accent2">
            <a:hueOff val="-7424668"/>
            <a:satOff val="2422"/>
            <a:lumOff val="-2157"/>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7633" cy="469104"/>
          </a:xfrm>
          <a:prstGeom prst="rect">
            <a:avLst/>
          </a:prstGeom>
        </p:spPr>
        <p:txBody>
          <a:bodyPr vert="horz" lIns="92308" tIns="46154" rIns="92308" bIns="46154" rtlCol="0"/>
          <a:lstStyle>
            <a:lvl1pPr algn="l">
              <a:defRPr sz="1200"/>
            </a:lvl1pPr>
          </a:lstStyle>
          <a:p>
            <a:endParaRPr lang="en-US"/>
          </a:p>
        </p:txBody>
      </p:sp>
      <p:sp>
        <p:nvSpPr>
          <p:cNvPr id="3" name="Date Placeholder 2"/>
          <p:cNvSpPr>
            <a:spLocks noGrp="1"/>
          </p:cNvSpPr>
          <p:nvPr>
            <p:ph type="dt" sz="quarter" idx="1"/>
          </p:nvPr>
        </p:nvSpPr>
        <p:spPr>
          <a:xfrm>
            <a:off x="4023238" y="1"/>
            <a:ext cx="3077633" cy="469104"/>
          </a:xfrm>
          <a:prstGeom prst="rect">
            <a:avLst/>
          </a:prstGeom>
        </p:spPr>
        <p:txBody>
          <a:bodyPr vert="horz" lIns="92308" tIns="46154" rIns="92308" bIns="46154" rtlCol="0"/>
          <a:lstStyle>
            <a:lvl1pPr algn="r">
              <a:defRPr sz="1200"/>
            </a:lvl1pPr>
          </a:lstStyle>
          <a:p>
            <a:fld id="{A434E575-52D2-4BAF-9158-4B1E1A11197F}" type="datetimeFigureOut">
              <a:rPr lang="en-US" smtClean="0"/>
              <a:pPr/>
              <a:t>10/5/2026</a:t>
            </a:fld>
            <a:endParaRPr lang="en-US"/>
          </a:p>
        </p:txBody>
      </p:sp>
      <p:sp>
        <p:nvSpPr>
          <p:cNvPr id="4" name="Footer Placeholder 3"/>
          <p:cNvSpPr>
            <a:spLocks noGrp="1"/>
          </p:cNvSpPr>
          <p:nvPr>
            <p:ph type="ftr" sz="quarter" idx="2"/>
          </p:nvPr>
        </p:nvSpPr>
        <p:spPr>
          <a:xfrm>
            <a:off x="1" y="8917771"/>
            <a:ext cx="3077633" cy="469104"/>
          </a:xfrm>
          <a:prstGeom prst="rect">
            <a:avLst/>
          </a:prstGeom>
        </p:spPr>
        <p:txBody>
          <a:bodyPr vert="horz" lIns="92308" tIns="46154" rIns="92308"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4023238" y="8917771"/>
            <a:ext cx="3077633" cy="469104"/>
          </a:xfrm>
          <a:prstGeom prst="rect">
            <a:avLst/>
          </a:prstGeom>
        </p:spPr>
        <p:txBody>
          <a:bodyPr vert="horz" lIns="92308" tIns="46154" rIns="92308" bIns="46154" rtlCol="0" anchor="b"/>
          <a:lstStyle>
            <a:lvl1pPr algn="r">
              <a:defRPr sz="1200"/>
            </a:lvl1pPr>
          </a:lstStyle>
          <a:p>
            <a:fld id="{02A9FFB4-68CE-4014-8AD8-FD4DDCE28AFE}" type="slidenum">
              <a:rPr lang="en-US" smtClean="0"/>
              <a:pPr/>
              <a:t>‹#›</a:t>
            </a:fld>
            <a:endParaRPr lang="en-US"/>
          </a:p>
        </p:txBody>
      </p:sp>
    </p:spTree>
    <p:extLst>
      <p:ext uri="{BB962C8B-B14F-4D97-AF65-F5344CB8AC3E}">
        <p14:creationId xmlns:p14="http://schemas.microsoft.com/office/powerpoint/2010/main" val="4304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7633" cy="469104"/>
          </a:xfrm>
          <a:prstGeom prst="rect">
            <a:avLst/>
          </a:prstGeom>
        </p:spPr>
        <p:txBody>
          <a:bodyPr vert="horz" lIns="92308" tIns="46154" rIns="92308" bIns="46154" rtlCol="0"/>
          <a:lstStyle>
            <a:lvl1pPr algn="l">
              <a:defRPr sz="1200"/>
            </a:lvl1pPr>
          </a:lstStyle>
          <a:p>
            <a:endParaRPr lang="en-US"/>
          </a:p>
        </p:txBody>
      </p:sp>
      <p:sp>
        <p:nvSpPr>
          <p:cNvPr id="3" name="Date Placeholder 2"/>
          <p:cNvSpPr>
            <a:spLocks noGrp="1"/>
          </p:cNvSpPr>
          <p:nvPr>
            <p:ph type="dt" idx="1"/>
          </p:nvPr>
        </p:nvSpPr>
        <p:spPr>
          <a:xfrm>
            <a:off x="4023238" y="1"/>
            <a:ext cx="3077633" cy="469104"/>
          </a:xfrm>
          <a:prstGeom prst="rect">
            <a:avLst/>
          </a:prstGeom>
        </p:spPr>
        <p:txBody>
          <a:bodyPr vert="horz" lIns="92308" tIns="46154" rIns="92308" bIns="46154" rtlCol="0"/>
          <a:lstStyle>
            <a:lvl1pPr algn="r">
              <a:defRPr sz="1200"/>
            </a:lvl1pPr>
          </a:lstStyle>
          <a:p>
            <a:fld id="{E60EC1CF-CB0C-48D6-A07A-F3EF7727CD4C}" type="datetimeFigureOut">
              <a:rPr lang="en-US" smtClean="0"/>
              <a:pPr/>
              <a:t>10/5/2026</a:t>
            </a:fld>
            <a:endParaRPr lang="en-US"/>
          </a:p>
        </p:txBody>
      </p:sp>
      <p:sp>
        <p:nvSpPr>
          <p:cNvPr id="4" name="Slide Image Placeholder 3"/>
          <p:cNvSpPr>
            <a:spLocks noGrp="1" noRot="1" noChangeAspect="1"/>
          </p:cNvSpPr>
          <p:nvPr>
            <p:ph type="sldImg" idx="2"/>
          </p:nvPr>
        </p:nvSpPr>
        <p:spPr>
          <a:xfrm>
            <a:off x="420688" y="704850"/>
            <a:ext cx="6261100" cy="3521075"/>
          </a:xfrm>
          <a:prstGeom prst="rect">
            <a:avLst/>
          </a:prstGeom>
          <a:noFill/>
          <a:ln w="12700">
            <a:solidFill>
              <a:prstClr val="black"/>
            </a:solidFill>
          </a:ln>
        </p:spPr>
        <p:txBody>
          <a:bodyPr vert="horz" lIns="92308" tIns="46154" rIns="92308" bIns="46154" rtlCol="0" anchor="ctr"/>
          <a:lstStyle/>
          <a:p>
            <a:endParaRPr lang="en-US"/>
          </a:p>
        </p:txBody>
      </p:sp>
      <p:sp>
        <p:nvSpPr>
          <p:cNvPr id="5" name="Notes Placeholder 4"/>
          <p:cNvSpPr>
            <a:spLocks noGrp="1"/>
          </p:cNvSpPr>
          <p:nvPr>
            <p:ph type="body" sz="quarter" idx="3"/>
          </p:nvPr>
        </p:nvSpPr>
        <p:spPr>
          <a:xfrm>
            <a:off x="709605" y="4458887"/>
            <a:ext cx="5683265" cy="4225134"/>
          </a:xfrm>
          <a:prstGeom prst="rect">
            <a:avLst/>
          </a:prstGeom>
        </p:spPr>
        <p:txBody>
          <a:bodyPr vert="horz" lIns="92308" tIns="46154" rIns="92308" bIns="4615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771"/>
            <a:ext cx="3077633" cy="469104"/>
          </a:xfrm>
          <a:prstGeom prst="rect">
            <a:avLst/>
          </a:prstGeom>
        </p:spPr>
        <p:txBody>
          <a:bodyPr vert="horz" lIns="92308" tIns="46154" rIns="92308"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4023238" y="8917771"/>
            <a:ext cx="3077633" cy="469104"/>
          </a:xfrm>
          <a:prstGeom prst="rect">
            <a:avLst/>
          </a:prstGeom>
        </p:spPr>
        <p:txBody>
          <a:bodyPr vert="horz" lIns="92308" tIns="46154" rIns="92308" bIns="46154" rtlCol="0" anchor="b"/>
          <a:lstStyle>
            <a:lvl1pPr algn="r">
              <a:defRPr sz="1200"/>
            </a:lvl1pPr>
          </a:lstStyle>
          <a:p>
            <a:fld id="{BADC7AB0-1E1B-4C94-97AF-7F4D267CB580}" type="slidenum">
              <a:rPr lang="en-US" smtClean="0"/>
              <a:pPr/>
              <a:t>‹#›</a:t>
            </a:fld>
            <a:endParaRPr lang="en-US"/>
          </a:p>
        </p:txBody>
      </p:sp>
    </p:spTree>
    <p:extLst>
      <p:ext uri="{BB962C8B-B14F-4D97-AF65-F5344CB8AC3E}">
        <p14:creationId xmlns:p14="http://schemas.microsoft.com/office/powerpoint/2010/main" val="1610796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a:t>
            </a:fld>
            <a:endParaRPr lang="en-US"/>
          </a:p>
        </p:txBody>
      </p:sp>
    </p:spTree>
    <p:extLst>
      <p:ext uri="{BB962C8B-B14F-4D97-AF65-F5344CB8AC3E}">
        <p14:creationId xmlns:p14="http://schemas.microsoft.com/office/powerpoint/2010/main" val="239129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2</a:t>
            </a:fld>
            <a:endParaRPr lang="en-US"/>
          </a:p>
        </p:txBody>
      </p:sp>
    </p:spTree>
    <p:extLst>
      <p:ext uri="{BB962C8B-B14F-4D97-AF65-F5344CB8AC3E}">
        <p14:creationId xmlns:p14="http://schemas.microsoft.com/office/powerpoint/2010/main" val="3875636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3</a:t>
            </a:fld>
            <a:endParaRPr lang="en-US"/>
          </a:p>
        </p:txBody>
      </p:sp>
    </p:spTree>
    <p:extLst>
      <p:ext uri="{BB962C8B-B14F-4D97-AF65-F5344CB8AC3E}">
        <p14:creationId xmlns:p14="http://schemas.microsoft.com/office/powerpoint/2010/main" val="1200694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sz="1800" dirty="0">
                <a:latin typeface="Segoe UI" panose="020B0502040204020203" pitchFamily="34" charset="0"/>
              </a:rPr>
              <a:t>The multistate research program was created as an organized, trusted, "official" way to spend the required 25% so that states don't have to figure it out on their own. Just a possible helpful tidbit. This helps answer the "why" of the program and NIMSS.</a:t>
            </a:r>
            <a:endParaRPr lang="en-US" sz="1800"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4</a:t>
            </a:fld>
            <a:endParaRPr lang="en-US"/>
          </a:p>
        </p:txBody>
      </p:sp>
    </p:spTree>
    <p:extLst>
      <p:ext uri="{BB962C8B-B14F-4D97-AF65-F5344CB8AC3E}">
        <p14:creationId xmlns:p14="http://schemas.microsoft.com/office/powerpoint/2010/main" val="124354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Membership open—other LGU, federal agencies, and other scientists are welcome to join these project teams.</a:t>
            </a:r>
          </a:p>
        </p:txBody>
      </p:sp>
      <p:sp>
        <p:nvSpPr>
          <p:cNvPr id="4" name="Slide Number Placeholder 3"/>
          <p:cNvSpPr>
            <a:spLocks noGrp="1"/>
          </p:cNvSpPr>
          <p:nvPr>
            <p:ph type="sldNum" sz="quarter" idx="5"/>
          </p:nvPr>
        </p:nvSpPr>
        <p:spPr/>
        <p:txBody>
          <a:bodyPr/>
          <a:lstStyle/>
          <a:p>
            <a:fld id="{BADC7AB0-1E1B-4C94-97AF-7F4D267CB580}" type="slidenum">
              <a:rPr lang="en-US" smtClean="0"/>
              <a:pPr/>
              <a:t>5</a:t>
            </a:fld>
            <a:endParaRPr lang="en-US"/>
          </a:p>
        </p:txBody>
      </p:sp>
    </p:spTree>
    <p:extLst>
      <p:ext uri="{BB962C8B-B14F-4D97-AF65-F5344CB8AC3E}">
        <p14:creationId xmlns:p14="http://schemas.microsoft.com/office/powerpoint/2010/main" val="3047568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6</a:t>
            </a:fld>
            <a:endParaRPr lang="en-US"/>
          </a:p>
        </p:txBody>
      </p:sp>
    </p:spTree>
    <p:extLst>
      <p:ext uri="{BB962C8B-B14F-4D97-AF65-F5344CB8AC3E}">
        <p14:creationId xmlns:p14="http://schemas.microsoft.com/office/powerpoint/2010/main" val="4093672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7</a:t>
            </a:fld>
            <a:endParaRPr lang="en-US"/>
          </a:p>
        </p:txBody>
      </p:sp>
    </p:spTree>
    <p:extLst>
      <p:ext uri="{BB962C8B-B14F-4D97-AF65-F5344CB8AC3E}">
        <p14:creationId xmlns:p14="http://schemas.microsoft.com/office/powerpoint/2010/main" val="297981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8</a:t>
            </a:fld>
            <a:endParaRPr lang="en-US"/>
          </a:p>
        </p:txBody>
      </p:sp>
    </p:spTree>
    <p:extLst>
      <p:ext uri="{BB962C8B-B14F-4D97-AF65-F5344CB8AC3E}">
        <p14:creationId xmlns:p14="http://schemas.microsoft.com/office/powerpoint/2010/main" val="3896709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9</a:t>
            </a:fld>
            <a:endParaRPr lang="en-US"/>
          </a:p>
        </p:txBody>
      </p:sp>
    </p:spTree>
    <p:extLst>
      <p:ext uri="{BB962C8B-B14F-4D97-AF65-F5344CB8AC3E}">
        <p14:creationId xmlns:p14="http://schemas.microsoft.com/office/powerpoint/2010/main" val="50689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C7AB0-1E1B-4C94-97AF-7F4D267CB580}" type="slidenum">
              <a:rPr lang="en-US" smtClean="0"/>
              <a:pPr/>
              <a:t>10</a:t>
            </a:fld>
            <a:endParaRPr lang="en-US"/>
          </a:p>
        </p:txBody>
      </p:sp>
    </p:spTree>
    <p:extLst>
      <p:ext uri="{BB962C8B-B14F-4D97-AF65-F5344CB8AC3E}">
        <p14:creationId xmlns:p14="http://schemas.microsoft.com/office/powerpoint/2010/main" val="2584232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Segoe UI" panose="020B0502040204020203" pitchFamily="34" charset="0"/>
              </a:rPr>
              <a:t>Multistate research committees don’t have to submit a midterm report! At midterm review time, NCRA Multistate review committee and appropriate NCACs are only evaluating the existing annual reports. </a:t>
            </a:r>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11</a:t>
            </a:fld>
            <a:endParaRPr lang="en-US"/>
          </a:p>
        </p:txBody>
      </p:sp>
    </p:spTree>
    <p:extLst>
      <p:ext uri="{BB962C8B-B14F-4D97-AF65-F5344CB8AC3E}">
        <p14:creationId xmlns:p14="http://schemas.microsoft.com/office/powerpoint/2010/main" val="2553196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Segoe UI" panose="020B0502040204020203" pitchFamily="34" charset="0"/>
              </a:rPr>
              <a:t>Each SAES researcher on a research multistate creates their own individual project in </a:t>
            </a:r>
            <a:r>
              <a:rPr lang="en-US" sz="1800" dirty="0" err="1">
                <a:latin typeface="Segoe UI" panose="020B0502040204020203" pitchFamily="34" charset="0"/>
              </a:rPr>
              <a:t>REEport</a:t>
            </a:r>
            <a:r>
              <a:rPr lang="en-US" sz="1800" dirty="0">
                <a:latin typeface="Segoe UI" panose="020B0502040204020203" pitchFamily="34" charset="0"/>
              </a:rPr>
              <a:t>/NRS that contributes to the individual SAES report. This is in comparison to NIMSS where the reporting is committee based, not individual. </a:t>
            </a:r>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12</a:t>
            </a:fld>
            <a:endParaRPr lang="en-US"/>
          </a:p>
        </p:txBody>
      </p:sp>
    </p:spTree>
    <p:extLst>
      <p:ext uri="{BB962C8B-B14F-4D97-AF65-F5344CB8AC3E}">
        <p14:creationId xmlns:p14="http://schemas.microsoft.com/office/powerpoint/2010/main" val="2377372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13</a:t>
            </a:fld>
            <a:endParaRPr lang="en-US"/>
          </a:p>
        </p:txBody>
      </p:sp>
    </p:spTree>
    <p:extLst>
      <p:ext uri="{BB962C8B-B14F-4D97-AF65-F5344CB8AC3E}">
        <p14:creationId xmlns:p14="http://schemas.microsoft.com/office/powerpoint/2010/main" val="3941653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14</a:t>
            </a:fld>
            <a:endParaRPr lang="en-US"/>
          </a:p>
        </p:txBody>
      </p:sp>
    </p:spTree>
    <p:extLst>
      <p:ext uri="{BB962C8B-B14F-4D97-AF65-F5344CB8AC3E}">
        <p14:creationId xmlns:p14="http://schemas.microsoft.com/office/powerpoint/2010/main" val="684010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DC7AB0-1E1B-4C94-97AF-7F4D267CB580}" type="slidenum">
              <a:rPr lang="en-US" smtClean="0"/>
              <a:pPr/>
              <a:t>15</a:t>
            </a:fld>
            <a:endParaRPr lang="en-US"/>
          </a:p>
        </p:txBody>
      </p:sp>
    </p:spTree>
    <p:extLst>
      <p:ext uri="{BB962C8B-B14F-4D97-AF65-F5344CB8AC3E}">
        <p14:creationId xmlns:p14="http://schemas.microsoft.com/office/powerpoint/2010/main" val="3089455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BFDF0CEE-81B4-4D71-B5D9-1E1B83F125CA}" type="slidenum">
              <a:rPr lang="en-US" smtClean="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9864305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815794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46414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192097-98F1-4756-8750-47541BAAFC6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848782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192097-98F1-4756-8750-47541BAAFC61}"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43228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192097-98F1-4756-8750-47541BAAFC61}"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1548053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192097-98F1-4756-8750-47541BAAFC61}"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2312092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192097-98F1-4756-8750-47541BAAFC6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661291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192097-98F1-4756-8750-47541BAAFC61}"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3518535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473357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192097-98F1-4756-8750-47541BAAFC61}"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DF0CEE-81B4-4D71-B5D9-1E1B83F125CA}" type="slidenum">
              <a:rPr lang="en-US" smtClean="0"/>
              <a:pPr/>
              <a:t>‹#›</a:t>
            </a:fld>
            <a:endParaRPr lang="en-US"/>
          </a:p>
        </p:txBody>
      </p:sp>
    </p:spTree>
    <p:extLst>
      <p:ext uri="{BB962C8B-B14F-4D97-AF65-F5344CB8AC3E}">
        <p14:creationId xmlns:p14="http://schemas.microsoft.com/office/powerpoint/2010/main" val="200117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8E192097-98F1-4756-8750-47541BAAFC61}" type="datetimeFigureOut">
              <a:rPr lang="en-US" smtClean="0"/>
              <a:pPr/>
              <a:t>10/5/2026</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BFDF0CEE-81B4-4D71-B5D9-1E1B83F125CA}" type="slidenum">
              <a:rPr lang="en-US" smtClean="0"/>
              <a:pPr/>
              <a:t>‹#›</a:t>
            </a:fld>
            <a:endParaRPr lang="en-US"/>
          </a:p>
        </p:txBody>
      </p:sp>
    </p:spTree>
    <p:extLst>
      <p:ext uri="{BB962C8B-B14F-4D97-AF65-F5344CB8AC3E}">
        <p14:creationId xmlns:p14="http://schemas.microsoft.com/office/powerpoint/2010/main" val="46515809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aginnovationnc.org/awards"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www.aplu.org/wp-content/uploads/FY2026-Appropriations-Chart-through-House-and-Senate-Marks-1.pdf" TargetMode="External"/><Relationship Id="rId4" Type="http://schemas.openxmlformats.org/officeDocument/2006/relationships/hyperlink" Target="https://www.aginnovationnc.org/multistate-research-fundi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aginnovationnc.org/"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43" name="Rectangle 28">
            <a:extLst>
              <a:ext uri="{FF2B5EF4-FFF2-40B4-BE49-F238E27FC236}">
                <a16:creationId xmlns:a16="http://schemas.microsoft.com/office/drawing/2014/main" id="{942E14E0-E6CB-444C-97C0-D67DA9F4D0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entury Schoolbook" panose="02040604050505020304"/>
              <a:ea typeface="+mn-ea"/>
              <a:cs typeface="+mn-cs"/>
            </a:endParaRPr>
          </a:p>
        </p:txBody>
      </p:sp>
      <p:pic>
        <p:nvPicPr>
          <p:cNvPr id="21" name="Picture 4">
            <a:extLst>
              <a:ext uri="{FF2B5EF4-FFF2-40B4-BE49-F238E27FC236}">
                <a16:creationId xmlns:a16="http://schemas.microsoft.com/office/drawing/2014/main" id="{52EAD202-CAA4-B79E-A400-B239553EE735}"/>
              </a:ext>
            </a:extLst>
          </p:cNvPr>
          <p:cNvPicPr>
            <a:picLocks noChangeAspect="1"/>
          </p:cNvPicPr>
          <p:nvPr/>
        </p:nvPicPr>
        <p:blipFill rotWithShape="1">
          <a:blip r:embed="rId3">
            <a:grayscl/>
          </a:blip>
          <a:srcRect t="6739" r="-1" b="-1"/>
          <a:stretch/>
        </p:blipFill>
        <p:spPr>
          <a:xfrm>
            <a:off x="899160" y="0"/>
            <a:ext cx="10393680" cy="6858000"/>
          </a:xfrm>
          <a:prstGeom prst="rect">
            <a:avLst/>
          </a:prstGeom>
        </p:spPr>
      </p:pic>
      <p:sp>
        <p:nvSpPr>
          <p:cNvPr id="44" name="Rectangle 30">
            <a:extLst>
              <a:ext uri="{FF2B5EF4-FFF2-40B4-BE49-F238E27FC236}">
                <a16:creationId xmlns:a16="http://schemas.microsoft.com/office/drawing/2014/main" id="{B37D29E2-7609-4210-93A1-BFB7944C0F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9160" y="0"/>
            <a:ext cx="10393680" cy="6858000"/>
          </a:xfrm>
          <a:prstGeom prst="rect">
            <a:avLst/>
          </a:prstGeom>
          <a:solidFill>
            <a:schemeClr val="accent2">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6F59C19B-775C-430F-2487-724DE83948B1}"/>
              </a:ext>
            </a:extLst>
          </p:cNvPr>
          <p:cNvSpPr>
            <a:spLocks noGrp="1"/>
          </p:cNvSpPr>
          <p:nvPr>
            <p:ph type="ctrTitle"/>
          </p:nvPr>
        </p:nvSpPr>
        <p:spPr>
          <a:xfrm>
            <a:off x="1261872" y="723331"/>
            <a:ext cx="9418320" cy="3875965"/>
          </a:xfrm>
          <a:noFill/>
        </p:spPr>
        <p:txBody>
          <a:bodyPr anchor="ctr">
            <a:normAutofit/>
          </a:bodyPr>
          <a:lstStyle/>
          <a:p>
            <a:pPr algn="ctr"/>
            <a:r>
              <a:rPr lang="en-US" sz="4000" b="1" dirty="0">
                <a:solidFill>
                  <a:srgbClr val="FFFFFF"/>
                </a:solidFill>
              </a:rPr>
              <a:t>agInnovation North Central (</a:t>
            </a:r>
            <a:r>
              <a:rPr lang="en-US" sz="4000" b="1" dirty="0" err="1">
                <a:solidFill>
                  <a:srgbClr val="FFFFFF"/>
                </a:solidFill>
              </a:rPr>
              <a:t>agNC</a:t>
            </a:r>
            <a:r>
              <a:rPr lang="en-US" sz="4000" b="1" dirty="0">
                <a:solidFill>
                  <a:srgbClr val="FFFFFF"/>
                </a:solidFill>
              </a:rPr>
              <a:t>) </a:t>
            </a:r>
            <a:br>
              <a:rPr lang="en-US" sz="4000" b="1" dirty="0">
                <a:solidFill>
                  <a:srgbClr val="FFFFFF"/>
                </a:solidFill>
              </a:rPr>
            </a:br>
            <a:r>
              <a:rPr lang="en-US" sz="4000" b="1" dirty="0">
                <a:solidFill>
                  <a:srgbClr val="FFFFFF"/>
                </a:solidFill>
              </a:rPr>
              <a:t>Multistate Research</a:t>
            </a:r>
            <a:br>
              <a:rPr lang="en-US" sz="4000" b="1" dirty="0">
                <a:solidFill>
                  <a:srgbClr val="FFFFFF"/>
                </a:solidFill>
              </a:rPr>
            </a:br>
            <a:br>
              <a:rPr lang="en-US" sz="4000" b="1" dirty="0">
                <a:solidFill>
                  <a:srgbClr val="FFFFFF"/>
                </a:solidFill>
              </a:rPr>
            </a:br>
            <a:r>
              <a:rPr lang="en-US" sz="4000" b="1" dirty="0">
                <a:solidFill>
                  <a:srgbClr val="FFFFFF"/>
                </a:solidFill>
              </a:rPr>
              <a:t>[</a:t>
            </a:r>
            <a:r>
              <a:rPr lang="en-US" sz="4000" b="1" i="1" dirty="0">
                <a:solidFill>
                  <a:srgbClr val="FFFFFF"/>
                </a:solidFill>
              </a:rPr>
              <a:t>NCAC ## and TITLE HERE]</a:t>
            </a:r>
            <a:endParaRPr lang="en-US" sz="4400" b="1" dirty="0">
              <a:solidFill>
                <a:srgbClr val="FFFFFF"/>
              </a:solidFill>
            </a:endParaRPr>
          </a:p>
        </p:txBody>
      </p:sp>
      <p:sp>
        <p:nvSpPr>
          <p:cNvPr id="3" name="Subtitle 2">
            <a:extLst>
              <a:ext uri="{FF2B5EF4-FFF2-40B4-BE49-F238E27FC236}">
                <a16:creationId xmlns:a16="http://schemas.microsoft.com/office/drawing/2014/main" id="{1A77BAAF-8F46-D135-5CD1-D1C1DEED9979}"/>
              </a:ext>
            </a:extLst>
          </p:cNvPr>
          <p:cNvSpPr>
            <a:spLocks noGrp="1"/>
          </p:cNvSpPr>
          <p:nvPr>
            <p:ph type="subTitle" idx="1"/>
          </p:nvPr>
        </p:nvSpPr>
        <p:spPr>
          <a:xfrm>
            <a:off x="1261872" y="5595582"/>
            <a:ext cx="9418320" cy="896658"/>
          </a:xfrm>
          <a:ln>
            <a:noFill/>
          </a:ln>
        </p:spPr>
        <p:txBody>
          <a:bodyPr>
            <a:normAutofit/>
          </a:bodyPr>
          <a:lstStyle/>
          <a:p>
            <a:pPr algn="r"/>
            <a:r>
              <a:rPr lang="en-US" sz="2000" dirty="0">
                <a:solidFill>
                  <a:srgbClr val="FFFFFF"/>
                </a:solidFill>
              </a:rPr>
              <a:t>[NAME], Administrative Advisor (AA) for NCAC##</a:t>
            </a:r>
          </a:p>
          <a:p>
            <a:pPr algn="r"/>
            <a:r>
              <a:rPr lang="en-US" sz="2000" dirty="0">
                <a:solidFill>
                  <a:srgbClr val="FFFFFF"/>
                </a:solidFill>
              </a:rPr>
              <a:t>[Date]</a:t>
            </a:r>
          </a:p>
        </p:txBody>
      </p:sp>
      <p:sp>
        <p:nvSpPr>
          <p:cNvPr id="45" name="Rectangle 32">
            <a:extLst>
              <a:ext uri="{FF2B5EF4-FFF2-40B4-BE49-F238E27FC236}">
                <a16:creationId xmlns:a16="http://schemas.microsoft.com/office/drawing/2014/main" id="{363B6ECA-5FD8-454D-ABC3-C4ACC15AF9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99160" cy="6858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cxnSp>
        <p:nvCxnSpPr>
          <p:cNvPr id="46" name="Straight Connector 34">
            <a:extLst>
              <a:ext uri="{FF2B5EF4-FFF2-40B4-BE49-F238E27FC236}">
                <a16:creationId xmlns:a16="http://schemas.microsoft.com/office/drawing/2014/main" id="{0887B8F6-F933-4DC0-BBB7-EE99DB8AA4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129873" y="5359400"/>
            <a:ext cx="2550319"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8" name="Picture 7" descr="A logo for a university&#10;&#10;AI-generated content may be incorrect.">
            <a:extLst>
              <a:ext uri="{FF2B5EF4-FFF2-40B4-BE49-F238E27FC236}">
                <a16:creationId xmlns:a16="http://schemas.microsoft.com/office/drawing/2014/main" id="{2238264B-7373-166F-739B-9F4B4A325E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1872" y="4511040"/>
            <a:ext cx="1981200" cy="1981200"/>
          </a:xfrm>
          <a:prstGeom prst="rect">
            <a:avLst/>
          </a:prstGeom>
        </p:spPr>
      </p:pic>
    </p:spTree>
    <p:extLst>
      <p:ext uri="{BB962C8B-B14F-4D97-AF65-F5344CB8AC3E}">
        <p14:creationId xmlns:p14="http://schemas.microsoft.com/office/powerpoint/2010/main" val="215673457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A1EA-7CD6-C7FA-E53D-40FFBBB77C9A}"/>
              </a:ext>
            </a:extLst>
          </p:cNvPr>
          <p:cNvSpPr>
            <a:spLocks noGrp="1"/>
          </p:cNvSpPr>
          <p:nvPr>
            <p:ph type="title"/>
          </p:nvPr>
        </p:nvSpPr>
        <p:spPr>
          <a:xfrm>
            <a:off x="400678" y="301293"/>
            <a:ext cx="11410322" cy="973170"/>
          </a:xfrm>
        </p:spPr>
        <p:txBody>
          <a:bodyPr>
            <a:normAutofit/>
          </a:bodyPr>
          <a:lstStyle/>
          <a:p>
            <a:r>
              <a:rPr lang="en-US" dirty="0"/>
              <a:t>Multistate Research Projects—The Why</a:t>
            </a:r>
          </a:p>
        </p:txBody>
      </p:sp>
      <p:sp>
        <p:nvSpPr>
          <p:cNvPr id="3" name="Content Placeholder 2">
            <a:extLst>
              <a:ext uri="{FF2B5EF4-FFF2-40B4-BE49-F238E27FC236}">
                <a16:creationId xmlns:a16="http://schemas.microsoft.com/office/drawing/2014/main" id="{35FA19B4-6CBB-4C7D-24F7-86761020BAB4}"/>
              </a:ext>
            </a:extLst>
          </p:cNvPr>
          <p:cNvSpPr>
            <a:spLocks noGrp="1"/>
          </p:cNvSpPr>
          <p:nvPr>
            <p:ph idx="1"/>
          </p:nvPr>
        </p:nvSpPr>
        <p:spPr>
          <a:xfrm>
            <a:off x="395423" y="1425543"/>
            <a:ext cx="11263177" cy="1664352"/>
          </a:xfrm>
        </p:spPr>
        <p:txBody>
          <a:bodyPr>
            <a:noAutofit/>
          </a:bodyPr>
          <a:lstStyle/>
          <a:p>
            <a:r>
              <a:rPr lang="en-US" dirty="0"/>
              <a:t>Multistate projects are one of the most unique and gratifying elements of the research enterprise of Land-grant universities.</a:t>
            </a:r>
          </a:p>
          <a:p>
            <a:r>
              <a:rPr lang="en-US" dirty="0"/>
              <a:t>Through broad and flexible criteria, scientists and educators have a recognized forum to collaborate and innovate with colleagues across the nation.</a:t>
            </a:r>
          </a:p>
          <a:p>
            <a:endParaRPr lang="en-US" dirty="0"/>
          </a:p>
        </p:txBody>
      </p:sp>
      <p:pic>
        <p:nvPicPr>
          <p:cNvPr id="11" name="Picture 10">
            <a:extLst>
              <a:ext uri="{FF2B5EF4-FFF2-40B4-BE49-F238E27FC236}">
                <a16:creationId xmlns:a16="http://schemas.microsoft.com/office/drawing/2014/main" id="{3F7E175B-5DDB-EE81-18EB-7A5FDAB3B5DD}"/>
              </a:ext>
            </a:extLst>
          </p:cNvPr>
          <p:cNvPicPr>
            <a:picLocks noChangeAspect="1"/>
          </p:cNvPicPr>
          <p:nvPr/>
        </p:nvPicPr>
        <p:blipFill rotWithShape="1">
          <a:blip r:embed="rId3"/>
          <a:srcRect l="61676" t="9991" r="12074" b="5555"/>
          <a:stretch/>
        </p:blipFill>
        <p:spPr>
          <a:xfrm>
            <a:off x="8915400" y="3900734"/>
            <a:ext cx="2197257" cy="1988213"/>
          </a:xfrm>
          <a:prstGeom prst="rect">
            <a:avLst/>
          </a:prstGeom>
        </p:spPr>
      </p:pic>
      <p:sp>
        <p:nvSpPr>
          <p:cNvPr id="13" name="TextBox 12">
            <a:extLst>
              <a:ext uri="{FF2B5EF4-FFF2-40B4-BE49-F238E27FC236}">
                <a16:creationId xmlns:a16="http://schemas.microsoft.com/office/drawing/2014/main" id="{305D5928-58E2-A181-5CFF-C2B8CED608E9}"/>
              </a:ext>
            </a:extLst>
          </p:cNvPr>
          <p:cNvSpPr txBox="1"/>
          <p:nvPr/>
        </p:nvSpPr>
        <p:spPr>
          <a:xfrm>
            <a:off x="8362505" y="6035376"/>
            <a:ext cx="3632726" cy="400110"/>
          </a:xfrm>
          <a:prstGeom prst="rect">
            <a:avLst/>
          </a:prstGeom>
          <a:noFill/>
        </p:spPr>
        <p:txBody>
          <a:bodyPr wrap="none" rtlCol="0">
            <a:spAutoFit/>
          </a:bodyPr>
          <a:lstStyle/>
          <a:p>
            <a:r>
              <a:rPr lang="en-US" sz="2000" i="1" dirty="0"/>
              <a:t>https://www.mrfimpacts.org</a:t>
            </a:r>
          </a:p>
        </p:txBody>
      </p:sp>
      <p:pic>
        <p:nvPicPr>
          <p:cNvPr id="5" name="Picture 4">
            <a:extLst>
              <a:ext uri="{FF2B5EF4-FFF2-40B4-BE49-F238E27FC236}">
                <a16:creationId xmlns:a16="http://schemas.microsoft.com/office/drawing/2014/main" id="{EF6A0BEC-CA95-A438-6945-7BA369C2E54D}"/>
              </a:ext>
            </a:extLst>
          </p:cNvPr>
          <p:cNvPicPr>
            <a:picLocks noChangeAspect="1"/>
          </p:cNvPicPr>
          <p:nvPr/>
        </p:nvPicPr>
        <p:blipFill>
          <a:blip r:embed="rId4"/>
          <a:stretch>
            <a:fillRect/>
          </a:stretch>
        </p:blipFill>
        <p:spPr>
          <a:xfrm>
            <a:off x="395421" y="3230488"/>
            <a:ext cx="2487384" cy="1664352"/>
          </a:xfrm>
          <a:prstGeom prst="rect">
            <a:avLst/>
          </a:prstGeom>
        </p:spPr>
      </p:pic>
      <p:sp>
        <p:nvSpPr>
          <p:cNvPr id="14" name="Rectangle 13">
            <a:extLst>
              <a:ext uri="{FF2B5EF4-FFF2-40B4-BE49-F238E27FC236}">
                <a16:creationId xmlns:a16="http://schemas.microsoft.com/office/drawing/2014/main" id="{E8FB82C6-3DC9-14A9-4347-BD914BE7095D}"/>
              </a:ext>
            </a:extLst>
          </p:cNvPr>
          <p:cNvSpPr/>
          <p:nvPr/>
        </p:nvSpPr>
        <p:spPr>
          <a:xfrm>
            <a:off x="2256501" y="2930406"/>
            <a:ext cx="7541019" cy="707886"/>
          </a:xfrm>
          <a:prstGeom prst="rect">
            <a:avLst/>
          </a:prstGeom>
          <a:solidFill>
            <a:schemeClr val="bg1"/>
          </a:solidFill>
        </p:spPr>
        <p:txBody>
          <a:bodyPr wrap="square" lIns="91440" tIns="45720" rIns="91440" bIns="45720">
            <a:spAutoFit/>
          </a:bodyPr>
          <a:lstStyle/>
          <a:p>
            <a:pPr algn="ctr"/>
            <a:r>
              <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Making a Difference</a:t>
            </a:r>
          </a:p>
        </p:txBody>
      </p:sp>
      <p:sp>
        <p:nvSpPr>
          <p:cNvPr id="7" name="TextBox 6">
            <a:extLst>
              <a:ext uri="{FF2B5EF4-FFF2-40B4-BE49-F238E27FC236}">
                <a16:creationId xmlns:a16="http://schemas.microsoft.com/office/drawing/2014/main" id="{0DFE9FC5-3B34-2E31-2EEB-8FF17C60D759}"/>
              </a:ext>
            </a:extLst>
          </p:cNvPr>
          <p:cNvSpPr txBox="1"/>
          <p:nvPr/>
        </p:nvSpPr>
        <p:spPr>
          <a:xfrm>
            <a:off x="-152400" y="5053803"/>
            <a:ext cx="6601052" cy="1446550"/>
          </a:xfrm>
          <a:prstGeom prst="rect">
            <a:avLst/>
          </a:prstGeom>
          <a:noFill/>
        </p:spPr>
        <p:txBody>
          <a:bodyPr wrap="square" rtlCol="0">
            <a:spAutoFit/>
          </a:bodyPr>
          <a:lstStyle/>
          <a:p>
            <a:pPr algn="ctr"/>
            <a:r>
              <a:rPr lang="en-US" sz="1400" b="1" dirty="0"/>
              <a:t>2026 </a:t>
            </a:r>
            <a:r>
              <a:rPr lang="en-US" sz="1400" b="1" dirty="0" err="1"/>
              <a:t>agNC</a:t>
            </a:r>
            <a:r>
              <a:rPr lang="en-US" sz="1400" b="1" dirty="0"/>
              <a:t> Excellence in Multistate Research Award Winner: Optimizing Forage and Grazing Cattle Management</a:t>
            </a:r>
          </a:p>
          <a:p>
            <a:pPr algn="ctr"/>
            <a:endParaRPr lang="en-US" sz="1200" b="1" i="1" dirty="0"/>
          </a:p>
          <a:p>
            <a:pPr algn="ctr"/>
            <a:r>
              <a:rPr lang="en-US" sz="1200" b="1" i="1" dirty="0"/>
              <a:t>Link to agInnovation and other award calls: </a:t>
            </a:r>
            <a:r>
              <a:rPr lang="en-US" sz="1200" b="1" i="1" dirty="0">
                <a:hlinkClick r:id="rId5">
                  <a:extLst>
                    <a:ext uri="{A12FA001-AC4F-418D-AE19-62706E023703}">
                      <ahyp:hlinkClr xmlns:ahyp="http://schemas.microsoft.com/office/drawing/2018/hyperlinkcolor" val="tx"/>
                    </a:ext>
                  </a:extLst>
                </a:hlinkClick>
              </a:rPr>
              <a:t>https://www.aginnovationnc.org/awards</a:t>
            </a:r>
            <a:r>
              <a:rPr lang="en-US" sz="1200" b="1" i="1" dirty="0"/>
              <a:t> </a:t>
            </a:r>
          </a:p>
          <a:p>
            <a:pPr algn="ctr"/>
            <a:endParaRPr lang="en-US" sz="1200" b="1" i="1" dirty="0"/>
          </a:p>
          <a:p>
            <a:pPr algn="ctr"/>
            <a:r>
              <a:rPr lang="en-US" sz="1200" b="1" i="1" dirty="0"/>
              <a:t>Please consider applying for these awards!</a:t>
            </a:r>
            <a:endParaRPr lang="en-US" sz="1200" i="1" dirty="0"/>
          </a:p>
        </p:txBody>
      </p:sp>
    </p:spTree>
    <p:extLst>
      <p:ext uri="{BB962C8B-B14F-4D97-AF65-F5344CB8AC3E}">
        <p14:creationId xmlns:p14="http://schemas.microsoft.com/office/powerpoint/2010/main" val="30283374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1617B-BC2C-76F2-4B6C-572A35CAB20C}"/>
              </a:ext>
            </a:extLst>
          </p:cNvPr>
          <p:cNvSpPr>
            <a:spLocks noGrp="1"/>
          </p:cNvSpPr>
          <p:nvPr>
            <p:ph type="title"/>
          </p:nvPr>
        </p:nvSpPr>
        <p:spPr>
          <a:xfrm>
            <a:off x="6248400" y="152400"/>
            <a:ext cx="4876800" cy="1043982"/>
          </a:xfrm>
        </p:spPr>
        <p:txBody>
          <a:bodyPr>
            <a:normAutofit fontScale="90000"/>
          </a:bodyPr>
          <a:lstStyle/>
          <a:p>
            <a:pPr algn="ctr"/>
            <a:r>
              <a:rPr lang="en-US" sz="3700" b="1" dirty="0"/>
              <a:t>Why do we need </a:t>
            </a:r>
            <a:r>
              <a:rPr lang="en-US" sz="3700" b="1" dirty="0">
                <a:solidFill>
                  <a:srgbClr val="FF0000"/>
                </a:solidFill>
              </a:rPr>
              <a:t>NCAC</a:t>
            </a:r>
            <a:r>
              <a:rPr lang="en-US" sz="3700" b="1" dirty="0"/>
              <a:t>s?</a:t>
            </a:r>
          </a:p>
        </p:txBody>
      </p:sp>
      <p:pic>
        <p:nvPicPr>
          <p:cNvPr id="5" name="Picture 4">
            <a:extLst>
              <a:ext uri="{FF2B5EF4-FFF2-40B4-BE49-F238E27FC236}">
                <a16:creationId xmlns:a16="http://schemas.microsoft.com/office/drawing/2014/main" id="{CF2A958D-98D6-0A4F-6DAB-B11613D5B793}"/>
              </a:ext>
            </a:extLst>
          </p:cNvPr>
          <p:cNvPicPr>
            <a:picLocks noChangeAspect="1"/>
          </p:cNvPicPr>
          <p:nvPr/>
        </p:nvPicPr>
        <p:blipFill rotWithShape="1">
          <a:blip r:embed="rId3"/>
          <a:srcRect l="14868" r="35142"/>
          <a:stretch/>
        </p:blipFill>
        <p:spPr>
          <a:xfrm>
            <a:off x="20" y="10"/>
            <a:ext cx="6094799" cy="6857990"/>
          </a:xfrm>
          <a:prstGeom prst="rect">
            <a:avLst/>
          </a:prstGeom>
        </p:spPr>
      </p:pic>
      <p:sp>
        <p:nvSpPr>
          <p:cNvPr id="3" name="Content Placeholder 2">
            <a:extLst>
              <a:ext uri="{FF2B5EF4-FFF2-40B4-BE49-F238E27FC236}">
                <a16:creationId xmlns:a16="http://schemas.microsoft.com/office/drawing/2014/main" id="{5BAA6033-6F59-44F1-165D-00356D4A8D4F}"/>
              </a:ext>
            </a:extLst>
          </p:cNvPr>
          <p:cNvSpPr>
            <a:spLocks noGrp="1"/>
          </p:cNvSpPr>
          <p:nvPr>
            <p:ph idx="1"/>
          </p:nvPr>
        </p:nvSpPr>
        <p:spPr>
          <a:xfrm>
            <a:off x="6172200" y="1447800"/>
            <a:ext cx="5029200" cy="5105400"/>
          </a:xfrm>
        </p:spPr>
        <p:txBody>
          <a:bodyPr>
            <a:noAutofit/>
          </a:bodyPr>
          <a:lstStyle/>
          <a:p>
            <a:r>
              <a:rPr lang="en-US" b="1" dirty="0">
                <a:solidFill>
                  <a:srgbClr val="FF0000"/>
                </a:solidFill>
              </a:rPr>
              <a:t>N</a:t>
            </a:r>
            <a:r>
              <a:rPr lang="en-US" dirty="0"/>
              <a:t>orth </a:t>
            </a:r>
            <a:r>
              <a:rPr lang="en-US" b="1" dirty="0">
                <a:solidFill>
                  <a:srgbClr val="FF0000"/>
                </a:solidFill>
              </a:rPr>
              <a:t>C</a:t>
            </a:r>
            <a:r>
              <a:rPr lang="en-US" dirty="0"/>
              <a:t>entral </a:t>
            </a:r>
            <a:r>
              <a:rPr lang="en-US" b="1" dirty="0">
                <a:solidFill>
                  <a:srgbClr val="FF0000"/>
                </a:solidFill>
              </a:rPr>
              <a:t>A</a:t>
            </a:r>
            <a:r>
              <a:rPr lang="en-US" dirty="0"/>
              <a:t>dvisory </a:t>
            </a:r>
            <a:r>
              <a:rPr lang="en-US" b="1" dirty="0">
                <a:solidFill>
                  <a:srgbClr val="FF0000"/>
                </a:solidFill>
              </a:rPr>
              <a:t>C</a:t>
            </a:r>
            <a:r>
              <a:rPr lang="en-US" dirty="0"/>
              <a:t>ommittees advise </a:t>
            </a:r>
            <a:r>
              <a:rPr lang="en-US" sz="1800" dirty="0"/>
              <a:t>the NCR Ag Experiment Station Directors</a:t>
            </a:r>
          </a:p>
          <a:p>
            <a:r>
              <a:rPr lang="en-US" dirty="0"/>
              <a:t>Provide scientific expertise, science priority recommendations, and review of NC multistate research projects (existing and proposed)</a:t>
            </a:r>
          </a:p>
          <a:p>
            <a:r>
              <a:rPr lang="en-US" dirty="0"/>
              <a:t>Provide a venue for connection, coordination, and collaboration of leadership across our region</a:t>
            </a:r>
          </a:p>
          <a:p>
            <a:pPr lvl="1"/>
            <a:r>
              <a:rPr lang="en-US" sz="1800" dirty="0"/>
              <a:t>Including updates from USDA-NIFA or others </a:t>
            </a:r>
          </a:p>
          <a:p>
            <a:r>
              <a:rPr lang="en-US" dirty="0"/>
              <a:t>Membership consists of unit leaders (i.e., department heads/chairs, directors) in a specific discipline area(s)</a:t>
            </a:r>
          </a:p>
          <a:p>
            <a:endParaRPr lang="en-US" dirty="0"/>
          </a:p>
          <a:p>
            <a:endParaRPr lang="en-US" dirty="0"/>
          </a:p>
        </p:txBody>
      </p:sp>
    </p:spTree>
    <p:extLst>
      <p:ext uri="{BB962C8B-B14F-4D97-AF65-F5344CB8AC3E}">
        <p14:creationId xmlns:p14="http://schemas.microsoft.com/office/powerpoint/2010/main" val="4202191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DED81-4789-2F6F-D869-9BA7852F49C7}"/>
              </a:ext>
            </a:extLst>
          </p:cNvPr>
          <p:cNvSpPr>
            <a:spLocks noGrp="1"/>
          </p:cNvSpPr>
          <p:nvPr>
            <p:ph type="title"/>
          </p:nvPr>
        </p:nvSpPr>
        <p:spPr>
          <a:xfrm>
            <a:off x="914399" y="397604"/>
            <a:ext cx="6624289" cy="1060388"/>
          </a:xfrm>
        </p:spPr>
        <p:txBody>
          <a:bodyPr>
            <a:noAutofit/>
          </a:bodyPr>
          <a:lstStyle/>
          <a:p>
            <a:pPr algn="ctr"/>
            <a:r>
              <a:rPr lang="en-US" sz="3600" b="1" dirty="0"/>
              <a:t>Required Reporting—Accountability and Results</a:t>
            </a:r>
          </a:p>
        </p:txBody>
      </p:sp>
      <p:sp>
        <p:nvSpPr>
          <p:cNvPr id="9" name="Rectangle 8">
            <a:extLst>
              <a:ext uri="{FF2B5EF4-FFF2-40B4-BE49-F238E27FC236}">
                <a16:creationId xmlns:a16="http://schemas.microsoft.com/office/drawing/2014/main" id="{60C2BF78-EE5B-49C7-ADD9-58CDBD13E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1C7EBF3C-439A-4359-B324-2A89C1296E55}"/>
              </a:ext>
            </a:extLst>
          </p:cNvPr>
          <p:cNvSpPr>
            <a:spLocks noGrp="1"/>
          </p:cNvSpPr>
          <p:nvPr>
            <p:ph idx="1"/>
          </p:nvPr>
        </p:nvSpPr>
        <p:spPr>
          <a:xfrm>
            <a:off x="914399" y="1828800"/>
            <a:ext cx="6624289" cy="4114800"/>
          </a:xfrm>
        </p:spPr>
        <p:txBody>
          <a:bodyPr>
            <a:noAutofit/>
          </a:bodyPr>
          <a:lstStyle/>
          <a:p>
            <a:r>
              <a:rPr lang="en-US" sz="2000" dirty="0">
                <a:latin typeface="Bodoni MT" panose="02070603080606020203" pitchFamily="18" charset="0"/>
              </a:rPr>
              <a:t>1998 Agricultural Research, Extension, and Education Reform Act of 1998 (AREERA) amended capacity programs (Hatch Act of 1887, Smith Lever Act of 1914, and 1444 and 1445 of the National Ag Research, Extension, and Teaching policy Act of 1979) to </a:t>
            </a:r>
            <a:r>
              <a:rPr lang="en-US" sz="2000" b="1" i="1" dirty="0">
                <a:latin typeface="Bodoni MT" panose="02070603080606020203" pitchFamily="18" charset="0"/>
              </a:rPr>
              <a:t>require USDA-approved Plans of Work from each eligible SAES prior to the distribution of funds</a:t>
            </a:r>
          </a:p>
          <a:p>
            <a:r>
              <a:rPr lang="en-US" sz="2000" b="1" dirty="0">
                <a:solidFill>
                  <a:srgbClr val="FF0000"/>
                </a:solidFill>
                <a:latin typeface="Bodoni MT" panose="02070603080606020203" pitchFamily="18" charset="0"/>
              </a:rPr>
              <a:t>AREERA requires scientific peer review of all capacity funded research, including multistate and integrated research </a:t>
            </a:r>
          </a:p>
          <a:p>
            <a:r>
              <a:rPr lang="en-US" sz="2000" dirty="0">
                <a:latin typeface="Bodoni MT" panose="02070603080606020203" pitchFamily="18" charset="0"/>
              </a:rPr>
              <a:t>State ag experiment station directors (SAES) have responsibility for the multistate research program and </a:t>
            </a:r>
            <a:r>
              <a:rPr lang="en-US" sz="2000" b="1" dirty="0">
                <a:solidFill>
                  <a:srgbClr val="FF0000"/>
                </a:solidFill>
                <a:latin typeface="Bodoni MT" panose="02070603080606020203" pitchFamily="18" charset="0"/>
              </a:rPr>
              <a:t>have delegated it to the regional associations. </a:t>
            </a:r>
            <a:endParaRPr lang="en-US" sz="2000" b="1" i="1" dirty="0">
              <a:solidFill>
                <a:srgbClr val="FF0000"/>
              </a:solidFill>
              <a:latin typeface="Bodoni MT" panose="02070603080606020203" pitchFamily="18" charset="0"/>
            </a:endParaRPr>
          </a:p>
        </p:txBody>
      </p:sp>
      <p:pic>
        <p:nvPicPr>
          <p:cNvPr id="5" name="Picture 4" descr="Graph on document with pen">
            <a:extLst>
              <a:ext uri="{FF2B5EF4-FFF2-40B4-BE49-F238E27FC236}">
                <a16:creationId xmlns:a16="http://schemas.microsoft.com/office/drawing/2014/main" id="{2FF58742-AB31-1951-AE7B-3C7E66A794D1}"/>
              </a:ext>
            </a:extLst>
          </p:cNvPr>
          <p:cNvPicPr>
            <a:picLocks noChangeAspect="1"/>
          </p:cNvPicPr>
          <p:nvPr/>
        </p:nvPicPr>
        <p:blipFill rotWithShape="1">
          <a:blip r:embed="rId3"/>
          <a:srcRect l="34215" r="20493" b="-1"/>
          <a:stretch/>
        </p:blipFill>
        <p:spPr>
          <a:xfrm>
            <a:off x="7538689" y="10"/>
            <a:ext cx="4653311" cy="6857990"/>
          </a:xfrm>
          <a:prstGeom prst="rect">
            <a:avLst/>
          </a:prstGeom>
        </p:spPr>
      </p:pic>
    </p:spTree>
    <p:extLst>
      <p:ext uri="{BB962C8B-B14F-4D97-AF65-F5344CB8AC3E}">
        <p14:creationId xmlns:p14="http://schemas.microsoft.com/office/powerpoint/2010/main" val="3299856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8659D-E4BD-FB04-AE92-0D66CAC81733}"/>
              </a:ext>
            </a:extLst>
          </p:cNvPr>
          <p:cNvSpPr>
            <a:spLocks noGrp="1"/>
          </p:cNvSpPr>
          <p:nvPr>
            <p:ph type="title"/>
          </p:nvPr>
        </p:nvSpPr>
        <p:spPr>
          <a:xfrm>
            <a:off x="457200" y="30559"/>
            <a:ext cx="10591800" cy="1325562"/>
          </a:xfrm>
        </p:spPr>
        <p:txBody>
          <a:bodyPr>
            <a:normAutofit/>
          </a:bodyPr>
          <a:lstStyle/>
          <a:p>
            <a:pPr algn="ctr"/>
            <a:r>
              <a:rPr lang="en-US" sz="3200" b="1" dirty="0"/>
              <a:t>Role of Regional Associations or SAES Directors in Hatch Multistate Research Funding</a:t>
            </a:r>
          </a:p>
        </p:txBody>
      </p:sp>
      <p:pic>
        <p:nvPicPr>
          <p:cNvPr id="16" name="Picture 15" descr="Several logos of different types of text&#10;&#10;Description automatically generated with medium confidence">
            <a:extLst>
              <a:ext uri="{FF2B5EF4-FFF2-40B4-BE49-F238E27FC236}">
                <a16:creationId xmlns:a16="http://schemas.microsoft.com/office/drawing/2014/main" id="{6E78F481-D5A5-A2B3-1FAA-CEA29210C0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3100" y="2282161"/>
            <a:ext cx="5524500" cy="3200400"/>
          </a:xfrm>
          <a:prstGeom prst="rect">
            <a:avLst/>
          </a:prstGeom>
        </p:spPr>
      </p:pic>
      <p:sp>
        <p:nvSpPr>
          <p:cNvPr id="3" name="Content Placeholder 2">
            <a:extLst>
              <a:ext uri="{FF2B5EF4-FFF2-40B4-BE49-F238E27FC236}">
                <a16:creationId xmlns:a16="http://schemas.microsoft.com/office/drawing/2014/main" id="{CDBDF537-6E89-8DDE-5B6B-2EA4AD9097C6}"/>
              </a:ext>
            </a:extLst>
          </p:cNvPr>
          <p:cNvSpPr>
            <a:spLocks noGrp="1"/>
          </p:cNvSpPr>
          <p:nvPr>
            <p:ph idx="1"/>
          </p:nvPr>
        </p:nvSpPr>
        <p:spPr>
          <a:xfrm>
            <a:off x="-1" y="1375439"/>
            <a:ext cx="6670672" cy="5265234"/>
          </a:xfrm>
        </p:spPr>
        <p:txBody>
          <a:bodyPr>
            <a:noAutofit/>
          </a:bodyPr>
          <a:lstStyle/>
          <a:p>
            <a:r>
              <a:rPr lang="en-US" dirty="0">
                <a:latin typeface="Bodoni MT" panose="02070603080606020203" pitchFamily="18" charset="0"/>
              </a:rPr>
              <a:t>4-1862 regional associations, 1-1890 regional association for research (equivalent number for Cooperative Extension regional associations)</a:t>
            </a:r>
          </a:p>
          <a:p>
            <a:r>
              <a:rPr lang="en-US" dirty="0">
                <a:latin typeface="Bodoni MT" panose="02070603080606020203" pitchFamily="18" charset="0"/>
              </a:rPr>
              <a:t>Facilitate the cooperation, coordination, planning, and other management of regional and national food, agriculture and natural resources </a:t>
            </a:r>
            <a:r>
              <a:rPr lang="en-US" dirty="0"/>
              <a:t>research</a:t>
            </a:r>
            <a:r>
              <a:rPr lang="en-US" dirty="0">
                <a:latin typeface="Bodoni MT" panose="02070603080606020203" pitchFamily="18" charset="0"/>
              </a:rPr>
              <a:t>*</a:t>
            </a:r>
          </a:p>
          <a:p>
            <a:pPr lvl="1"/>
            <a:r>
              <a:rPr lang="en-US" sz="1800" dirty="0">
                <a:latin typeface="Bodoni MT" panose="02070603080606020203" pitchFamily="18" charset="0"/>
              </a:rPr>
              <a:t>*1890, 1994, and some 1862 LGUs are not required by AREERA to have multistate research or integrated research and extension activities.</a:t>
            </a:r>
          </a:p>
          <a:p>
            <a:r>
              <a:rPr lang="en-US" sz="2000" b="1" dirty="0">
                <a:solidFill>
                  <a:srgbClr val="FF0000"/>
                </a:solidFill>
                <a:latin typeface="Bodoni MT" panose="02070603080606020203" pitchFamily="18" charset="0"/>
              </a:rPr>
              <a:t>Management of regional multistate research includes</a:t>
            </a:r>
            <a:r>
              <a:rPr lang="en-US" dirty="0">
                <a:latin typeface="Bodoni MT" panose="02070603080606020203" pitchFamily="18" charset="0"/>
              </a:rPr>
              <a:t>:</a:t>
            </a:r>
          </a:p>
          <a:p>
            <a:pPr lvl="1"/>
            <a:r>
              <a:rPr lang="en-US" sz="1800" dirty="0">
                <a:latin typeface="Bodoni MT" panose="02070603080606020203" pitchFamily="18" charset="0"/>
              </a:rPr>
              <a:t>collect stakeholder input, </a:t>
            </a:r>
          </a:p>
          <a:p>
            <a:pPr lvl="1"/>
            <a:r>
              <a:rPr lang="en-US" sz="1800" dirty="0">
                <a:latin typeface="Bodoni MT" panose="02070603080606020203" pitchFamily="18" charset="0"/>
              </a:rPr>
              <a:t>establish research priorities,</a:t>
            </a:r>
          </a:p>
          <a:p>
            <a:pPr lvl="1"/>
            <a:r>
              <a:rPr lang="en-US" sz="1800" dirty="0">
                <a:latin typeface="Bodoni MT" panose="02070603080606020203" pitchFamily="18" charset="0"/>
              </a:rPr>
              <a:t>facilitate research collaboration, coordination,</a:t>
            </a:r>
          </a:p>
          <a:p>
            <a:pPr lvl="1"/>
            <a:r>
              <a:rPr lang="en-US" sz="1800" dirty="0">
                <a:solidFill>
                  <a:schemeClr val="tx1"/>
                </a:solidFill>
                <a:latin typeface="Bodoni MT" panose="02070603080606020203" pitchFamily="18" charset="0"/>
              </a:rPr>
              <a:t>manage multistate research portfolio, including scientific peer review, </a:t>
            </a:r>
          </a:p>
          <a:p>
            <a:pPr lvl="1"/>
            <a:r>
              <a:rPr lang="en-US" sz="1800" dirty="0">
                <a:latin typeface="Bodoni MT" panose="02070603080606020203" pitchFamily="18" charset="0"/>
              </a:rPr>
              <a:t>establish regional partnerships, </a:t>
            </a:r>
          </a:p>
          <a:p>
            <a:pPr lvl="1"/>
            <a:r>
              <a:rPr lang="en-US" sz="1800" dirty="0">
                <a:latin typeface="Bodoni MT" panose="02070603080606020203" pitchFamily="18" charset="0"/>
              </a:rPr>
              <a:t>and other activities as needed.</a:t>
            </a:r>
          </a:p>
          <a:p>
            <a:endParaRPr lang="en-US" dirty="0">
              <a:latin typeface="Bodoni MT" panose="02070603080606020203" pitchFamily="18" charset="0"/>
            </a:endParaRPr>
          </a:p>
          <a:p>
            <a:endParaRPr lang="en-US" dirty="0">
              <a:latin typeface="Bodoni MT" panose="02070603080606020203" pitchFamily="18" charset="0"/>
            </a:endParaRPr>
          </a:p>
          <a:p>
            <a:pPr marL="0" indent="0">
              <a:buNone/>
            </a:pPr>
            <a:endParaRPr lang="en-US" dirty="0">
              <a:latin typeface="Bodoni MT" panose="02070603080606020203" pitchFamily="18" charset="0"/>
            </a:endParaRPr>
          </a:p>
          <a:p>
            <a:endParaRPr lang="en-US" dirty="0">
              <a:latin typeface="Bodoni MT" panose="02070603080606020203" pitchFamily="18" charset="0"/>
            </a:endParaRPr>
          </a:p>
          <a:p>
            <a:endParaRPr lang="en-US" dirty="0">
              <a:latin typeface="Bodoni MT" panose="02070603080606020203" pitchFamily="18" charset="0"/>
            </a:endParaRPr>
          </a:p>
          <a:p>
            <a:endParaRPr lang="en-US" dirty="0">
              <a:latin typeface="Bodoni MT" panose="02070603080606020203" pitchFamily="18" charset="0"/>
            </a:endParaRPr>
          </a:p>
        </p:txBody>
      </p:sp>
    </p:spTree>
    <p:extLst>
      <p:ext uri="{BB962C8B-B14F-4D97-AF65-F5344CB8AC3E}">
        <p14:creationId xmlns:p14="http://schemas.microsoft.com/office/powerpoint/2010/main" val="3423177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893F-BF60-861B-6804-3514EACAF024}"/>
              </a:ext>
            </a:extLst>
          </p:cNvPr>
          <p:cNvSpPr>
            <a:spLocks noGrp="1"/>
          </p:cNvSpPr>
          <p:nvPr>
            <p:ph type="title"/>
          </p:nvPr>
        </p:nvSpPr>
        <p:spPr>
          <a:xfrm>
            <a:off x="3962400" y="76200"/>
            <a:ext cx="6977857" cy="1639979"/>
          </a:xfrm>
        </p:spPr>
        <p:txBody>
          <a:bodyPr>
            <a:normAutofit fontScale="90000"/>
          </a:bodyPr>
          <a:lstStyle/>
          <a:p>
            <a:pPr algn="ctr"/>
            <a:r>
              <a:rPr lang="en-US" sz="3100" b="1" dirty="0"/>
              <a:t>agInnovation North Central (</a:t>
            </a:r>
            <a:r>
              <a:rPr lang="en-US" sz="3100" b="1" dirty="0" err="1"/>
              <a:t>agNC</a:t>
            </a:r>
            <a:r>
              <a:rPr lang="en-US" sz="3100" b="1" dirty="0"/>
              <a:t>)</a:t>
            </a:r>
            <a:br>
              <a:rPr lang="en-US" sz="3100" b="1" dirty="0"/>
            </a:br>
            <a:br>
              <a:rPr lang="en-US" sz="1600" dirty="0">
                <a:latin typeface="Bodoni MT" panose="02070603080606020203" pitchFamily="18" charset="0"/>
              </a:rPr>
            </a:br>
            <a:r>
              <a:rPr lang="en-US" sz="2200" i="1" dirty="0">
                <a:latin typeface="Bodoni MT" panose="02070603080606020203" pitchFamily="18" charset="0"/>
              </a:rPr>
              <a:t>Promotes and facilitates collaboration, coordination and communication across </a:t>
            </a:r>
            <a:r>
              <a:rPr lang="en-US" sz="2200" i="1" dirty="0" err="1">
                <a:latin typeface="Bodoni MT" panose="02070603080606020203" pitchFamily="18" charset="0"/>
              </a:rPr>
              <a:t>agNC</a:t>
            </a:r>
            <a:r>
              <a:rPr lang="en-US" sz="2200" i="1" dirty="0">
                <a:latin typeface="Bodoni MT" panose="02070603080606020203" pitchFamily="18" charset="0"/>
              </a:rPr>
              <a:t> Land-grant university members, partners, and stakeholders at the regional, national, and international levels.</a:t>
            </a:r>
          </a:p>
        </p:txBody>
      </p:sp>
      <p:pic>
        <p:nvPicPr>
          <p:cNvPr id="5" name="Picture 4" descr="White puzzle with one red piece">
            <a:extLst>
              <a:ext uri="{FF2B5EF4-FFF2-40B4-BE49-F238E27FC236}">
                <a16:creationId xmlns:a16="http://schemas.microsoft.com/office/drawing/2014/main" id="{B8673AA6-A730-2C57-5A3B-75198F8C46A1}"/>
              </a:ext>
            </a:extLst>
          </p:cNvPr>
          <p:cNvPicPr>
            <a:picLocks noChangeAspect="1"/>
          </p:cNvPicPr>
          <p:nvPr/>
        </p:nvPicPr>
        <p:blipFill rotWithShape="1">
          <a:blip r:embed="rId3"/>
          <a:srcRect l="36222" r="34618"/>
          <a:stretch/>
        </p:blipFill>
        <p:spPr>
          <a:xfrm>
            <a:off x="0" y="9842"/>
            <a:ext cx="3555185" cy="6857990"/>
          </a:xfrm>
          <a:prstGeom prst="rect">
            <a:avLst/>
          </a:prstGeom>
        </p:spPr>
      </p:pic>
      <p:pic>
        <p:nvPicPr>
          <p:cNvPr id="6" name="Picture 5">
            <a:extLst>
              <a:ext uri="{FF2B5EF4-FFF2-40B4-BE49-F238E27FC236}">
                <a16:creationId xmlns:a16="http://schemas.microsoft.com/office/drawing/2014/main" id="{E2AE6616-81DE-6343-0F0F-503B53DEB670}"/>
              </a:ext>
            </a:extLst>
          </p:cNvPr>
          <p:cNvPicPr>
            <a:picLocks noChangeAspect="1"/>
          </p:cNvPicPr>
          <p:nvPr/>
        </p:nvPicPr>
        <p:blipFill>
          <a:blip r:embed="rId4"/>
          <a:stretch>
            <a:fillRect/>
          </a:stretch>
        </p:blipFill>
        <p:spPr>
          <a:xfrm>
            <a:off x="710699" y="2362107"/>
            <a:ext cx="2133785" cy="2133785"/>
          </a:xfrm>
          <a:prstGeom prst="rect">
            <a:avLst/>
          </a:prstGeom>
        </p:spPr>
      </p:pic>
      <p:sp>
        <p:nvSpPr>
          <p:cNvPr id="8" name="Content Placeholder 2">
            <a:extLst>
              <a:ext uri="{FF2B5EF4-FFF2-40B4-BE49-F238E27FC236}">
                <a16:creationId xmlns:a16="http://schemas.microsoft.com/office/drawing/2014/main" id="{39D203F7-B88A-B0CB-52C0-D2CA71EEE2AF}"/>
              </a:ext>
            </a:extLst>
          </p:cNvPr>
          <p:cNvSpPr>
            <a:spLocks noGrp="1"/>
          </p:cNvSpPr>
          <p:nvPr>
            <p:ph idx="1"/>
          </p:nvPr>
        </p:nvSpPr>
        <p:spPr>
          <a:xfrm>
            <a:off x="3597275" y="1716179"/>
            <a:ext cx="7527925" cy="4351338"/>
          </a:xfrm>
        </p:spPr>
        <p:txBody>
          <a:bodyPr>
            <a:noAutofit/>
          </a:bodyPr>
          <a:lstStyle/>
          <a:p>
            <a:r>
              <a:rPr lang="en-US" sz="1700" dirty="0">
                <a:latin typeface="Bodoni MT" panose="02070603080606020203" pitchFamily="18" charset="0"/>
              </a:rPr>
              <a:t>12 Member Institutions</a:t>
            </a:r>
          </a:p>
          <a:p>
            <a:r>
              <a:rPr lang="en-US" sz="1700" dirty="0">
                <a:latin typeface="Bodoni MT" panose="02070603080606020203" pitchFamily="18" charset="0"/>
              </a:rPr>
              <a:t>Established 1947</a:t>
            </a:r>
          </a:p>
          <a:p>
            <a:r>
              <a:rPr lang="en-US" sz="1700" dirty="0">
                <a:latin typeface="Bodoni MT" panose="02070603080606020203" pitchFamily="18" charset="0"/>
              </a:rPr>
              <a:t>&gt; 90 multistate research projects portfolio</a:t>
            </a:r>
          </a:p>
          <a:p>
            <a:r>
              <a:rPr lang="en-US" sz="1700" dirty="0">
                <a:latin typeface="Bodoni MT" panose="02070603080606020203" pitchFamily="18" charset="0"/>
              </a:rPr>
              <a:t>NC specific projects have nationwide participation and topics cut across food, agriculture and natural resources topics</a:t>
            </a:r>
          </a:p>
          <a:p>
            <a:r>
              <a:rPr lang="en-US" sz="1700" dirty="0">
                <a:latin typeface="Bodoni MT" panose="02070603080606020203" pitchFamily="18" charset="0"/>
              </a:rPr>
              <a:t>12 Directors of Ag Experiment Stations make up voting body</a:t>
            </a:r>
          </a:p>
          <a:p>
            <a:r>
              <a:rPr lang="en-US" sz="1700" dirty="0">
                <a:latin typeface="Bodoni MT" panose="02070603080606020203" pitchFamily="18" charset="0"/>
              </a:rPr>
              <a:t>Current agInnovation North Central Chair - Dr. Derek McLean (10/1/2025 to 9/30/2026); Multistate Research Committee Chair (MRC) – Dr. Joleen Hadrich</a:t>
            </a:r>
          </a:p>
          <a:p>
            <a:r>
              <a:rPr lang="en-US" sz="1700" dirty="0">
                <a:latin typeface="Bodoni MT" panose="02070603080606020203" pitchFamily="18" charset="0"/>
              </a:rPr>
              <a:t>Regional level initiatives and activities (e.g., new Administrator’s Bootcamp, North Central Ag Communicators Consortium, regional early and mid-career innovator and multistate awards, etc. )</a:t>
            </a:r>
          </a:p>
          <a:p>
            <a:r>
              <a:rPr lang="en-US" sz="1700" dirty="0">
                <a:latin typeface="Bodoni MT" panose="02070603080606020203" pitchFamily="18" charset="0"/>
              </a:rPr>
              <a:t>Engage with Association of Public and Land-grant Universities (APLU) at the national level through service on budget, legislations and advocacy, science and technology, and other committees.</a:t>
            </a:r>
          </a:p>
          <a:p>
            <a:endParaRPr lang="en-US" sz="1700" dirty="0">
              <a:latin typeface="Bodoni MT" panose="02070603080606020203" pitchFamily="18" charset="0"/>
            </a:endParaRPr>
          </a:p>
        </p:txBody>
      </p:sp>
    </p:spTree>
    <p:extLst>
      <p:ext uri="{BB962C8B-B14F-4D97-AF65-F5344CB8AC3E}">
        <p14:creationId xmlns:p14="http://schemas.microsoft.com/office/powerpoint/2010/main" val="66992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6F72E-D719-216F-6A58-493DA92CE93A}"/>
              </a:ext>
            </a:extLst>
          </p:cNvPr>
          <p:cNvSpPr>
            <a:spLocks noGrp="1"/>
          </p:cNvSpPr>
          <p:nvPr>
            <p:ph type="title"/>
          </p:nvPr>
        </p:nvSpPr>
        <p:spPr>
          <a:xfrm>
            <a:off x="924895" y="-289411"/>
            <a:ext cx="6613793" cy="1807864"/>
          </a:xfrm>
        </p:spPr>
        <p:txBody>
          <a:bodyPr>
            <a:normAutofit/>
          </a:bodyPr>
          <a:lstStyle/>
          <a:p>
            <a:pPr algn="ctr"/>
            <a:r>
              <a:rPr lang="en-US" sz="3200" b="1" dirty="0"/>
              <a:t>agInnovation NC Office- We are here to help!</a:t>
            </a:r>
            <a:br>
              <a:rPr lang="en-US" sz="2800" dirty="0"/>
            </a:br>
            <a:r>
              <a:rPr lang="en-US" sz="4000" i="1" dirty="0"/>
              <a:t> </a:t>
            </a:r>
            <a:r>
              <a:rPr lang="en-US" sz="3200" i="1" dirty="0">
                <a:solidFill>
                  <a:srgbClr val="0070C0"/>
                </a:solidFill>
              </a:rPr>
              <a:t>https:www.aginnovationnc.org</a:t>
            </a:r>
            <a:endParaRPr lang="en-US" sz="3200" dirty="0">
              <a:solidFill>
                <a:srgbClr val="0070C0"/>
              </a:solidFill>
            </a:endParaRPr>
          </a:p>
        </p:txBody>
      </p:sp>
      <p:sp>
        <p:nvSpPr>
          <p:cNvPr id="10" name="Rectangle 9">
            <a:extLst>
              <a:ext uri="{FF2B5EF4-FFF2-40B4-BE49-F238E27FC236}">
                <a16:creationId xmlns:a16="http://schemas.microsoft.com/office/drawing/2014/main" id="{60C2BF78-EE5B-49C7-ADD9-58CDBD13E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FE07A9C-7BFE-4136-F37D-2E317FB7D08B}"/>
              </a:ext>
            </a:extLst>
          </p:cNvPr>
          <p:cNvSpPr>
            <a:spLocks noGrp="1"/>
          </p:cNvSpPr>
          <p:nvPr>
            <p:ph idx="1"/>
          </p:nvPr>
        </p:nvSpPr>
        <p:spPr>
          <a:xfrm>
            <a:off x="924895" y="1600200"/>
            <a:ext cx="6624288" cy="5339537"/>
          </a:xfrm>
        </p:spPr>
        <p:txBody>
          <a:bodyPr>
            <a:normAutofit/>
          </a:bodyPr>
          <a:lstStyle/>
          <a:p>
            <a:r>
              <a:rPr lang="en-US" b="1" i="1" dirty="0"/>
              <a:t>Jeanette Thurston</a:t>
            </a:r>
            <a:r>
              <a:rPr lang="en-US" dirty="0"/>
              <a:t>—Executive Director</a:t>
            </a:r>
          </a:p>
          <a:p>
            <a:r>
              <a:rPr lang="en-US" b="1" i="1" dirty="0"/>
              <a:t>Christina (Chris) Hamilton</a:t>
            </a:r>
            <a:r>
              <a:rPr lang="en-US" dirty="0"/>
              <a:t>—Assistant Director and regional NIMSS System Administrator</a:t>
            </a:r>
            <a:br>
              <a:rPr lang="en-US" dirty="0"/>
            </a:br>
            <a:endParaRPr lang="en-US" b="1" u="sng" dirty="0"/>
          </a:p>
          <a:p>
            <a:pPr lvl="1"/>
            <a:r>
              <a:rPr lang="en-US" b="1" u="sng" dirty="0"/>
              <a:t>Multistate specific activities</a:t>
            </a:r>
            <a:r>
              <a:rPr lang="en-US" dirty="0"/>
              <a:t>:</a:t>
            </a:r>
          </a:p>
          <a:p>
            <a:pPr lvl="3"/>
            <a:r>
              <a:rPr lang="en-US" b="1" dirty="0"/>
              <a:t>Oversees the NC Multistate portfolio</a:t>
            </a:r>
          </a:p>
          <a:p>
            <a:pPr lvl="3"/>
            <a:r>
              <a:rPr lang="en-US" b="1" dirty="0"/>
              <a:t>Works with AAs to ensure projects meet annually and submit complete, on-time reports to NIMSS</a:t>
            </a:r>
          </a:p>
          <a:p>
            <a:pPr lvl="3"/>
            <a:r>
              <a:rPr lang="en-US" b="1" dirty="0"/>
              <a:t>Assists AAs, committee members, and SAES staff with NIMSS</a:t>
            </a:r>
          </a:p>
          <a:p>
            <a:pPr lvl="3"/>
            <a:r>
              <a:rPr lang="en-US" b="1" dirty="0"/>
              <a:t>Shares appropriate information from </a:t>
            </a:r>
            <a:r>
              <a:rPr lang="en-US" b="1" dirty="0" err="1"/>
              <a:t>agNC</a:t>
            </a:r>
            <a:r>
              <a:rPr lang="en-US" b="1" dirty="0"/>
              <a:t> directors with AAs and committees</a:t>
            </a:r>
          </a:p>
          <a:p>
            <a:pPr lvl="3"/>
            <a:r>
              <a:rPr lang="en-US" b="1" dirty="0"/>
              <a:t>Coordinates and ensures a timely project review process</a:t>
            </a:r>
          </a:p>
          <a:p>
            <a:pPr lvl="3"/>
            <a:r>
              <a:rPr lang="en-US" b="1" dirty="0"/>
              <a:t>Informs NIFA that projects have been regionally approved</a:t>
            </a:r>
          </a:p>
          <a:p>
            <a:r>
              <a:rPr lang="en-US" b="1" dirty="0" err="1"/>
              <a:t>agNC</a:t>
            </a:r>
            <a:r>
              <a:rPr lang="en-US" b="1" dirty="0"/>
              <a:t>  WEBSITE HAS A LOT OF MULTISTATE PROJECT RESOURCES INCLUDING:</a:t>
            </a:r>
          </a:p>
          <a:p>
            <a:pPr lvl="2"/>
            <a:r>
              <a:rPr lang="en-US" sz="1600" i="1" dirty="0"/>
              <a:t>NC virtual multistate project handbook, NRSP guidelines and several other resources</a:t>
            </a:r>
          </a:p>
          <a:p>
            <a:pPr marL="0" indent="0">
              <a:buNone/>
            </a:pPr>
            <a:endParaRPr lang="en-US" dirty="0"/>
          </a:p>
        </p:txBody>
      </p:sp>
      <p:pic>
        <p:nvPicPr>
          <p:cNvPr id="5" name="Picture 4" descr="Rescue buoy floating at sea">
            <a:extLst>
              <a:ext uri="{FF2B5EF4-FFF2-40B4-BE49-F238E27FC236}">
                <a16:creationId xmlns:a16="http://schemas.microsoft.com/office/drawing/2014/main" id="{D3DA6108-4FAA-BE48-D7A3-1EF5CBBC5C42}"/>
              </a:ext>
            </a:extLst>
          </p:cNvPr>
          <p:cNvPicPr>
            <a:picLocks noChangeAspect="1"/>
          </p:cNvPicPr>
          <p:nvPr/>
        </p:nvPicPr>
        <p:blipFill rotWithShape="1">
          <a:blip r:embed="rId3">
            <a:extLst>
              <a:ext uri="{28A0092B-C50C-407E-A947-70E740481C1C}">
                <a14:useLocalDpi xmlns:a14="http://schemas.microsoft.com/office/drawing/2010/main" val="0"/>
              </a:ext>
            </a:extLst>
          </a:blip>
          <a:srcRect l="14424" r="40284" b="-1"/>
          <a:stretch/>
        </p:blipFill>
        <p:spPr>
          <a:xfrm>
            <a:off x="7538689" y="0"/>
            <a:ext cx="4653311" cy="6857990"/>
          </a:xfrm>
          <a:prstGeom prst="rect">
            <a:avLst/>
          </a:prstGeom>
        </p:spPr>
      </p:pic>
    </p:spTree>
    <p:extLst>
      <p:ext uri="{BB962C8B-B14F-4D97-AF65-F5344CB8AC3E}">
        <p14:creationId xmlns:p14="http://schemas.microsoft.com/office/powerpoint/2010/main" val="908594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76BF-7A14-4C15-8E34-34383D58F3E7}"/>
              </a:ext>
            </a:extLst>
          </p:cNvPr>
          <p:cNvSpPr>
            <a:spLocks noGrp="1"/>
          </p:cNvSpPr>
          <p:nvPr>
            <p:ph type="title"/>
          </p:nvPr>
        </p:nvSpPr>
        <p:spPr>
          <a:xfrm>
            <a:off x="4981267" y="76200"/>
            <a:ext cx="6312310" cy="1325562"/>
          </a:xfrm>
        </p:spPr>
        <p:txBody>
          <a:bodyPr>
            <a:normAutofit/>
          </a:bodyPr>
          <a:lstStyle/>
          <a:p>
            <a:pPr algn="ctr"/>
            <a:r>
              <a:rPr lang="en-US" sz="4000" b="1" dirty="0"/>
              <a:t>NC Hatch Multistate Research 101</a:t>
            </a:r>
          </a:p>
        </p:txBody>
      </p:sp>
      <p:pic>
        <p:nvPicPr>
          <p:cNvPr id="5" name="Picture 4" descr="Molecules">
            <a:extLst>
              <a:ext uri="{FF2B5EF4-FFF2-40B4-BE49-F238E27FC236}">
                <a16:creationId xmlns:a16="http://schemas.microsoft.com/office/drawing/2014/main" id="{5D7A41EC-402D-C7DE-5E62-C797E60396A0}"/>
              </a:ext>
            </a:extLst>
          </p:cNvPr>
          <p:cNvPicPr>
            <a:picLocks noChangeAspect="1"/>
          </p:cNvPicPr>
          <p:nvPr/>
        </p:nvPicPr>
        <p:blipFill rotWithShape="1">
          <a:blip r:embed="rId3"/>
          <a:srcRect l="36665" r="18043" b="-1"/>
          <a:stretch/>
        </p:blipFill>
        <p:spPr>
          <a:xfrm>
            <a:off x="20" y="10"/>
            <a:ext cx="4653291" cy="6857990"/>
          </a:xfrm>
          <a:prstGeom prst="rect">
            <a:avLst/>
          </a:prstGeom>
        </p:spPr>
      </p:pic>
      <p:sp>
        <p:nvSpPr>
          <p:cNvPr id="7" name="Content Placeholder 2">
            <a:extLst>
              <a:ext uri="{FF2B5EF4-FFF2-40B4-BE49-F238E27FC236}">
                <a16:creationId xmlns:a16="http://schemas.microsoft.com/office/drawing/2014/main" id="{2C409130-FBA0-727D-CC8D-2DFAA23451CB}"/>
              </a:ext>
            </a:extLst>
          </p:cNvPr>
          <p:cNvSpPr>
            <a:spLocks noGrp="1"/>
          </p:cNvSpPr>
          <p:nvPr>
            <p:ph idx="1"/>
          </p:nvPr>
        </p:nvSpPr>
        <p:spPr>
          <a:xfrm>
            <a:off x="4945260" y="1828800"/>
            <a:ext cx="5951340" cy="4351338"/>
          </a:xfrm>
        </p:spPr>
        <p:txBody>
          <a:bodyPr>
            <a:normAutofit lnSpcReduction="10000"/>
          </a:bodyPr>
          <a:lstStyle/>
          <a:p>
            <a:r>
              <a:rPr lang="en-US" sz="2000" b="1" dirty="0" err="1">
                <a:latin typeface="Bodoni MT" panose="02070603080606020203" pitchFamily="18" charset="0"/>
              </a:rPr>
              <a:t>agNC</a:t>
            </a:r>
            <a:r>
              <a:rPr lang="en-US" sz="2000" b="1" dirty="0">
                <a:latin typeface="Bodoni MT" panose="02070603080606020203" pitchFamily="18" charset="0"/>
              </a:rPr>
              <a:t> Multistate Committee Overview</a:t>
            </a:r>
          </a:p>
          <a:p>
            <a:pPr lvl="1"/>
            <a:r>
              <a:rPr lang="en-US" sz="2000" dirty="0">
                <a:latin typeface="Bodoni MT" panose="02070603080606020203" pitchFamily="18" charset="0"/>
              </a:rPr>
              <a:t>NCs – Research (47)</a:t>
            </a:r>
          </a:p>
          <a:p>
            <a:pPr lvl="1"/>
            <a:r>
              <a:rPr lang="en-US" sz="2000" dirty="0">
                <a:latin typeface="Bodoni MT" panose="02070603080606020203" pitchFamily="18" charset="0"/>
              </a:rPr>
              <a:t>ERAs – Education (teaching and Extension) and Research Activity (17)</a:t>
            </a:r>
          </a:p>
          <a:p>
            <a:pPr lvl="1"/>
            <a:r>
              <a:rPr lang="en-US" sz="2000" dirty="0">
                <a:latin typeface="Bodoni MT" panose="02070603080606020203" pitchFamily="18" charset="0"/>
              </a:rPr>
              <a:t>DCs – Development Committees (2)</a:t>
            </a:r>
          </a:p>
          <a:p>
            <a:pPr lvl="1"/>
            <a:r>
              <a:rPr lang="en-US" sz="2000" dirty="0">
                <a:latin typeface="Bodoni MT" panose="02070603080606020203" pitchFamily="18" charset="0"/>
              </a:rPr>
              <a:t>CCs – Coordinating Committees (9)</a:t>
            </a:r>
          </a:p>
          <a:p>
            <a:pPr lvl="1"/>
            <a:r>
              <a:rPr lang="en-US" sz="2000" b="1" i="1" dirty="0">
                <a:solidFill>
                  <a:srgbClr val="FF0000"/>
                </a:solidFill>
                <a:latin typeface="Bodoni MT" panose="02070603080606020203" pitchFamily="18" charset="0"/>
              </a:rPr>
              <a:t>ACs – Advisory Committees (11)—typically membership consists of unit leaders (i.e., department heads/chairs, directors) in a specific discipline area(s)</a:t>
            </a:r>
          </a:p>
          <a:p>
            <a:pPr lvl="1"/>
            <a:r>
              <a:rPr lang="en-US" sz="2000" dirty="0">
                <a:latin typeface="Bodoni MT" panose="02070603080606020203" pitchFamily="18" charset="0"/>
              </a:rPr>
              <a:t>500s - Rapid Response (0) </a:t>
            </a:r>
          </a:p>
          <a:p>
            <a:r>
              <a:rPr lang="en-US" sz="2000" dirty="0">
                <a:latin typeface="Bodoni MT" panose="02070603080606020203" pitchFamily="18" charset="0"/>
              </a:rPr>
              <a:t>NRSPs – National Research Support Projects (7)</a:t>
            </a:r>
          </a:p>
          <a:p>
            <a:pPr lvl="2"/>
            <a:r>
              <a:rPr lang="en-US" sz="2000" dirty="0">
                <a:latin typeface="Bodoni MT" panose="02070603080606020203" pitchFamily="18" charset="0"/>
              </a:rPr>
              <a:t>“Off the top” funding before allocations to states</a:t>
            </a:r>
          </a:p>
          <a:p>
            <a:endParaRPr lang="en-US" dirty="0">
              <a:latin typeface="Bodoni MT" panose="02070603080606020203" pitchFamily="18" charset="0"/>
            </a:endParaRPr>
          </a:p>
        </p:txBody>
      </p:sp>
    </p:spTree>
    <p:extLst>
      <p:ext uri="{BB962C8B-B14F-4D97-AF65-F5344CB8AC3E}">
        <p14:creationId xmlns:p14="http://schemas.microsoft.com/office/powerpoint/2010/main" val="2355909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76BF-7A14-4C15-8E34-34383D58F3E7}"/>
              </a:ext>
            </a:extLst>
          </p:cNvPr>
          <p:cNvSpPr>
            <a:spLocks noGrp="1"/>
          </p:cNvSpPr>
          <p:nvPr>
            <p:ph type="title"/>
          </p:nvPr>
        </p:nvSpPr>
        <p:spPr>
          <a:xfrm>
            <a:off x="3099619" y="-520574"/>
            <a:ext cx="9296400" cy="1325562"/>
          </a:xfrm>
        </p:spPr>
        <p:txBody>
          <a:bodyPr>
            <a:normAutofit/>
          </a:bodyPr>
          <a:lstStyle/>
          <a:p>
            <a:r>
              <a:rPr lang="en-US" sz="3200" b="1" dirty="0"/>
              <a:t>Hatch Multistate Research Committees</a:t>
            </a:r>
          </a:p>
        </p:txBody>
      </p:sp>
      <p:sp>
        <p:nvSpPr>
          <p:cNvPr id="3" name="Content Placeholder 2">
            <a:extLst>
              <a:ext uri="{FF2B5EF4-FFF2-40B4-BE49-F238E27FC236}">
                <a16:creationId xmlns:a16="http://schemas.microsoft.com/office/drawing/2014/main" id="{CABC687A-42A1-4832-A237-696BEEF0A96C}"/>
              </a:ext>
            </a:extLst>
          </p:cNvPr>
          <p:cNvSpPr>
            <a:spLocks noGrp="1"/>
          </p:cNvSpPr>
          <p:nvPr>
            <p:ph idx="1"/>
          </p:nvPr>
        </p:nvSpPr>
        <p:spPr>
          <a:xfrm>
            <a:off x="4114800" y="910705"/>
            <a:ext cx="7266039" cy="5715000"/>
          </a:xfrm>
        </p:spPr>
        <p:txBody>
          <a:bodyPr>
            <a:noAutofit/>
          </a:bodyPr>
          <a:lstStyle/>
          <a:p>
            <a:r>
              <a:rPr lang="en-US" sz="2000" dirty="0"/>
              <a:t>Regionally coordinated and membership not restricted*</a:t>
            </a:r>
          </a:p>
          <a:p>
            <a:pPr lvl="1"/>
            <a:r>
              <a:rPr lang="en-US" sz="2000" dirty="0"/>
              <a:t>Financial support varies by institution</a:t>
            </a:r>
          </a:p>
          <a:p>
            <a:r>
              <a:rPr lang="en-US" sz="2000" dirty="0"/>
              <a:t>Funding focused on research committees </a:t>
            </a:r>
          </a:p>
          <a:p>
            <a:r>
              <a:rPr lang="en-US" sz="2000" dirty="0"/>
              <a:t>Multistate Committees are beneficial to members:</a:t>
            </a:r>
          </a:p>
          <a:p>
            <a:pPr lvl="1"/>
            <a:r>
              <a:rPr lang="en-US" sz="2000" dirty="0"/>
              <a:t>Building networks faculty, post docs, grad students</a:t>
            </a:r>
          </a:p>
          <a:p>
            <a:pPr lvl="1"/>
            <a:r>
              <a:rPr lang="en-US" sz="2000" dirty="0"/>
              <a:t>Leadership opportunities for early career faculty</a:t>
            </a:r>
          </a:p>
          <a:p>
            <a:pPr lvl="1"/>
            <a:r>
              <a:rPr lang="en-US" sz="2000" dirty="0"/>
              <a:t>Networking, strengthening relationships, and identifying collaboration and other opportunities</a:t>
            </a:r>
          </a:p>
          <a:p>
            <a:pPr lvl="1"/>
            <a:r>
              <a:rPr lang="en-US" sz="2000" dirty="0"/>
              <a:t>Direct engagement with NIFA </a:t>
            </a:r>
          </a:p>
          <a:p>
            <a:pPr lvl="1"/>
            <a:r>
              <a:rPr lang="en-US" sz="2000" dirty="0"/>
              <a:t>Updates at the federal, regional and state levels</a:t>
            </a:r>
          </a:p>
          <a:p>
            <a:pPr lvl="1"/>
            <a:r>
              <a:rPr lang="en-US" sz="2000" dirty="0"/>
              <a:t>Financial support</a:t>
            </a:r>
          </a:p>
          <a:p>
            <a:r>
              <a:rPr lang="en-US" sz="2000" b="1" i="1" dirty="0">
                <a:solidFill>
                  <a:srgbClr val="FF0000"/>
                </a:solidFill>
              </a:rPr>
              <a:t>Advisory Committees (AC), </a:t>
            </a:r>
            <a:r>
              <a:rPr lang="en-US" sz="2000" dirty="0" err="1"/>
              <a:t>agNC</a:t>
            </a:r>
            <a:r>
              <a:rPr lang="en-US" sz="2000" dirty="0"/>
              <a:t> Multistate Research Committee (MRC), Administrative Advisors (AA), NIFA, committee chairs and the committees all help set the bar for achievement</a:t>
            </a:r>
          </a:p>
          <a:p>
            <a:pPr marL="274320" lvl="1" indent="0">
              <a:buNone/>
            </a:pPr>
            <a:endParaRPr lang="en-US" sz="2000" dirty="0"/>
          </a:p>
          <a:p>
            <a:pPr lvl="1"/>
            <a:endParaRPr lang="en-US" sz="2000" dirty="0"/>
          </a:p>
          <a:p>
            <a:endParaRPr lang="en-US" sz="2000" dirty="0"/>
          </a:p>
        </p:txBody>
      </p:sp>
      <p:graphicFrame>
        <p:nvGraphicFramePr>
          <p:cNvPr id="4" name="Diagram 3">
            <a:extLst>
              <a:ext uri="{FF2B5EF4-FFF2-40B4-BE49-F238E27FC236}">
                <a16:creationId xmlns:a16="http://schemas.microsoft.com/office/drawing/2014/main" id="{1569414C-0F07-85B2-40C1-1805D2CDAFDB}"/>
              </a:ext>
            </a:extLst>
          </p:cNvPr>
          <p:cNvGraphicFramePr/>
          <p:nvPr>
            <p:extLst>
              <p:ext uri="{D42A27DB-BD31-4B8C-83A1-F6EECF244321}">
                <p14:modId xmlns:p14="http://schemas.microsoft.com/office/powerpoint/2010/main" val="1747043926"/>
              </p:ext>
            </p:extLst>
          </p:nvPr>
        </p:nvGraphicFramePr>
        <p:xfrm>
          <a:off x="-89310" y="533400"/>
          <a:ext cx="5347110" cy="571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logo for a university&#10;&#10;Description automatically generated">
            <a:extLst>
              <a:ext uri="{FF2B5EF4-FFF2-40B4-BE49-F238E27FC236}">
                <a16:creationId xmlns:a16="http://schemas.microsoft.com/office/drawing/2014/main" id="{BB9D8EA3-90A1-C79C-C7F6-23A7316F9A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55045" y="5862"/>
            <a:ext cx="1358307" cy="1358307"/>
          </a:xfrm>
          <a:prstGeom prst="rect">
            <a:avLst/>
          </a:prstGeom>
        </p:spPr>
      </p:pic>
      <p:pic>
        <p:nvPicPr>
          <p:cNvPr id="6" name="Picture 5" descr="A logo for a university&#10;&#10;Description automatically generated">
            <a:extLst>
              <a:ext uri="{FF2B5EF4-FFF2-40B4-BE49-F238E27FC236}">
                <a16:creationId xmlns:a16="http://schemas.microsoft.com/office/drawing/2014/main" id="{2426DC17-C809-ED6C-3066-B8FA296F70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82779" y="5417631"/>
            <a:ext cx="1358307" cy="1358307"/>
          </a:xfrm>
          <a:prstGeom prst="rect">
            <a:avLst/>
          </a:prstGeom>
        </p:spPr>
      </p:pic>
    </p:spTree>
    <p:extLst>
      <p:ext uri="{BB962C8B-B14F-4D97-AF65-F5344CB8AC3E}">
        <p14:creationId xmlns:p14="http://schemas.microsoft.com/office/powerpoint/2010/main" val="2529955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tock numbers on a digital display">
            <a:extLst>
              <a:ext uri="{FF2B5EF4-FFF2-40B4-BE49-F238E27FC236}">
                <a16:creationId xmlns:a16="http://schemas.microsoft.com/office/drawing/2014/main" id="{B80A5DBD-3FAA-AFEC-E083-68CC6F5B3FC5}"/>
              </a:ext>
            </a:extLst>
          </p:cNvPr>
          <p:cNvPicPr>
            <a:picLocks noChangeAspect="1"/>
          </p:cNvPicPr>
          <p:nvPr/>
        </p:nvPicPr>
        <p:blipFill rotWithShape="1">
          <a:blip r:embed="rId3"/>
          <a:srcRect l="4082" r="-1" b="-1"/>
          <a:stretch/>
        </p:blipFill>
        <p:spPr>
          <a:xfrm>
            <a:off x="20" y="10"/>
            <a:ext cx="11292820" cy="6857990"/>
          </a:xfrm>
          <a:prstGeom prst="rect">
            <a:avLst/>
          </a:prstGeom>
        </p:spPr>
      </p:pic>
      <p:sp>
        <p:nvSpPr>
          <p:cNvPr id="10" name="Rectangle 9">
            <a:extLst>
              <a:ext uri="{FF2B5EF4-FFF2-40B4-BE49-F238E27FC236}">
                <a16:creationId xmlns:a16="http://schemas.microsoft.com/office/drawing/2014/main" id="{9163A971-857A-4D4D-B458-BADAF926F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481" y="0"/>
            <a:ext cx="7737169"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595C44AC-EF5B-4514-5E33-30C3A53FBC42}"/>
              </a:ext>
            </a:extLst>
          </p:cNvPr>
          <p:cNvSpPr>
            <a:spLocks noGrp="1"/>
          </p:cNvSpPr>
          <p:nvPr>
            <p:ph type="title"/>
          </p:nvPr>
        </p:nvSpPr>
        <p:spPr>
          <a:xfrm>
            <a:off x="3732365" y="207288"/>
            <a:ext cx="7391399" cy="1120302"/>
          </a:xfrm>
        </p:spPr>
        <p:txBody>
          <a:bodyPr>
            <a:normAutofit/>
          </a:bodyPr>
          <a:lstStyle/>
          <a:p>
            <a:r>
              <a:rPr lang="en-US" sz="3600" b="1" dirty="0"/>
              <a:t>Hatch Funding: National and </a:t>
            </a:r>
            <a:br>
              <a:rPr lang="en-US" sz="3600" b="1" dirty="0"/>
            </a:br>
            <a:r>
              <a:rPr lang="en-US" sz="3600" b="1" dirty="0"/>
              <a:t>North Central Region (NCR)</a:t>
            </a:r>
          </a:p>
        </p:txBody>
      </p:sp>
      <p:sp>
        <p:nvSpPr>
          <p:cNvPr id="7" name="Content Placeholder 2">
            <a:extLst>
              <a:ext uri="{FF2B5EF4-FFF2-40B4-BE49-F238E27FC236}">
                <a16:creationId xmlns:a16="http://schemas.microsoft.com/office/drawing/2014/main" id="{AF45B44E-2FD7-6C5F-7152-EF41875CB7D6}"/>
              </a:ext>
            </a:extLst>
          </p:cNvPr>
          <p:cNvSpPr>
            <a:spLocks noGrp="1"/>
          </p:cNvSpPr>
          <p:nvPr>
            <p:ph idx="1"/>
          </p:nvPr>
        </p:nvSpPr>
        <p:spPr>
          <a:xfrm>
            <a:off x="3732365" y="1676400"/>
            <a:ext cx="7391399" cy="4884738"/>
          </a:xfrm>
        </p:spPr>
        <p:txBody>
          <a:bodyPr>
            <a:normAutofit fontScale="92500" lnSpcReduction="10000"/>
          </a:bodyPr>
          <a:lstStyle/>
          <a:p>
            <a:r>
              <a:rPr lang="en-US" b="1" dirty="0"/>
              <a:t>FFY2026 Hatch Act--$265M to 57 institutions nationally (flat funding at FFY2024 &amp; 25 levels)</a:t>
            </a:r>
          </a:p>
          <a:p>
            <a:pPr lvl="1"/>
            <a:r>
              <a:rPr lang="en-US" sz="1800" i="1" dirty="0"/>
              <a:t>(minus federal administration and small business set asides, ~6%) </a:t>
            </a:r>
          </a:p>
          <a:p>
            <a:pPr lvl="1"/>
            <a:r>
              <a:rPr lang="en-US" b="1" i="1" dirty="0"/>
              <a:t>NCR (12 institutions) total Hatch Regular: ~$57M</a:t>
            </a:r>
            <a:endParaRPr lang="en-US" i="1" dirty="0"/>
          </a:p>
          <a:p>
            <a:r>
              <a:rPr lang="en-US" b="1" dirty="0"/>
              <a:t>Hatch Multistate Research (at least 25% of Hatch Act) = $65M to 57 institutions nationally</a:t>
            </a:r>
          </a:p>
          <a:p>
            <a:pPr lvl="1"/>
            <a:r>
              <a:rPr lang="en-US" i="1" dirty="0"/>
              <a:t>NCR (12 institutions) total Hatch Multistate: ~$16M </a:t>
            </a:r>
          </a:p>
          <a:p>
            <a:pPr lvl="1"/>
            <a:r>
              <a:rPr lang="en-US" i="1" dirty="0"/>
              <a:t>See </a:t>
            </a:r>
            <a:r>
              <a:rPr lang="en-US" i="1" dirty="0">
                <a:hlinkClick r:id="rId4"/>
              </a:rPr>
              <a:t>https://www.aginnovationnc.org/multistate-research-funding</a:t>
            </a:r>
            <a:r>
              <a:rPr lang="en-US" i="1" dirty="0"/>
              <a:t> for more details on NC Hatch Multistate.</a:t>
            </a:r>
          </a:p>
          <a:p>
            <a:r>
              <a:rPr lang="en-US" sz="1600" b="1" dirty="0"/>
              <a:t>Federal Budget Update (as of 9/28/2026)</a:t>
            </a:r>
          </a:p>
          <a:p>
            <a:pPr lvl="1"/>
            <a:r>
              <a:rPr lang="en-US" dirty="0"/>
              <a:t>Continuing Resolution (CR) passed that extends funding at FFY26 levels through Dec 11th, preventing a government shutdown after 9/30. The CR carries forward provisions that prohibit changes to indirect cost rates.</a:t>
            </a:r>
          </a:p>
          <a:p>
            <a:pPr lvl="1"/>
            <a:r>
              <a:rPr lang="en-US" dirty="0"/>
              <a:t>Basically in a holding pattern until after the midterm elections.</a:t>
            </a:r>
          </a:p>
          <a:p>
            <a:pPr lvl="1"/>
            <a:r>
              <a:rPr lang="en-US" dirty="0"/>
              <a:t>Congressional support for capacity programs remains strong across both parties, with key appropriators understanding their vital value.</a:t>
            </a:r>
          </a:p>
          <a:p>
            <a:pPr lvl="1"/>
            <a:r>
              <a:rPr lang="en-US" dirty="0"/>
              <a:t>APLU maintains an </a:t>
            </a:r>
            <a:r>
              <a:rPr lang="en-US" dirty="0">
                <a:hlinkClick r:id="rId5"/>
              </a:rPr>
              <a:t>appropriations chart</a:t>
            </a:r>
            <a:r>
              <a:rPr lang="en-US" dirty="0"/>
              <a:t> as a resource for members that remains up to date.</a:t>
            </a:r>
          </a:p>
        </p:txBody>
      </p:sp>
    </p:spTree>
    <p:extLst>
      <p:ext uri="{BB962C8B-B14F-4D97-AF65-F5344CB8AC3E}">
        <p14:creationId xmlns:p14="http://schemas.microsoft.com/office/powerpoint/2010/main" val="2185053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CE01-5747-55A4-A828-2AE27690E6E1}"/>
              </a:ext>
            </a:extLst>
          </p:cNvPr>
          <p:cNvSpPr>
            <a:spLocks noGrp="1"/>
          </p:cNvSpPr>
          <p:nvPr>
            <p:ph type="title"/>
          </p:nvPr>
        </p:nvSpPr>
        <p:spPr>
          <a:xfrm>
            <a:off x="7449371" y="304800"/>
            <a:ext cx="3425713" cy="1333499"/>
          </a:xfrm>
        </p:spPr>
        <p:txBody>
          <a:bodyPr vert="horz" lIns="91440" tIns="45720" rIns="91440" bIns="45720" rtlCol="0" anchor="b">
            <a:normAutofit fontScale="90000"/>
          </a:bodyPr>
          <a:lstStyle/>
          <a:p>
            <a:pPr algn="ctr"/>
            <a:r>
              <a:rPr lang="en-US" sz="3200" b="1" dirty="0"/>
              <a:t>Multistate </a:t>
            </a:r>
            <a:r>
              <a:rPr lang="en-US" sz="3600" b="1" dirty="0"/>
              <a:t>Research</a:t>
            </a:r>
            <a:r>
              <a:rPr lang="en-US" sz="3200" b="1" dirty="0"/>
              <a:t> Project Reviews </a:t>
            </a:r>
          </a:p>
        </p:txBody>
      </p:sp>
      <p:pic>
        <p:nvPicPr>
          <p:cNvPr id="5" name="Picture 4" descr="Person using microscope">
            <a:extLst>
              <a:ext uri="{FF2B5EF4-FFF2-40B4-BE49-F238E27FC236}">
                <a16:creationId xmlns:a16="http://schemas.microsoft.com/office/drawing/2014/main" id="{525BA2C9-8685-6928-FDDD-CD748EF5820B}"/>
              </a:ext>
            </a:extLst>
          </p:cNvPr>
          <p:cNvPicPr>
            <a:picLocks noChangeAspect="1"/>
          </p:cNvPicPr>
          <p:nvPr/>
        </p:nvPicPr>
        <p:blipFill rotWithShape="1">
          <a:blip r:embed="rId3"/>
          <a:srcRect l="10941" r="28319" b="1"/>
          <a:stretch/>
        </p:blipFill>
        <p:spPr>
          <a:xfrm>
            <a:off x="633999" y="640080"/>
            <a:ext cx="6376401" cy="5588101"/>
          </a:xfrm>
          <a:prstGeom prst="rect">
            <a:avLst/>
          </a:prstGeom>
        </p:spPr>
      </p:pic>
      <p:sp>
        <p:nvSpPr>
          <p:cNvPr id="6" name="TextBox 5">
            <a:extLst>
              <a:ext uri="{FF2B5EF4-FFF2-40B4-BE49-F238E27FC236}">
                <a16:creationId xmlns:a16="http://schemas.microsoft.com/office/drawing/2014/main" id="{95B0B466-6EE3-EED2-2B51-4DDF221AE3CE}"/>
              </a:ext>
            </a:extLst>
          </p:cNvPr>
          <p:cNvSpPr txBox="1"/>
          <p:nvPr/>
        </p:nvSpPr>
        <p:spPr>
          <a:xfrm>
            <a:off x="7162800" y="1905000"/>
            <a:ext cx="3998856" cy="4419600"/>
          </a:xfrm>
          <a:prstGeom prst="rect">
            <a:avLst/>
          </a:prstGeom>
        </p:spPr>
        <p:txBody>
          <a:bodyPr vert="horz" lIns="91440" tIns="45720" rIns="91440" bIns="45720" rtlCol="0">
            <a:noAutofit/>
          </a:bodyPr>
          <a:lstStyle/>
          <a:p>
            <a:pPr marL="285750" indent="-182880" defTabSz="914400">
              <a:lnSpc>
                <a:spcPct val="90000"/>
              </a:lnSpc>
              <a:spcAft>
                <a:spcPts val="600"/>
              </a:spcAft>
              <a:buClr>
                <a:schemeClr val="accent1"/>
              </a:buClr>
              <a:buFont typeface="Arial" panose="020B0604020202020204" pitchFamily="34" charset="0"/>
              <a:buChar char="•"/>
            </a:pPr>
            <a:r>
              <a:rPr lang="en-US" dirty="0"/>
              <a:t>Renewals and new projects reviewed by AA</a:t>
            </a:r>
          </a:p>
          <a:p>
            <a:pPr marL="285750" indent="-182880" defTabSz="914400">
              <a:lnSpc>
                <a:spcPct val="90000"/>
              </a:lnSpc>
              <a:spcAft>
                <a:spcPts val="600"/>
              </a:spcAft>
              <a:buClr>
                <a:schemeClr val="accent1"/>
              </a:buClr>
              <a:buFont typeface="Arial" panose="020B0604020202020204" pitchFamily="34" charset="0"/>
              <a:buChar char="•"/>
            </a:pPr>
            <a:r>
              <a:rPr lang="en-US" dirty="0"/>
              <a:t>Active projects have midterm review by AA</a:t>
            </a:r>
          </a:p>
          <a:p>
            <a:pPr marL="285750" indent="-182880" defTabSz="914400">
              <a:lnSpc>
                <a:spcPct val="90000"/>
              </a:lnSpc>
              <a:spcAft>
                <a:spcPts val="600"/>
              </a:spcAft>
              <a:buClr>
                <a:schemeClr val="accent1"/>
              </a:buClr>
              <a:buFont typeface="Arial" panose="020B0604020202020204" pitchFamily="34" charset="0"/>
              <a:buChar char="•"/>
            </a:pPr>
            <a:r>
              <a:rPr lang="en-US" b="1" i="1" dirty="0">
                <a:solidFill>
                  <a:srgbClr val="FF0000"/>
                </a:solidFill>
              </a:rPr>
              <a:t>NCAC (NC Advisory Committee) of heads/chairs conduct scientific disciplinary review new projects, progress, and renewals </a:t>
            </a:r>
          </a:p>
          <a:p>
            <a:pPr marL="285750" indent="-182880" defTabSz="914400">
              <a:lnSpc>
                <a:spcPct val="90000"/>
              </a:lnSpc>
              <a:spcAft>
                <a:spcPts val="600"/>
              </a:spcAft>
              <a:buClr>
                <a:schemeClr val="accent1"/>
              </a:buClr>
              <a:buFont typeface="Arial" panose="020B0604020202020204" pitchFamily="34" charset="0"/>
              <a:buChar char="•"/>
            </a:pPr>
            <a:r>
              <a:rPr lang="en-US" dirty="0"/>
              <a:t>NC MRC (Multistate Research Committee) does individual and collective reviews considering AAs, NCAC/Experts resulting in recommendations to </a:t>
            </a:r>
            <a:r>
              <a:rPr lang="en-US" dirty="0" err="1"/>
              <a:t>agNC</a:t>
            </a:r>
            <a:endParaRPr lang="en-US" dirty="0"/>
          </a:p>
        </p:txBody>
      </p:sp>
    </p:spTree>
    <p:extLst>
      <p:ext uri="{BB962C8B-B14F-4D97-AF65-F5344CB8AC3E}">
        <p14:creationId xmlns:p14="http://schemas.microsoft.com/office/powerpoint/2010/main" val="302959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4C59-2ABE-4B9D-29EA-14F340EAB08D}"/>
              </a:ext>
            </a:extLst>
          </p:cNvPr>
          <p:cNvSpPr>
            <a:spLocks noGrp="1"/>
          </p:cNvSpPr>
          <p:nvPr>
            <p:ph type="title"/>
          </p:nvPr>
        </p:nvSpPr>
        <p:spPr>
          <a:xfrm>
            <a:off x="6378573" y="-152400"/>
            <a:ext cx="4534047" cy="1584895"/>
          </a:xfrm>
        </p:spPr>
        <p:txBody>
          <a:bodyPr>
            <a:normAutofit/>
          </a:bodyPr>
          <a:lstStyle/>
          <a:p>
            <a:pPr algn="ctr"/>
            <a:r>
              <a:rPr lang="en-US" sz="3600" b="1" dirty="0"/>
              <a:t>NCAC Committee Responsibilities</a:t>
            </a:r>
          </a:p>
        </p:txBody>
      </p:sp>
      <p:pic>
        <p:nvPicPr>
          <p:cNvPr id="5" name="Picture 4" descr="Group of people communicating around a table">
            <a:extLst>
              <a:ext uri="{FF2B5EF4-FFF2-40B4-BE49-F238E27FC236}">
                <a16:creationId xmlns:a16="http://schemas.microsoft.com/office/drawing/2014/main" id="{AC84073E-B368-9C8D-CAA0-93553FFA1882}"/>
              </a:ext>
            </a:extLst>
          </p:cNvPr>
          <p:cNvPicPr>
            <a:picLocks noChangeAspect="1"/>
          </p:cNvPicPr>
          <p:nvPr/>
        </p:nvPicPr>
        <p:blipFill rotWithShape="1">
          <a:blip r:embed="rId3">
            <a:extLst>
              <a:ext uri="{28A0092B-C50C-407E-A947-70E740481C1C}">
                <a14:useLocalDpi xmlns:a14="http://schemas.microsoft.com/office/drawing/2010/main" val="0"/>
              </a:ext>
            </a:extLst>
          </a:blip>
          <a:srcRect l="20390" r="20287" b="-1"/>
          <a:stretch/>
        </p:blipFill>
        <p:spPr>
          <a:xfrm>
            <a:off x="20" y="10"/>
            <a:ext cx="6094799" cy="6857990"/>
          </a:xfrm>
          <a:prstGeom prst="rect">
            <a:avLst/>
          </a:prstGeom>
        </p:spPr>
      </p:pic>
      <p:sp>
        <p:nvSpPr>
          <p:cNvPr id="3" name="Content Placeholder 2">
            <a:extLst>
              <a:ext uri="{FF2B5EF4-FFF2-40B4-BE49-F238E27FC236}">
                <a16:creationId xmlns:a16="http://schemas.microsoft.com/office/drawing/2014/main" id="{86A6484E-7F0F-CAA8-BF92-ABCB75048E38}"/>
              </a:ext>
            </a:extLst>
          </p:cNvPr>
          <p:cNvSpPr>
            <a:spLocks noGrp="1"/>
          </p:cNvSpPr>
          <p:nvPr>
            <p:ph idx="1"/>
          </p:nvPr>
        </p:nvSpPr>
        <p:spPr>
          <a:xfrm>
            <a:off x="6092306" y="1676400"/>
            <a:ext cx="5106580" cy="4953000"/>
          </a:xfrm>
        </p:spPr>
        <p:txBody>
          <a:bodyPr>
            <a:noAutofit/>
          </a:bodyPr>
          <a:lstStyle/>
          <a:p>
            <a:pPr lvl="1"/>
            <a:r>
              <a:rPr lang="en-US" sz="2000" dirty="0"/>
              <a:t>Member appointment by their Ag experiment station director</a:t>
            </a:r>
          </a:p>
          <a:p>
            <a:pPr lvl="1"/>
            <a:r>
              <a:rPr lang="en-US" sz="2000" dirty="0"/>
              <a:t>Work with AA to schedule and plan annual meeting (in-person or virtual) </a:t>
            </a:r>
          </a:p>
          <a:p>
            <a:pPr lvl="1"/>
            <a:r>
              <a:rPr lang="en-US" sz="2000" b="1" dirty="0"/>
              <a:t>Annual meeting:</a:t>
            </a:r>
          </a:p>
          <a:p>
            <a:pPr lvl="2"/>
            <a:r>
              <a:rPr lang="en-US" sz="1800" dirty="0"/>
              <a:t>identify NCAC leadership, </a:t>
            </a:r>
          </a:p>
          <a:p>
            <a:pPr lvl="2"/>
            <a:r>
              <a:rPr lang="en-US" sz="1800" dirty="0"/>
              <a:t>conduct project reviews/discussion, </a:t>
            </a:r>
          </a:p>
          <a:p>
            <a:pPr lvl="2"/>
            <a:r>
              <a:rPr lang="en-US" sz="1800" dirty="0"/>
              <a:t>identify potential National Excellence in Multistate Award nominees, </a:t>
            </a:r>
          </a:p>
          <a:p>
            <a:pPr lvl="2"/>
            <a:r>
              <a:rPr lang="en-US" sz="1800" dirty="0"/>
              <a:t>discuss time and place of future meetings, </a:t>
            </a:r>
          </a:p>
          <a:p>
            <a:pPr lvl="2"/>
            <a:r>
              <a:rPr lang="en-US" sz="1800" dirty="0"/>
              <a:t>state updates/sharing of new programs/challenges/activities</a:t>
            </a:r>
          </a:p>
          <a:p>
            <a:pPr lvl="1"/>
            <a:r>
              <a:rPr lang="en-US" sz="2000" dirty="0"/>
              <a:t>Submit reviews in NIMSS, meeting report (due 60 days after meeting)</a:t>
            </a:r>
          </a:p>
          <a:p>
            <a:pPr lvl="1"/>
            <a:endParaRPr lang="en-US" sz="2000" dirty="0"/>
          </a:p>
          <a:p>
            <a:pPr lvl="1"/>
            <a:endParaRPr lang="en-US" sz="2000" dirty="0"/>
          </a:p>
          <a:p>
            <a:endParaRPr lang="en-US" sz="2000" dirty="0"/>
          </a:p>
        </p:txBody>
      </p:sp>
    </p:spTree>
    <p:extLst>
      <p:ext uri="{BB962C8B-B14F-4D97-AF65-F5344CB8AC3E}">
        <p14:creationId xmlns:p14="http://schemas.microsoft.com/office/powerpoint/2010/main" val="2329834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F20F-6645-5EC7-6EE7-314CF4EFBF4C}"/>
              </a:ext>
            </a:extLst>
          </p:cNvPr>
          <p:cNvSpPr>
            <a:spLocks noGrp="1"/>
          </p:cNvSpPr>
          <p:nvPr>
            <p:ph type="title"/>
          </p:nvPr>
        </p:nvSpPr>
        <p:spPr>
          <a:xfrm>
            <a:off x="4800600" y="365760"/>
            <a:ext cx="6400800" cy="1325562"/>
          </a:xfrm>
        </p:spPr>
        <p:txBody>
          <a:bodyPr>
            <a:normAutofit fontScale="90000"/>
          </a:bodyPr>
          <a:lstStyle/>
          <a:p>
            <a:pPr algn="ctr"/>
            <a:r>
              <a:rPr lang="en-US" sz="3400" b="1" dirty="0"/>
              <a:t>NCACXX-Related NC Multistate Research Projects</a:t>
            </a:r>
          </a:p>
        </p:txBody>
      </p:sp>
      <p:pic>
        <p:nvPicPr>
          <p:cNvPr id="5" name="Picture 4" descr="Researcher examining growth in a petrie dish">
            <a:extLst>
              <a:ext uri="{FF2B5EF4-FFF2-40B4-BE49-F238E27FC236}">
                <a16:creationId xmlns:a16="http://schemas.microsoft.com/office/drawing/2014/main" id="{93AF51F8-07CD-591F-0F5A-72F9EC5DB101}"/>
              </a:ext>
            </a:extLst>
          </p:cNvPr>
          <p:cNvPicPr>
            <a:picLocks noChangeAspect="1"/>
          </p:cNvPicPr>
          <p:nvPr/>
        </p:nvPicPr>
        <p:blipFill rotWithShape="1">
          <a:blip r:embed="rId3"/>
          <a:srcRect l="26585" r="28124" b="-1"/>
          <a:stretch/>
        </p:blipFill>
        <p:spPr>
          <a:xfrm>
            <a:off x="20" y="10"/>
            <a:ext cx="4653291" cy="6857990"/>
          </a:xfrm>
          <a:prstGeom prst="rect">
            <a:avLst/>
          </a:prstGeom>
        </p:spPr>
      </p:pic>
      <p:sp>
        <p:nvSpPr>
          <p:cNvPr id="3" name="Content Placeholder 2">
            <a:extLst>
              <a:ext uri="{FF2B5EF4-FFF2-40B4-BE49-F238E27FC236}">
                <a16:creationId xmlns:a16="http://schemas.microsoft.com/office/drawing/2014/main" id="{B55025C6-A9D4-45FB-BBD5-F4770DAAA128}"/>
              </a:ext>
            </a:extLst>
          </p:cNvPr>
          <p:cNvSpPr>
            <a:spLocks noGrp="1"/>
          </p:cNvSpPr>
          <p:nvPr>
            <p:ph idx="1"/>
          </p:nvPr>
        </p:nvSpPr>
        <p:spPr>
          <a:xfrm>
            <a:off x="4965290" y="2005739"/>
            <a:ext cx="6015571" cy="4174398"/>
          </a:xfrm>
        </p:spPr>
        <p:txBody>
          <a:bodyPr>
            <a:normAutofit/>
          </a:bodyPr>
          <a:lstStyle/>
          <a:p>
            <a:r>
              <a:rPr lang="en-US" sz="1700" dirty="0"/>
              <a:t>Get a list from the </a:t>
            </a:r>
            <a:r>
              <a:rPr lang="en-US" sz="1700" dirty="0" err="1"/>
              <a:t>agNC</a:t>
            </a:r>
            <a:r>
              <a:rPr lang="en-US" sz="1700" dirty="0"/>
              <a:t> office or check on </a:t>
            </a:r>
            <a:r>
              <a:rPr lang="en-US" sz="1700" dirty="0">
                <a:hlinkClick r:id="rId4"/>
              </a:rPr>
              <a:t>https://www.aginnovationnc.org/</a:t>
            </a:r>
            <a:r>
              <a:rPr lang="en-US" sz="1700" dirty="0"/>
              <a:t> - Multistate &amp; AA Resources &gt;&gt; Current NC projects</a:t>
            </a:r>
          </a:p>
          <a:p>
            <a:endParaRPr lang="en-US" sz="1700" dirty="0"/>
          </a:p>
          <a:p>
            <a:endParaRPr lang="en-US" sz="1700" dirty="0"/>
          </a:p>
        </p:txBody>
      </p:sp>
    </p:spTree>
    <p:extLst>
      <p:ext uri="{BB962C8B-B14F-4D97-AF65-F5344CB8AC3E}">
        <p14:creationId xmlns:p14="http://schemas.microsoft.com/office/powerpoint/2010/main" val="273942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876248C8-0720-48AB-91BA-5F530BB41E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2209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17CF64-930A-A016-CCA2-96B7CD551D6F}"/>
              </a:ext>
            </a:extLst>
          </p:cNvPr>
          <p:cNvSpPr>
            <a:spLocks noGrp="1"/>
          </p:cNvSpPr>
          <p:nvPr>
            <p:ph type="title"/>
          </p:nvPr>
        </p:nvSpPr>
        <p:spPr>
          <a:xfrm>
            <a:off x="914400" y="365760"/>
            <a:ext cx="10849323" cy="1325562"/>
          </a:xfrm>
        </p:spPr>
        <p:txBody>
          <a:bodyPr>
            <a:normAutofit/>
          </a:bodyPr>
          <a:lstStyle/>
          <a:p>
            <a:pPr algn="ctr"/>
            <a:r>
              <a:rPr lang="en-US" sz="4000" b="1" dirty="0" err="1"/>
              <a:t>agNC</a:t>
            </a:r>
            <a:r>
              <a:rPr lang="en-US" sz="4000" b="1" dirty="0"/>
              <a:t> Timeline:  </a:t>
            </a:r>
            <a:br>
              <a:rPr lang="en-US" sz="4000" b="1" dirty="0"/>
            </a:br>
            <a:r>
              <a:rPr lang="en-US" sz="4000" b="1" dirty="0"/>
              <a:t>5-Year Multistate Research Project </a:t>
            </a:r>
          </a:p>
        </p:txBody>
      </p:sp>
      <p:sp>
        <p:nvSpPr>
          <p:cNvPr id="7" name="Rectangle 10">
            <a:extLst>
              <a:ext uri="{FF2B5EF4-FFF2-40B4-BE49-F238E27FC236}">
                <a16:creationId xmlns:a16="http://schemas.microsoft.com/office/drawing/2014/main" id="{523BEDA7-D0B8-4802-8168-92452653B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12">
            <a:extLst>
              <a:ext uri="{FF2B5EF4-FFF2-40B4-BE49-F238E27FC236}">
                <a16:creationId xmlns:a16="http://schemas.microsoft.com/office/drawing/2014/main" id="{D2EFF34B-7B1A-4F9D-8CEE-A40962BC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63724"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0" name="Content Placeholder 2">
            <a:extLst>
              <a:ext uri="{FF2B5EF4-FFF2-40B4-BE49-F238E27FC236}">
                <a16:creationId xmlns:a16="http://schemas.microsoft.com/office/drawing/2014/main" id="{6803B717-DDB6-699F-76EA-F53017128810}"/>
              </a:ext>
            </a:extLst>
          </p:cNvPr>
          <p:cNvGraphicFramePr>
            <a:graphicFrameLocks noGrp="1"/>
          </p:cNvGraphicFramePr>
          <p:nvPr>
            <p:ph idx="1"/>
            <p:extLst>
              <p:ext uri="{D42A27DB-BD31-4B8C-83A1-F6EECF244321}">
                <p14:modId xmlns:p14="http://schemas.microsoft.com/office/powerpoint/2010/main" val="2364537357"/>
              </p:ext>
            </p:extLst>
          </p:nvPr>
        </p:nvGraphicFramePr>
        <p:xfrm>
          <a:off x="1262063" y="2013055"/>
          <a:ext cx="9858191" cy="42014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Oval 11">
            <a:extLst>
              <a:ext uri="{FF2B5EF4-FFF2-40B4-BE49-F238E27FC236}">
                <a16:creationId xmlns:a16="http://schemas.microsoft.com/office/drawing/2014/main" id="{F52AB4F4-C2DF-0840-D047-3E53B593F465}"/>
              </a:ext>
            </a:extLst>
          </p:cNvPr>
          <p:cNvSpPr/>
          <p:nvPr/>
        </p:nvSpPr>
        <p:spPr>
          <a:xfrm>
            <a:off x="5715000" y="4250267"/>
            <a:ext cx="1828800" cy="15240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92A4AE5-2235-E5E4-1905-ECFCFD416586}"/>
              </a:ext>
            </a:extLst>
          </p:cNvPr>
          <p:cNvSpPr/>
          <p:nvPr/>
        </p:nvSpPr>
        <p:spPr>
          <a:xfrm>
            <a:off x="6629400" y="2286001"/>
            <a:ext cx="1905000" cy="1524000"/>
          </a:xfrm>
          <a:prstGeom prst="ellipse">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14" name="TextBox 13">
            <a:extLst>
              <a:ext uri="{FF2B5EF4-FFF2-40B4-BE49-F238E27FC236}">
                <a16:creationId xmlns:a16="http://schemas.microsoft.com/office/drawing/2014/main" id="{CD6264FC-082C-BD31-A72B-101B4EFBEB44}"/>
              </a:ext>
            </a:extLst>
          </p:cNvPr>
          <p:cNvSpPr txBox="1"/>
          <p:nvPr/>
        </p:nvSpPr>
        <p:spPr>
          <a:xfrm>
            <a:off x="2062088" y="5889935"/>
            <a:ext cx="8553945" cy="646331"/>
          </a:xfrm>
          <a:prstGeom prst="rect">
            <a:avLst/>
          </a:prstGeom>
          <a:noFill/>
        </p:spPr>
        <p:txBody>
          <a:bodyPr wrap="none" rtlCol="0">
            <a:spAutoFit/>
          </a:bodyPr>
          <a:lstStyle/>
          <a:p>
            <a:pPr algn="ctr"/>
            <a:r>
              <a:rPr lang="en-US" b="1" i="1" dirty="0">
                <a:solidFill>
                  <a:srgbClr val="FF0000"/>
                </a:solidFill>
              </a:rPr>
              <a:t>NCAC reviews are assigned by Chris Hamilton in December </a:t>
            </a:r>
          </a:p>
          <a:p>
            <a:r>
              <a:rPr lang="en-US" b="1" i="1" dirty="0">
                <a:solidFill>
                  <a:srgbClr val="FF0000"/>
                </a:solidFill>
              </a:rPr>
              <a:t>Meeting conducted and reviews completed, ideally, before </a:t>
            </a:r>
            <a:r>
              <a:rPr lang="en-US" b="1" i="1">
                <a:solidFill>
                  <a:srgbClr val="FF0000"/>
                </a:solidFill>
              </a:rPr>
              <a:t>February 15</a:t>
            </a:r>
            <a:endParaRPr lang="en-US" b="1" i="1" dirty="0">
              <a:solidFill>
                <a:srgbClr val="FF0000"/>
              </a:solidFill>
            </a:endParaRPr>
          </a:p>
        </p:txBody>
      </p:sp>
    </p:spTree>
    <p:extLst>
      <p:ext uri="{BB962C8B-B14F-4D97-AF65-F5344CB8AC3E}">
        <p14:creationId xmlns:p14="http://schemas.microsoft.com/office/powerpoint/2010/main" val="1322964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using microscope">
            <a:extLst>
              <a:ext uri="{FF2B5EF4-FFF2-40B4-BE49-F238E27FC236}">
                <a16:creationId xmlns:a16="http://schemas.microsoft.com/office/drawing/2014/main" id="{525BA2C9-8685-6928-FDDD-CD748EF5820B}"/>
              </a:ext>
            </a:extLst>
          </p:cNvPr>
          <p:cNvPicPr>
            <a:picLocks noChangeAspect="1"/>
          </p:cNvPicPr>
          <p:nvPr/>
        </p:nvPicPr>
        <p:blipFill rotWithShape="1">
          <a:blip r:embed="rId3"/>
          <a:srcRect l="968" r="18346" b="1"/>
          <a:stretch/>
        </p:blipFill>
        <p:spPr>
          <a:xfrm>
            <a:off x="20" y="10"/>
            <a:ext cx="11292820" cy="6857990"/>
          </a:xfrm>
          <a:prstGeom prst="rect">
            <a:avLst/>
          </a:prstGeom>
        </p:spPr>
      </p:pic>
      <p:sp>
        <p:nvSpPr>
          <p:cNvPr id="11" name="Rectangle 10">
            <a:extLst>
              <a:ext uri="{FF2B5EF4-FFF2-40B4-BE49-F238E27FC236}">
                <a16:creationId xmlns:a16="http://schemas.microsoft.com/office/drawing/2014/main" id="{9163A971-857A-4D4D-B458-BADAF926F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481" y="0"/>
            <a:ext cx="7737169" cy="685800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 name="Title 1">
            <a:extLst>
              <a:ext uri="{FF2B5EF4-FFF2-40B4-BE49-F238E27FC236}">
                <a16:creationId xmlns:a16="http://schemas.microsoft.com/office/drawing/2014/main" id="{73B5CE01-5747-55A4-A828-2AE27690E6E1}"/>
              </a:ext>
            </a:extLst>
          </p:cNvPr>
          <p:cNvSpPr>
            <a:spLocks noGrp="1"/>
          </p:cNvSpPr>
          <p:nvPr>
            <p:ph type="title"/>
          </p:nvPr>
        </p:nvSpPr>
        <p:spPr>
          <a:xfrm>
            <a:off x="3930579" y="113771"/>
            <a:ext cx="6784259" cy="1265767"/>
          </a:xfrm>
        </p:spPr>
        <p:txBody>
          <a:bodyPr vert="horz" lIns="91440" tIns="45720" rIns="91440" bIns="45720" rtlCol="0">
            <a:normAutofit/>
          </a:bodyPr>
          <a:lstStyle/>
          <a:p>
            <a:pPr algn="ctr"/>
            <a:r>
              <a:rPr lang="en-US" sz="4100" b="1" dirty="0"/>
              <a:t>NCACXX—Moving Forward</a:t>
            </a:r>
          </a:p>
        </p:txBody>
      </p:sp>
      <p:sp>
        <p:nvSpPr>
          <p:cNvPr id="3" name="Content Placeholder 2">
            <a:extLst>
              <a:ext uri="{FF2B5EF4-FFF2-40B4-BE49-F238E27FC236}">
                <a16:creationId xmlns:a16="http://schemas.microsoft.com/office/drawing/2014/main" id="{67C78FB5-7AD9-18E7-7364-06F42240D35C}"/>
              </a:ext>
            </a:extLst>
          </p:cNvPr>
          <p:cNvSpPr>
            <a:spLocks noGrp="1"/>
          </p:cNvSpPr>
          <p:nvPr>
            <p:ph idx="1"/>
          </p:nvPr>
        </p:nvSpPr>
        <p:spPr>
          <a:xfrm>
            <a:off x="3733800" y="1609512"/>
            <a:ext cx="7467599" cy="4943688"/>
          </a:xfrm>
        </p:spPr>
        <p:txBody>
          <a:bodyPr>
            <a:noAutofit/>
          </a:bodyPr>
          <a:lstStyle/>
          <a:p>
            <a:r>
              <a:rPr lang="en-US" sz="2400" dirty="0"/>
              <a:t>Chair? </a:t>
            </a:r>
            <a:r>
              <a:rPr lang="en-US" sz="2400"/>
              <a:t>Chair-elect?</a:t>
            </a:r>
            <a:endParaRPr lang="en-US" sz="2400" dirty="0"/>
          </a:p>
          <a:p>
            <a:r>
              <a:rPr lang="en-US" sz="2400" dirty="0"/>
              <a:t>Secretary?</a:t>
            </a:r>
          </a:p>
          <a:p>
            <a:r>
              <a:rPr lang="en-US" sz="2400" dirty="0"/>
              <a:t>In-person or virtual meeting?</a:t>
            </a:r>
          </a:p>
          <a:p>
            <a:pPr lvl="1"/>
            <a:r>
              <a:rPr lang="en-US" sz="2400" dirty="0"/>
              <a:t>Best dates?</a:t>
            </a:r>
          </a:p>
          <a:p>
            <a:pPr lvl="1"/>
            <a:r>
              <a:rPr lang="en-US" sz="2400" dirty="0"/>
              <a:t>Where?</a:t>
            </a:r>
          </a:p>
          <a:p>
            <a:r>
              <a:rPr lang="en-US" sz="2400" dirty="0"/>
              <a:t>NIFA Rep:</a:t>
            </a:r>
          </a:p>
          <a:p>
            <a:r>
              <a:rPr lang="en-US" sz="2400" dirty="0"/>
              <a:t>Reach out to department heads at other NC (and beyond!) institutions &amp; ask to join!</a:t>
            </a:r>
          </a:p>
        </p:txBody>
      </p:sp>
      <p:sp>
        <p:nvSpPr>
          <p:cNvPr id="6" name="TextBox 5">
            <a:extLst>
              <a:ext uri="{FF2B5EF4-FFF2-40B4-BE49-F238E27FC236}">
                <a16:creationId xmlns:a16="http://schemas.microsoft.com/office/drawing/2014/main" id="{95B0B466-6EE3-EED2-2B51-4DDF221AE3CE}"/>
              </a:ext>
            </a:extLst>
          </p:cNvPr>
          <p:cNvSpPr txBox="1"/>
          <p:nvPr/>
        </p:nvSpPr>
        <p:spPr>
          <a:xfrm>
            <a:off x="7696200" y="2287375"/>
            <a:ext cx="3505200" cy="3892762"/>
          </a:xfrm>
          <a:prstGeom prst="rect">
            <a:avLst/>
          </a:prstGeom>
        </p:spPr>
        <p:txBody>
          <a:bodyPr vert="horz" lIns="91440" tIns="45720" rIns="91440" bIns="45720" rtlCol="0">
            <a:normAutofit/>
          </a:bodyPr>
          <a:lstStyle/>
          <a:p>
            <a:pPr marL="285750" indent="-182880" defTabSz="914400">
              <a:lnSpc>
                <a:spcPct val="90000"/>
              </a:lnSpc>
              <a:spcAft>
                <a:spcPts val="600"/>
              </a:spcAft>
              <a:buClr>
                <a:schemeClr val="accent1"/>
              </a:buClr>
              <a:buFont typeface="Arial" panose="020B0604020202020204" pitchFamily="34" charset="0"/>
              <a:buChar char="•"/>
            </a:pPr>
            <a:endParaRPr lang="en-US" sz="1600" dirty="0"/>
          </a:p>
        </p:txBody>
      </p:sp>
    </p:spTree>
    <p:extLst>
      <p:ext uri="{BB962C8B-B14F-4D97-AF65-F5344CB8AC3E}">
        <p14:creationId xmlns:p14="http://schemas.microsoft.com/office/powerpoint/2010/main" val="63503469"/>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View</Template>
  <TotalTime>18199</TotalTime>
  <Words>1639</Words>
  <Application>Microsoft Office PowerPoint</Application>
  <PresentationFormat>Widescreen</PresentationFormat>
  <Paragraphs>174</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Bodoni MT</vt:lpstr>
      <vt:lpstr>Calibri</vt:lpstr>
      <vt:lpstr>Century Schoolbook</vt:lpstr>
      <vt:lpstr>Segoe UI</vt:lpstr>
      <vt:lpstr>Wingdings 2</vt:lpstr>
      <vt:lpstr>View</vt:lpstr>
      <vt:lpstr>agInnovation North Central (agNC)  Multistate Research  [NCAC ## and TITLE HERE]</vt:lpstr>
      <vt:lpstr>Multistate Research Projects—The Why</vt:lpstr>
      <vt:lpstr>Why do we need NCACs?</vt:lpstr>
      <vt:lpstr>Required Reporting—Accountability and Results</vt:lpstr>
      <vt:lpstr>Role of Regional Associations or SAES Directors in Hatch Multistate Research Funding</vt:lpstr>
      <vt:lpstr>agInnovation North Central (agNC)  Promotes and facilitates collaboration, coordination and communication across agNC Land-grant university members, partners, and stakeholders at the regional, national, and international levels.</vt:lpstr>
      <vt:lpstr>agInnovation NC Office- We are here to help!  https:www.aginnovationnc.org</vt:lpstr>
      <vt:lpstr>NC Hatch Multistate Research 101</vt:lpstr>
      <vt:lpstr>Hatch Multistate Research Committees</vt:lpstr>
      <vt:lpstr>Hatch Funding: National and  North Central Region (NCR)</vt:lpstr>
      <vt:lpstr>Multistate Research Project Reviews </vt:lpstr>
      <vt:lpstr>NCAC Committee Responsibilities</vt:lpstr>
      <vt:lpstr>NCACXX-Related NC Multistate Research Projects</vt:lpstr>
      <vt:lpstr>agNC Timeline:   5-Year Multistate Research Project </vt:lpstr>
      <vt:lpstr>NCACXX—Moving 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LGUs and Capacity Funds</dc:title>
  <dc:creator>Martin Draper</dc:creator>
  <cp:lastModifiedBy>Christina Hamilton</cp:lastModifiedBy>
  <cp:revision>369</cp:revision>
  <cp:lastPrinted>2023-09-05T18:10:24Z</cp:lastPrinted>
  <dcterms:created xsi:type="dcterms:W3CDTF">2010-06-30T19:59:18Z</dcterms:created>
  <dcterms:modified xsi:type="dcterms:W3CDTF">2026-10-05T17:36:33Z</dcterms:modified>
</cp:coreProperties>
</file>