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1"/>
  </p:notesMasterIdLst>
  <p:handoutMasterIdLst>
    <p:handoutMasterId r:id="rId22"/>
  </p:handoutMasterIdLst>
  <p:sldIdLst>
    <p:sldId id="392" r:id="rId2"/>
    <p:sldId id="390" r:id="rId3"/>
    <p:sldId id="391" r:id="rId4"/>
    <p:sldId id="362" r:id="rId5"/>
    <p:sldId id="374" r:id="rId6"/>
    <p:sldId id="387" r:id="rId7"/>
    <p:sldId id="388" r:id="rId8"/>
    <p:sldId id="389" r:id="rId9"/>
    <p:sldId id="402" r:id="rId10"/>
    <p:sldId id="398" r:id="rId11"/>
    <p:sldId id="380" r:id="rId12"/>
    <p:sldId id="386" r:id="rId13"/>
    <p:sldId id="394" r:id="rId14"/>
    <p:sldId id="395" r:id="rId15"/>
    <p:sldId id="396" r:id="rId16"/>
    <p:sldId id="393" r:id="rId17"/>
    <p:sldId id="400" r:id="rId18"/>
    <p:sldId id="397" r:id="rId19"/>
    <p:sldId id="401" r:id="rId20"/>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2B3DCB-4F66-A4E2-05BB-B62E5EE2599B}" name="Christina Hamilton" initials="CH" userId="S::chamilton@wisc.edu::a4a535ee-d5ef-49fa-acff-4020f9e5b2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AD8"/>
    <a:srgbClr val="417EA3"/>
    <a:srgbClr val="7E66E6"/>
    <a:srgbClr val="000000"/>
    <a:srgbClr val="CCD5EA"/>
    <a:srgbClr val="E7EBF5"/>
    <a:srgbClr val="E0DEE2"/>
    <a:srgbClr val="E3E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8862" autoAdjust="0"/>
  </p:normalViewPr>
  <p:slideViewPr>
    <p:cSldViewPr>
      <p:cViewPr varScale="1">
        <p:scale>
          <a:sx n="98" d="100"/>
          <a:sy n="98" d="100"/>
        </p:scale>
        <p:origin x="1098" y="10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55" d="100"/>
          <a:sy n="55" d="100"/>
        </p:scale>
        <p:origin x="2868"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C14CF-881A-41FE-B285-7597D5FB008F}" type="doc">
      <dgm:prSet loTypeId="urn:microsoft.com/office/officeart/2017/3/layout/DropPinTimeline" loCatId="process" qsTypeId="urn:microsoft.com/office/officeart/2005/8/quickstyle/simple2" qsCatId="simple" csTypeId="urn:microsoft.com/office/officeart/2005/8/colors/colorful2" csCatId="colorful" phldr="1"/>
      <dgm:spPr/>
      <dgm:t>
        <a:bodyPr/>
        <a:lstStyle/>
        <a:p>
          <a:endParaRPr lang="en-US"/>
        </a:p>
      </dgm:t>
    </dgm:pt>
    <dgm:pt modelId="{1CD673D4-1452-4C3F-AFF5-26CA106B2A1A}">
      <dgm:prSet/>
      <dgm:spPr/>
      <dgm:t>
        <a:bodyPr/>
        <a:lstStyle/>
        <a:p>
          <a:pPr>
            <a:defRPr b="1"/>
          </a:pPr>
          <a:r>
            <a:rPr lang="en-US"/>
            <a:t>1862</a:t>
          </a:r>
        </a:p>
      </dgm:t>
    </dgm:pt>
    <dgm:pt modelId="{7F302626-D4DE-40EC-B41B-75E3F0C404F1}" type="parTrans" cxnId="{4F1EF401-F962-436C-9F7D-84D55885A68D}">
      <dgm:prSet/>
      <dgm:spPr/>
      <dgm:t>
        <a:bodyPr/>
        <a:lstStyle/>
        <a:p>
          <a:endParaRPr lang="en-US"/>
        </a:p>
      </dgm:t>
    </dgm:pt>
    <dgm:pt modelId="{38F9B1B6-8C22-4D2B-8530-E9B469E55F76}" type="sibTrans" cxnId="{4F1EF401-F962-436C-9F7D-84D55885A68D}">
      <dgm:prSet/>
      <dgm:spPr/>
      <dgm:t>
        <a:bodyPr/>
        <a:lstStyle/>
        <a:p>
          <a:endParaRPr lang="en-US"/>
        </a:p>
      </dgm:t>
    </dgm:pt>
    <dgm:pt modelId="{4FB04DE8-E191-40BD-B20E-D73E186FB635}">
      <dgm:prSet custT="1"/>
      <dgm:spPr/>
      <dgm:t>
        <a:bodyPr/>
        <a:lstStyle/>
        <a:p>
          <a:r>
            <a:rPr lang="en-US" sz="1200" dirty="0"/>
            <a:t>Morrill Act—Allows public lands to be used to establish “land grant colleges to teach agriculture”</a:t>
          </a:r>
        </a:p>
      </dgm:t>
    </dgm:pt>
    <dgm:pt modelId="{7FF4481C-2BDD-4669-A481-1D15CA30705D}" type="parTrans" cxnId="{3A03AA26-19A8-4CD1-81AD-BBA99DB98E9F}">
      <dgm:prSet/>
      <dgm:spPr/>
      <dgm:t>
        <a:bodyPr/>
        <a:lstStyle/>
        <a:p>
          <a:endParaRPr lang="en-US"/>
        </a:p>
      </dgm:t>
    </dgm:pt>
    <dgm:pt modelId="{3BF784E9-6BE5-4DD8-9B44-9FB78042A1A2}" type="sibTrans" cxnId="{3A03AA26-19A8-4CD1-81AD-BBA99DB98E9F}">
      <dgm:prSet/>
      <dgm:spPr/>
      <dgm:t>
        <a:bodyPr/>
        <a:lstStyle/>
        <a:p>
          <a:endParaRPr lang="en-US"/>
        </a:p>
      </dgm:t>
    </dgm:pt>
    <dgm:pt modelId="{9E8DF9D5-63DB-4AE3-ADC1-8B81733CF089}">
      <dgm:prSet/>
      <dgm:spPr/>
      <dgm:t>
        <a:bodyPr/>
        <a:lstStyle/>
        <a:p>
          <a:pPr>
            <a:defRPr b="1"/>
          </a:pPr>
          <a:r>
            <a:rPr lang="en-US" dirty="0"/>
            <a:t>1887</a:t>
          </a:r>
        </a:p>
      </dgm:t>
    </dgm:pt>
    <dgm:pt modelId="{1B9B59DA-600E-4DD6-B6AF-63B1D7036235}" type="parTrans" cxnId="{A651EA32-3B1A-4901-AE64-FA990B54933F}">
      <dgm:prSet/>
      <dgm:spPr/>
      <dgm:t>
        <a:bodyPr/>
        <a:lstStyle/>
        <a:p>
          <a:endParaRPr lang="en-US"/>
        </a:p>
      </dgm:t>
    </dgm:pt>
    <dgm:pt modelId="{898E29D6-4742-449A-B5CC-BC3678561542}" type="sibTrans" cxnId="{A651EA32-3B1A-4901-AE64-FA990B54933F}">
      <dgm:prSet/>
      <dgm:spPr/>
      <dgm:t>
        <a:bodyPr/>
        <a:lstStyle/>
        <a:p>
          <a:endParaRPr lang="en-US"/>
        </a:p>
      </dgm:t>
    </dgm:pt>
    <dgm:pt modelId="{D1DA42DB-5DA5-4423-BCD9-48FC3023B3FE}">
      <dgm:prSet custT="1"/>
      <dgm:spPr/>
      <dgm:t>
        <a:bodyPr/>
        <a:lstStyle/>
        <a:p>
          <a:r>
            <a:rPr lang="en-US" sz="1200" dirty="0"/>
            <a:t>Hatch Act—Establishes Ag Experiment Stations</a:t>
          </a:r>
        </a:p>
      </dgm:t>
    </dgm:pt>
    <dgm:pt modelId="{74356417-D2FA-41C4-BE4A-3FA2AC9C2F4E}" type="parTrans" cxnId="{9DBE1735-F088-4D45-BCD2-D01A887ED1E3}">
      <dgm:prSet/>
      <dgm:spPr/>
      <dgm:t>
        <a:bodyPr/>
        <a:lstStyle/>
        <a:p>
          <a:endParaRPr lang="en-US"/>
        </a:p>
      </dgm:t>
    </dgm:pt>
    <dgm:pt modelId="{BE49D3B3-2F0D-4CB9-8665-D3953854FABD}" type="sibTrans" cxnId="{9DBE1735-F088-4D45-BCD2-D01A887ED1E3}">
      <dgm:prSet/>
      <dgm:spPr/>
      <dgm:t>
        <a:bodyPr/>
        <a:lstStyle/>
        <a:p>
          <a:endParaRPr lang="en-US"/>
        </a:p>
      </dgm:t>
    </dgm:pt>
    <dgm:pt modelId="{5E0E2EE3-0F48-475F-BE32-3721490228B6}">
      <dgm:prSet/>
      <dgm:spPr/>
      <dgm:t>
        <a:bodyPr/>
        <a:lstStyle/>
        <a:p>
          <a:pPr>
            <a:defRPr b="1"/>
          </a:pPr>
          <a:r>
            <a:rPr lang="en-US"/>
            <a:t>1946</a:t>
          </a:r>
        </a:p>
      </dgm:t>
    </dgm:pt>
    <dgm:pt modelId="{84075B81-8ED9-429F-AEB3-D25737B22A00}" type="parTrans" cxnId="{222A4A71-DCE8-4C9B-ADB6-147F60F037E9}">
      <dgm:prSet/>
      <dgm:spPr/>
      <dgm:t>
        <a:bodyPr/>
        <a:lstStyle/>
        <a:p>
          <a:endParaRPr lang="en-US"/>
        </a:p>
      </dgm:t>
    </dgm:pt>
    <dgm:pt modelId="{08AA8F70-482B-4722-8505-006E738FDF38}" type="sibTrans" cxnId="{222A4A71-DCE8-4C9B-ADB6-147F60F037E9}">
      <dgm:prSet/>
      <dgm:spPr/>
      <dgm:t>
        <a:bodyPr/>
        <a:lstStyle/>
        <a:p>
          <a:endParaRPr lang="en-US"/>
        </a:p>
      </dgm:t>
    </dgm:pt>
    <dgm:pt modelId="{DACDBCA4-F07A-4945-8A86-697C7A7B34A2}">
      <dgm:prSet custT="1"/>
      <dgm:spPr/>
      <dgm:t>
        <a:bodyPr/>
        <a:lstStyle/>
        <a:p>
          <a:r>
            <a:rPr lang="en-US" sz="1200" dirty="0"/>
            <a:t>Research and Marketing Act—Establishes multistate research, 25% set aside from Hatch funds for regional research.</a:t>
          </a:r>
        </a:p>
        <a:p>
          <a:endParaRPr lang="en-US" sz="1400" dirty="0"/>
        </a:p>
        <a:p>
          <a:r>
            <a:rPr lang="en-US" sz="1200" dirty="0"/>
            <a:t>agInnovation North Central established in 1947 as the NCRA!</a:t>
          </a:r>
        </a:p>
      </dgm:t>
    </dgm:pt>
    <dgm:pt modelId="{257513F3-7A37-461C-9777-76A136CC6526}" type="parTrans" cxnId="{04DB7FCD-EB06-4A5F-A17A-4A15212368FD}">
      <dgm:prSet/>
      <dgm:spPr/>
      <dgm:t>
        <a:bodyPr/>
        <a:lstStyle/>
        <a:p>
          <a:endParaRPr lang="en-US"/>
        </a:p>
      </dgm:t>
    </dgm:pt>
    <dgm:pt modelId="{077CBD57-3B54-43F0-AE01-EB752557BFC8}" type="sibTrans" cxnId="{04DB7FCD-EB06-4A5F-A17A-4A15212368FD}">
      <dgm:prSet/>
      <dgm:spPr/>
      <dgm:t>
        <a:bodyPr/>
        <a:lstStyle/>
        <a:p>
          <a:endParaRPr lang="en-US"/>
        </a:p>
      </dgm:t>
    </dgm:pt>
    <dgm:pt modelId="{EB4924DF-88A5-485C-93EE-341E0EF4F472}">
      <dgm:prSet/>
      <dgm:spPr/>
      <dgm:t>
        <a:bodyPr/>
        <a:lstStyle/>
        <a:p>
          <a:pPr>
            <a:defRPr b="1"/>
          </a:pPr>
          <a:r>
            <a:rPr lang="en-US"/>
            <a:t>1998</a:t>
          </a:r>
        </a:p>
      </dgm:t>
    </dgm:pt>
    <dgm:pt modelId="{D791FFCE-CD41-4064-9950-61ACA5817CE3}" type="parTrans" cxnId="{C9F1AC62-24BC-438E-B9E1-4A5D64D24468}">
      <dgm:prSet/>
      <dgm:spPr/>
      <dgm:t>
        <a:bodyPr/>
        <a:lstStyle/>
        <a:p>
          <a:endParaRPr lang="en-US"/>
        </a:p>
      </dgm:t>
    </dgm:pt>
    <dgm:pt modelId="{CD6F0A4E-6AA8-4B39-8BEF-97700A2D3C05}" type="sibTrans" cxnId="{C9F1AC62-24BC-438E-B9E1-4A5D64D24468}">
      <dgm:prSet/>
      <dgm:spPr/>
      <dgm:t>
        <a:bodyPr/>
        <a:lstStyle/>
        <a:p>
          <a:endParaRPr lang="en-US"/>
        </a:p>
      </dgm:t>
    </dgm:pt>
    <dgm:pt modelId="{43546068-1555-40B6-91AC-2EE773CAD4E7}">
      <dgm:prSet custT="1"/>
      <dgm:spPr/>
      <dgm:t>
        <a:bodyPr/>
        <a:lstStyle/>
        <a:p>
          <a:r>
            <a:rPr lang="en-US" sz="1200" dirty="0"/>
            <a:t>Agricultural Research, Extension, and Education Reform Act (AREERA)—Establishes the Multistate Research Fund (MRF), scientific peer review, and integrated research and extension activities.</a:t>
          </a:r>
        </a:p>
      </dgm:t>
    </dgm:pt>
    <dgm:pt modelId="{E7286B64-6E1D-4A10-9F30-8955CD45A408}" type="parTrans" cxnId="{208BFAA7-881A-4B35-A864-825ED261CC0A}">
      <dgm:prSet/>
      <dgm:spPr/>
      <dgm:t>
        <a:bodyPr/>
        <a:lstStyle/>
        <a:p>
          <a:endParaRPr lang="en-US"/>
        </a:p>
      </dgm:t>
    </dgm:pt>
    <dgm:pt modelId="{AEE04681-C322-4C60-AE9B-70EC269C43F9}" type="sibTrans" cxnId="{208BFAA7-881A-4B35-A864-825ED261CC0A}">
      <dgm:prSet/>
      <dgm:spPr/>
      <dgm:t>
        <a:bodyPr/>
        <a:lstStyle/>
        <a:p>
          <a:endParaRPr lang="en-US"/>
        </a:p>
      </dgm:t>
    </dgm:pt>
    <dgm:pt modelId="{A4BB6176-023D-44ED-AC20-0BB04BC96E95}" type="pres">
      <dgm:prSet presAssocID="{372C14CF-881A-41FE-B285-7597D5FB008F}" presName="root" presStyleCnt="0">
        <dgm:presLayoutVars>
          <dgm:chMax/>
          <dgm:chPref/>
          <dgm:animLvl val="lvl"/>
        </dgm:presLayoutVars>
      </dgm:prSet>
      <dgm:spPr/>
    </dgm:pt>
    <dgm:pt modelId="{C4B2468B-6A67-43BC-A079-A3386A0B57CB}" type="pres">
      <dgm:prSet presAssocID="{372C14CF-881A-41FE-B285-7597D5FB008F}"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AA9C6A2D-3832-4C51-BA6E-63F49D85248A}" type="pres">
      <dgm:prSet presAssocID="{372C14CF-881A-41FE-B285-7597D5FB008F}" presName="nodes" presStyleCnt="0">
        <dgm:presLayoutVars>
          <dgm:chMax/>
          <dgm:chPref/>
          <dgm:animLvl val="lvl"/>
        </dgm:presLayoutVars>
      </dgm:prSet>
      <dgm:spPr/>
    </dgm:pt>
    <dgm:pt modelId="{8D834906-ADBF-46CF-9683-0C7670D50495}" type="pres">
      <dgm:prSet presAssocID="{1CD673D4-1452-4C3F-AFF5-26CA106B2A1A}" presName="composite" presStyleCnt="0"/>
      <dgm:spPr/>
    </dgm:pt>
    <dgm:pt modelId="{C57CEC4C-C11E-492C-9A14-059852D4022B}" type="pres">
      <dgm:prSet presAssocID="{1CD673D4-1452-4C3F-AFF5-26CA106B2A1A}"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54129E50-0126-4743-84B2-21ACA189F82D}" type="pres">
      <dgm:prSet presAssocID="{1CD673D4-1452-4C3F-AFF5-26CA106B2A1A}" presName="DropPinPlaceHolder" presStyleCnt="0"/>
      <dgm:spPr/>
    </dgm:pt>
    <dgm:pt modelId="{BD7BFD13-3A77-40B8-A867-D754CDD86646}" type="pres">
      <dgm:prSet presAssocID="{1CD673D4-1452-4C3F-AFF5-26CA106B2A1A}" presName="DropPin" presStyleLbl="alignNode1" presStyleIdx="0" presStyleCnt="4"/>
      <dgm:spPr/>
    </dgm:pt>
    <dgm:pt modelId="{5188D76F-290A-4CE7-AC6C-66B2B3951B51}" type="pres">
      <dgm:prSet presAssocID="{1CD673D4-1452-4C3F-AFF5-26CA106B2A1A}" presName="Ellipse" presStyleLbl="fgAcc1" presStyleIdx="1" presStyleCnt="5"/>
      <dgm:spPr>
        <a:solidFill>
          <a:schemeClr val="lt1">
            <a:alpha val="90000"/>
            <a:hueOff val="0"/>
            <a:satOff val="0"/>
            <a:lumOff val="0"/>
            <a:alphaOff val="0"/>
          </a:schemeClr>
        </a:solidFill>
        <a:ln w="13970" cap="flat" cmpd="sng" algn="ctr">
          <a:noFill/>
          <a:prstDash val="solid"/>
        </a:ln>
        <a:effectLst/>
      </dgm:spPr>
    </dgm:pt>
    <dgm:pt modelId="{591931CA-63F3-4E3C-876F-CA2044F3521C}" type="pres">
      <dgm:prSet presAssocID="{1CD673D4-1452-4C3F-AFF5-26CA106B2A1A}" presName="L2TextContainer" presStyleLbl="revTx" presStyleIdx="0" presStyleCnt="8">
        <dgm:presLayoutVars>
          <dgm:bulletEnabled val="1"/>
        </dgm:presLayoutVars>
      </dgm:prSet>
      <dgm:spPr/>
    </dgm:pt>
    <dgm:pt modelId="{692B339C-2D52-481D-8849-B8F554BF2B36}" type="pres">
      <dgm:prSet presAssocID="{1CD673D4-1452-4C3F-AFF5-26CA106B2A1A}" presName="L1TextContainer" presStyleLbl="revTx" presStyleIdx="1" presStyleCnt="8">
        <dgm:presLayoutVars>
          <dgm:chMax val="1"/>
          <dgm:chPref val="1"/>
          <dgm:bulletEnabled val="1"/>
        </dgm:presLayoutVars>
      </dgm:prSet>
      <dgm:spPr/>
    </dgm:pt>
    <dgm:pt modelId="{2A2DBFE7-93B8-4D0A-A970-3C2B5D75ED65}" type="pres">
      <dgm:prSet presAssocID="{1CD673D4-1452-4C3F-AFF5-26CA106B2A1A}"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C698FAE2-FFCC-4AAE-B793-0C7ABA9A4309}" type="pres">
      <dgm:prSet presAssocID="{1CD673D4-1452-4C3F-AFF5-26CA106B2A1A}" presName="EmptyPlaceHolder" presStyleCnt="0"/>
      <dgm:spPr/>
    </dgm:pt>
    <dgm:pt modelId="{E3F7C316-E123-41E4-A5DA-704B4E6D6CA5}" type="pres">
      <dgm:prSet presAssocID="{38F9B1B6-8C22-4D2B-8530-E9B469E55F76}" presName="spaceBetweenRectangles" presStyleCnt="0"/>
      <dgm:spPr/>
    </dgm:pt>
    <dgm:pt modelId="{5AF1FA1B-4EF7-455A-A2CE-479AC1F1165C}" type="pres">
      <dgm:prSet presAssocID="{9E8DF9D5-63DB-4AE3-ADC1-8B81733CF089}" presName="composite" presStyleCnt="0"/>
      <dgm:spPr/>
    </dgm:pt>
    <dgm:pt modelId="{F5C9339E-1042-499C-9A73-390BC6184C09}" type="pres">
      <dgm:prSet presAssocID="{9E8DF9D5-63DB-4AE3-ADC1-8B81733CF089}" presName="ConnectorPoint" presStyleLbl="lnNode1" presStyleIdx="1" presStyleCnt="4"/>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7D657DB4-3555-4E14-9C84-0D3C679397F2}" type="pres">
      <dgm:prSet presAssocID="{9E8DF9D5-63DB-4AE3-ADC1-8B81733CF089}" presName="DropPinPlaceHolder" presStyleCnt="0"/>
      <dgm:spPr/>
    </dgm:pt>
    <dgm:pt modelId="{9513A286-BF65-4A1B-ADB5-123DFE2190A3}" type="pres">
      <dgm:prSet presAssocID="{9E8DF9D5-63DB-4AE3-ADC1-8B81733CF089}" presName="DropPin" presStyleLbl="alignNode1" presStyleIdx="1" presStyleCnt="4"/>
      <dgm:spPr/>
    </dgm:pt>
    <dgm:pt modelId="{BBB6B78C-D3C8-44A2-A5BB-3224EB4C59E4}" type="pres">
      <dgm:prSet presAssocID="{9E8DF9D5-63DB-4AE3-ADC1-8B81733CF089}" presName="Ellipse" presStyleLbl="fgAcc1" presStyleIdx="2" presStyleCnt="5"/>
      <dgm:spPr>
        <a:solidFill>
          <a:schemeClr val="lt1">
            <a:alpha val="90000"/>
            <a:hueOff val="0"/>
            <a:satOff val="0"/>
            <a:lumOff val="0"/>
            <a:alphaOff val="0"/>
          </a:schemeClr>
        </a:solidFill>
        <a:ln w="13970" cap="flat" cmpd="sng" algn="ctr">
          <a:noFill/>
          <a:prstDash val="solid"/>
        </a:ln>
        <a:effectLst/>
      </dgm:spPr>
    </dgm:pt>
    <dgm:pt modelId="{E9A77B65-D0FA-4D87-8C9D-6C22F031B0BE}" type="pres">
      <dgm:prSet presAssocID="{9E8DF9D5-63DB-4AE3-ADC1-8B81733CF089}" presName="L2TextContainer" presStyleLbl="revTx" presStyleIdx="2" presStyleCnt="8">
        <dgm:presLayoutVars>
          <dgm:bulletEnabled val="1"/>
        </dgm:presLayoutVars>
      </dgm:prSet>
      <dgm:spPr/>
    </dgm:pt>
    <dgm:pt modelId="{A6B40241-873B-4E56-93DC-F10132208A25}" type="pres">
      <dgm:prSet presAssocID="{9E8DF9D5-63DB-4AE3-ADC1-8B81733CF089}" presName="L1TextContainer" presStyleLbl="revTx" presStyleIdx="3" presStyleCnt="8">
        <dgm:presLayoutVars>
          <dgm:chMax val="1"/>
          <dgm:chPref val="1"/>
          <dgm:bulletEnabled val="1"/>
        </dgm:presLayoutVars>
      </dgm:prSet>
      <dgm:spPr/>
    </dgm:pt>
    <dgm:pt modelId="{D618C10D-5D28-4BC9-8155-8E692069CB38}" type="pres">
      <dgm:prSet presAssocID="{9E8DF9D5-63DB-4AE3-ADC1-8B81733CF089}" presName="ConnectLine" presStyleLbl="sibTrans1D1" presStyleIdx="1" presStyleCnt="4"/>
      <dgm:spPr>
        <a:noFill/>
        <a:ln w="12700" cap="flat" cmpd="sng" algn="ctr">
          <a:solidFill>
            <a:schemeClr val="accent2">
              <a:hueOff val="-2474889"/>
              <a:satOff val="807"/>
              <a:lumOff val="-719"/>
              <a:alphaOff val="0"/>
            </a:schemeClr>
          </a:solidFill>
          <a:prstDash val="dash"/>
        </a:ln>
        <a:effectLst/>
      </dgm:spPr>
    </dgm:pt>
    <dgm:pt modelId="{FF94741D-CFC2-4B51-B631-F79F3C60A6E6}" type="pres">
      <dgm:prSet presAssocID="{9E8DF9D5-63DB-4AE3-ADC1-8B81733CF089}" presName="EmptyPlaceHolder" presStyleCnt="0"/>
      <dgm:spPr/>
    </dgm:pt>
    <dgm:pt modelId="{391B2D2E-7430-4F32-9EF2-7E0AA29FBEC2}" type="pres">
      <dgm:prSet presAssocID="{898E29D6-4742-449A-B5CC-BC3678561542}" presName="spaceBetweenRectangles" presStyleCnt="0"/>
      <dgm:spPr/>
    </dgm:pt>
    <dgm:pt modelId="{0D71D233-CFD8-46BB-A652-4FDDB1E4EA82}" type="pres">
      <dgm:prSet presAssocID="{5E0E2EE3-0F48-475F-BE32-3721490228B6}" presName="composite" presStyleCnt="0"/>
      <dgm:spPr/>
    </dgm:pt>
    <dgm:pt modelId="{5AFD2CA6-A07C-4559-AA68-9FAC6B9A418E}" type="pres">
      <dgm:prSet presAssocID="{5E0E2EE3-0F48-475F-BE32-3721490228B6}" presName="ConnectorPoint" presStyleLbl="lnNode1" presStyleIdx="2" presStyleCnt="4"/>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C45584D2-D2D4-4D6C-B47A-056D73A012C0}" type="pres">
      <dgm:prSet presAssocID="{5E0E2EE3-0F48-475F-BE32-3721490228B6}" presName="DropPinPlaceHolder" presStyleCnt="0"/>
      <dgm:spPr/>
    </dgm:pt>
    <dgm:pt modelId="{6A049477-B7FD-4E48-8518-64D0D7310328}" type="pres">
      <dgm:prSet presAssocID="{5E0E2EE3-0F48-475F-BE32-3721490228B6}" presName="DropPin" presStyleLbl="alignNode1" presStyleIdx="2" presStyleCnt="4"/>
      <dgm:spPr/>
    </dgm:pt>
    <dgm:pt modelId="{6045F710-19D6-4A88-B4FC-8D8A3C65771C}" type="pres">
      <dgm:prSet presAssocID="{5E0E2EE3-0F48-475F-BE32-3721490228B6}" presName="Ellipse" presStyleLbl="fgAcc1" presStyleIdx="3" presStyleCnt="5"/>
      <dgm:spPr>
        <a:solidFill>
          <a:schemeClr val="lt1">
            <a:alpha val="90000"/>
            <a:hueOff val="0"/>
            <a:satOff val="0"/>
            <a:lumOff val="0"/>
            <a:alphaOff val="0"/>
          </a:schemeClr>
        </a:solidFill>
        <a:ln w="13970" cap="flat" cmpd="sng" algn="ctr">
          <a:noFill/>
          <a:prstDash val="solid"/>
        </a:ln>
        <a:effectLst/>
      </dgm:spPr>
    </dgm:pt>
    <dgm:pt modelId="{B0A200FC-15A0-410A-8371-F9BD134EEA9F}" type="pres">
      <dgm:prSet presAssocID="{5E0E2EE3-0F48-475F-BE32-3721490228B6}" presName="L2TextContainer" presStyleLbl="revTx" presStyleIdx="4" presStyleCnt="8">
        <dgm:presLayoutVars>
          <dgm:bulletEnabled val="1"/>
        </dgm:presLayoutVars>
      </dgm:prSet>
      <dgm:spPr/>
    </dgm:pt>
    <dgm:pt modelId="{A7D124F4-5798-4DDA-B39D-050BE60F2DC7}" type="pres">
      <dgm:prSet presAssocID="{5E0E2EE3-0F48-475F-BE32-3721490228B6}" presName="L1TextContainer" presStyleLbl="revTx" presStyleIdx="5" presStyleCnt="8" custLinFactNeighborX="70" custLinFactNeighborY="-14412">
        <dgm:presLayoutVars>
          <dgm:chMax val="1"/>
          <dgm:chPref val="1"/>
          <dgm:bulletEnabled val="1"/>
        </dgm:presLayoutVars>
      </dgm:prSet>
      <dgm:spPr/>
    </dgm:pt>
    <dgm:pt modelId="{61F86386-90E1-4BEB-87E0-A954730FE99F}" type="pres">
      <dgm:prSet presAssocID="{5E0E2EE3-0F48-475F-BE32-3721490228B6}" presName="ConnectLine" presStyleLbl="sibTrans1D1" presStyleIdx="2" presStyleCnt="4"/>
      <dgm:spPr>
        <a:noFill/>
        <a:ln w="12700" cap="flat" cmpd="sng" algn="ctr">
          <a:solidFill>
            <a:schemeClr val="accent2">
              <a:hueOff val="-4949778"/>
              <a:satOff val="1615"/>
              <a:lumOff val="-1438"/>
              <a:alphaOff val="0"/>
            </a:schemeClr>
          </a:solidFill>
          <a:prstDash val="dash"/>
        </a:ln>
        <a:effectLst/>
      </dgm:spPr>
    </dgm:pt>
    <dgm:pt modelId="{343AE2E5-8EA2-4959-9C91-8C5B179FB566}" type="pres">
      <dgm:prSet presAssocID="{5E0E2EE3-0F48-475F-BE32-3721490228B6}" presName="EmptyPlaceHolder" presStyleCnt="0"/>
      <dgm:spPr/>
    </dgm:pt>
    <dgm:pt modelId="{DBCFA053-7E52-49FD-8B13-F1F78DF4079A}" type="pres">
      <dgm:prSet presAssocID="{08AA8F70-482B-4722-8505-006E738FDF38}" presName="spaceBetweenRectangles" presStyleCnt="0"/>
      <dgm:spPr/>
    </dgm:pt>
    <dgm:pt modelId="{2DF23E85-02F9-4282-A415-FC9BEA0D9F25}" type="pres">
      <dgm:prSet presAssocID="{EB4924DF-88A5-485C-93EE-341E0EF4F472}" presName="composite" presStyleCnt="0"/>
      <dgm:spPr/>
    </dgm:pt>
    <dgm:pt modelId="{DEADB392-2667-45FC-A681-979A4FB79A32}" type="pres">
      <dgm:prSet presAssocID="{EB4924DF-88A5-485C-93EE-341E0EF4F472}" presName="ConnectorPoint" presStyleLbl="lnNode1" presStyleIdx="3" presStyleCnt="4"/>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99C06A79-C3EC-4EEF-BCD3-DD3705E5997E}" type="pres">
      <dgm:prSet presAssocID="{EB4924DF-88A5-485C-93EE-341E0EF4F472}" presName="DropPinPlaceHolder" presStyleCnt="0"/>
      <dgm:spPr/>
    </dgm:pt>
    <dgm:pt modelId="{ADD1FEDA-E1C8-4FFE-AF4C-4117B324437A}" type="pres">
      <dgm:prSet presAssocID="{EB4924DF-88A5-485C-93EE-341E0EF4F472}" presName="DropPin" presStyleLbl="alignNode1" presStyleIdx="3" presStyleCnt="4"/>
      <dgm:spPr/>
    </dgm:pt>
    <dgm:pt modelId="{EB94E593-E58C-4560-9E05-76546239B233}" type="pres">
      <dgm:prSet presAssocID="{EB4924DF-88A5-485C-93EE-341E0EF4F472}" presName="Ellipse" presStyleLbl="fgAcc1" presStyleIdx="4" presStyleCnt="5"/>
      <dgm:spPr>
        <a:solidFill>
          <a:schemeClr val="lt1">
            <a:alpha val="90000"/>
            <a:hueOff val="0"/>
            <a:satOff val="0"/>
            <a:lumOff val="0"/>
            <a:alphaOff val="0"/>
          </a:schemeClr>
        </a:solidFill>
        <a:ln w="13970" cap="flat" cmpd="sng" algn="ctr">
          <a:noFill/>
          <a:prstDash val="solid"/>
        </a:ln>
        <a:effectLst/>
      </dgm:spPr>
    </dgm:pt>
    <dgm:pt modelId="{650BC8F7-D807-4CFE-A38F-498623EC2E84}" type="pres">
      <dgm:prSet presAssocID="{EB4924DF-88A5-485C-93EE-341E0EF4F472}" presName="L2TextContainer" presStyleLbl="revTx" presStyleIdx="6" presStyleCnt="8">
        <dgm:presLayoutVars>
          <dgm:bulletEnabled val="1"/>
        </dgm:presLayoutVars>
      </dgm:prSet>
      <dgm:spPr/>
    </dgm:pt>
    <dgm:pt modelId="{4C8606DA-2390-4AE3-B6CA-AAF4C2E7C58A}" type="pres">
      <dgm:prSet presAssocID="{EB4924DF-88A5-485C-93EE-341E0EF4F472}" presName="L1TextContainer" presStyleLbl="revTx" presStyleIdx="7" presStyleCnt="8">
        <dgm:presLayoutVars>
          <dgm:chMax val="1"/>
          <dgm:chPref val="1"/>
          <dgm:bulletEnabled val="1"/>
        </dgm:presLayoutVars>
      </dgm:prSet>
      <dgm:spPr/>
    </dgm:pt>
    <dgm:pt modelId="{6D51B295-45DF-4668-B213-0C06691FAED0}" type="pres">
      <dgm:prSet presAssocID="{EB4924DF-88A5-485C-93EE-341E0EF4F472}" presName="ConnectLine" presStyleLbl="sibTrans1D1" presStyleIdx="3" presStyleCnt="4"/>
      <dgm:spPr>
        <a:noFill/>
        <a:ln w="12700" cap="flat" cmpd="sng" algn="ctr">
          <a:solidFill>
            <a:schemeClr val="accent2">
              <a:hueOff val="-7424668"/>
              <a:satOff val="2422"/>
              <a:lumOff val="-2157"/>
              <a:alphaOff val="0"/>
            </a:schemeClr>
          </a:solidFill>
          <a:prstDash val="dash"/>
        </a:ln>
        <a:effectLst/>
      </dgm:spPr>
    </dgm:pt>
    <dgm:pt modelId="{A418F40F-5D29-4355-859F-3EB63A96032F}" type="pres">
      <dgm:prSet presAssocID="{EB4924DF-88A5-485C-93EE-341E0EF4F472}" presName="EmptyPlaceHolder" presStyleCnt="0"/>
      <dgm:spPr/>
    </dgm:pt>
  </dgm:ptLst>
  <dgm:cxnLst>
    <dgm:cxn modelId="{4F1EF401-F962-436C-9F7D-84D55885A68D}" srcId="{372C14CF-881A-41FE-B285-7597D5FB008F}" destId="{1CD673D4-1452-4C3F-AFF5-26CA106B2A1A}" srcOrd="0" destOrd="0" parTransId="{7F302626-D4DE-40EC-B41B-75E3F0C404F1}" sibTransId="{38F9B1B6-8C22-4D2B-8530-E9B469E55F76}"/>
    <dgm:cxn modelId="{4936E719-1E71-4CA2-9DDE-C1C61A2DB1E9}" type="presOf" srcId="{D1DA42DB-5DA5-4423-BCD9-48FC3023B3FE}" destId="{E9A77B65-D0FA-4D87-8C9D-6C22F031B0BE}" srcOrd="0" destOrd="0" presId="urn:microsoft.com/office/officeart/2017/3/layout/DropPinTimeline"/>
    <dgm:cxn modelId="{3A03AA26-19A8-4CD1-81AD-BBA99DB98E9F}" srcId="{1CD673D4-1452-4C3F-AFF5-26CA106B2A1A}" destId="{4FB04DE8-E191-40BD-B20E-D73E186FB635}" srcOrd="0" destOrd="0" parTransId="{7FF4481C-2BDD-4669-A481-1D15CA30705D}" sibTransId="{3BF784E9-6BE5-4DD8-9B44-9FB78042A1A2}"/>
    <dgm:cxn modelId="{A651EA32-3B1A-4901-AE64-FA990B54933F}" srcId="{372C14CF-881A-41FE-B285-7597D5FB008F}" destId="{9E8DF9D5-63DB-4AE3-ADC1-8B81733CF089}" srcOrd="1" destOrd="0" parTransId="{1B9B59DA-600E-4DD6-B6AF-63B1D7036235}" sibTransId="{898E29D6-4742-449A-B5CC-BC3678561542}"/>
    <dgm:cxn modelId="{9DBE1735-F088-4D45-BCD2-D01A887ED1E3}" srcId="{9E8DF9D5-63DB-4AE3-ADC1-8B81733CF089}" destId="{D1DA42DB-5DA5-4423-BCD9-48FC3023B3FE}" srcOrd="0" destOrd="0" parTransId="{74356417-D2FA-41C4-BE4A-3FA2AC9C2F4E}" sibTransId="{BE49D3B3-2F0D-4CB9-8665-D3953854FABD}"/>
    <dgm:cxn modelId="{C9F1AC62-24BC-438E-B9E1-4A5D64D24468}" srcId="{372C14CF-881A-41FE-B285-7597D5FB008F}" destId="{EB4924DF-88A5-485C-93EE-341E0EF4F472}" srcOrd="3" destOrd="0" parTransId="{D791FFCE-CD41-4064-9950-61ACA5817CE3}" sibTransId="{CD6F0A4E-6AA8-4B39-8BEF-97700A2D3C05}"/>
    <dgm:cxn modelId="{0253364F-3557-486A-93D2-5664D5FA0A25}" type="presOf" srcId="{5E0E2EE3-0F48-475F-BE32-3721490228B6}" destId="{A7D124F4-5798-4DDA-B39D-050BE60F2DC7}" srcOrd="0" destOrd="0" presId="urn:microsoft.com/office/officeart/2017/3/layout/DropPinTimeline"/>
    <dgm:cxn modelId="{222A4A71-DCE8-4C9B-ADB6-147F60F037E9}" srcId="{372C14CF-881A-41FE-B285-7597D5FB008F}" destId="{5E0E2EE3-0F48-475F-BE32-3721490228B6}" srcOrd="2" destOrd="0" parTransId="{84075B81-8ED9-429F-AEB3-D25737B22A00}" sibTransId="{08AA8F70-482B-4722-8505-006E738FDF38}"/>
    <dgm:cxn modelId="{74137259-A7E7-4745-A2CE-668D4F6CA25F}" type="presOf" srcId="{9E8DF9D5-63DB-4AE3-ADC1-8B81733CF089}" destId="{A6B40241-873B-4E56-93DC-F10132208A25}" srcOrd="0" destOrd="0" presId="urn:microsoft.com/office/officeart/2017/3/layout/DropPinTimeline"/>
    <dgm:cxn modelId="{08986E7D-457B-4D04-BD1E-01A1EF97F2FF}" type="presOf" srcId="{DACDBCA4-F07A-4945-8A86-697C7A7B34A2}" destId="{B0A200FC-15A0-410A-8371-F9BD134EEA9F}" srcOrd="0" destOrd="0" presId="urn:microsoft.com/office/officeart/2017/3/layout/DropPinTimeline"/>
    <dgm:cxn modelId="{8803A87E-BA09-41E4-B8C8-655E0DB3CA15}" type="presOf" srcId="{4FB04DE8-E191-40BD-B20E-D73E186FB635}" destId="{591931CA-63F3-4E3C-876F-CA2044F3521C}" srcOrd="0" destOrd="0" presId="urn:microsoft.com/office/officeart/2017/3/layout/DropPinTimeline"/>
    <dgm:cxn modelId="{208BFAA7-881A-4B35-A864-825ED261CC0A}" srcId="{EB4924DF-88A5-485C-93EE-341E0EF4F472}" destId="{43546068-1555-40B6-91AC-2EE773CAD4E7}" srcOrd="0" destOrd="0" parTransId="{E7286B64-6E1D-4A10-9F30-8955CD45A408}" sibTransId="{AEE04681-C322-4C60-AE9B-70EC269C43F9}"/>
    <dgm:cxn modelId="{4A0D88AC-0296-44C0-9573-D836EFD2045C}" type="presOf" srcId="{43546068-1555-40B6-91AC-2EE773CAD4E7}" destId="{650BC8F7-D807-4CFE-A38F-498623EC2E84}" srcOrd="0" destOrd="0" presId="urn:microsoft.com/office/officeart/2017/3/layout/DropPinTimeline"/>
    <dgm:cxn modelId="{7220B1B4-90D9-4806-807D-D4821455160F}" type="presOf" srcId="{372C14CF-881A-41FE-B285-7597D5FB008F}" destId="{A4BB6176-023D-44ED-AC20-0BB04BC96E95}" srcOrd="0" destOrd="0" presId="urn:microsoft.com/office/officeart/2017/3/layout/DropPinTimeline"/>
    <dgm:cxn modelId="{04DB7FCD-EB06-4A5F-A17A-4A15212368FD}" srcId="{5E0E2EE3-0F48-475F-BE32-3721490228B6}" destId="{DACDBCA4-F07A-4945-8A86-697C7A7B34A2}" srcOrd="0" destOrd="0" parTransId="{257513F3-7A37-461C-9777-76A136CC6526}" sibTransId="{077CBD57-3B54-43F0-AE01-EB752557BFC8}"/>
    <dgm:cxn modelId="{1570BDD2-6F4E-4D9A-8393-EEE415DA16E3}" type="presOf" srcId="{1CD673D4-1452-4C3F-AFF5-26CA106B2A1A}" destId="{692B339C-2D52-481D-8849-B8F554BF2B36}" srcOrd="0" destOrd="0" presId="urn:microsoft.com/office/officeart/2017/3/layout/DropPinTimeline"/>
    <dgm:cxn modelId="{FDF8D3D4-CEB4-4098-A38B-104DB8333B74}" type="presOf" srcId="{EB4924DF-88A5-485C-93EE-341E0EF4F472}" destId="{4C8606DA-2390-4AE3-B6CA-AAF4C2E7C58A}" srcOrd="0" destOrd="0" presId="urn:microsoft.com/office/officeart/2017/3/layout/DropPinTimeline"/>
    <dgm:cxn modelId="{21C1D317-5230-48D2-B615-5A82D5FAA6E4}" type="presParOf" srcId="{A4BB6176-023D-44ED-AC20-0BB04BC96E95}" destId="{C4B2468B-6A67-43BC-A079-A3386A0B57CB}" srcOrd="0" destOrd="0" presId="urn:microsoft.com/office/officeart/2017/3/layout/DropPinTimeline"/>
    <dgm:cxn modelId="{AC4AB6C4-25B6-4A8E-A08D-A8D35B0313C6}" type="presParOf" srcId="{A4BB6176-023D-44ED-AC20-0BB04BC96E95}" destId="{AA9C6A2D-3832-4C51-BA6E-63F49D85248A}" srcOrd="1" destOrd="0" presId="urn:microsoft.com/office/officeart/2017/3/layout/DropPinTimeline"/>
    <dgm:cxn modelId="{33A67510-A54D-459E-A0AE-C05E8DA474B7}" type="presParOf" srcId="{AA9C6A2D-3832-4C51-BA6E-63F49D85248A}" destId="{8D834906-ADBF-46CF-9683-0C7670D50495}" srcOrd="0" destOrd="0" presId="urn:microsoft.com/office/officeart/2017/3/layout/DropPinTimeline"/>
    <dgm:cxn modelId="{BABD067C-667D-4AFC-B09A-B6AAE9D36D6E}" type="presParOf" srcId="{8D834906-ADBF-46CF-9683-0C7670D50495}" destId="{C57CEC4C-C11E-492C-9A14-059852D4022B}" srcOrd="0" destOrd="0" presId="urn:microsoft.com/office/officeart/2017/3/layout/DropPinTimeline"/>
    <dgm:cxn modelId="{DEFE52E6-CC4D-4E2F-AF77-EAA6892FE9B3}" type="presParOf" srcId="{8D834906-ADBF-46CF-9683-0C7670D50495}" destId="{54129E50-0126-4743-84B2-21ACA189F82D}" srcOrd="1" destOrd="0" presId="urn:microsoft.com/office/officeart/2017/3/layout/DropPinTimeline"/>
    <dgm:cxn modelId="{14D3C61A-0F2D-4296-BA32-B6466789155D}" type="presParOf" srcId="{54129E50-0126-4743-84B2-21ACA189F82D}" destId="{BD7BFD13-3A77-40B8-A867-D754CDD86646}" srcOrd="0" destOrd="0" presId="urn:microsoft.com/office/officeart/2017/3/layout/DropPinTimeline"/>
    <dgm:cxn modelId="{8649D0DB-8269-4998-A48A-5AFCF64992FE}" type="presParOf" srcId="{54129E50-0126-4743-84B2-21ACA189F82D}" destId="{5188D76F-290A-4CE7-AC6C-66B2B3951B51}" srcOrd="1" destOrd="0" presId="urn:microsoft.com/office/officeart/2017/3/layout/DropPinTimeline"/>
    <dgm:cxn modelId="{179A0910-D868-4196-865F-899A6731A0AA}" type="presParOf" srcId="{8D834906-ADBF-46CF-9683-0C7670D50495}" destId="{591931CA-63F3-4E3C-876F-CA2044F3521C}" srcOrd="2" destOrd="0" presId="urn:microsoft.com/office/officeart/2017/3/layout/DropPinTimeline"/>
    <dgm:cxn modelId="{1FBB9303-8971-4BFC-AC51-5E6FF427E8C8}" type="presParOf" srcId="{8D834906-ADBF-46CF-9683-0C7670D50495}" destId="{692B339C-2D52-481D-8849-B8F554BF2B36}" srcOrd="3" destOrd="0" presId="urn:microsoft.com/office/officeart/2017/3/layout/DropPinTimeline"/>
    <dgm:cxn modelId="{48FEED7B-48F4-488A-8F66-EA263CC4D3D4}" type="presParOf" srcId="{8D834906-ADBF-46CF-9683-0C7670D50495}" destId="{2A2DBFE7-93B8-4D0A-A970-3C2B5D75ED65}" srcOrd="4" destOrd="0" presId="urn:microsoft.com/office/officeart/2017/3/layout/DropPinTimeline"/>
    <dgm:cxn modelId="{656E7B81-EB1E-4FD4-BCCF-05385D1B5077}" type="presParOf" srcId="{8D834906-ADBF-46CF-9683-0C7670D50495}" destId="{C698FAE2-FFCC-4AAE-B793-0C7ABA9A4309}" srcOrd="5" destOrd="0" presId="urn:microsoft.com/office/officeart/2017/3/layout/DropPinTimeline"/>
    <dgm:cxn modelId="{B54AC04D-CDD6-4CA9-B2A8-32F7B283BECE}" type="presParOf" srcId="{AA9C6A2D-3832-4C51-BA6E-63F49D85248A}" destId="{E3F7C316-E123-41E4-A5DA-704B4E6D6CA5}" srcOrd="1" destOrd="0" presId="urn:microsoft.com/office/officeart/2017/3/layout/DropPinTimeline"/>
    <dgm:cxn modelId="{665461C6-E263-4BE3-B6C3-5D2D9DB8CE51}" type="presParOf" srcId="{AA9C6A2D-3832-4C51-BA6E-63F49D85248A}" destId="{5AF1FA1B-4EF7-455A-A2CE-479AC1F1165C}" srcOrd="2" destOrd="0" presId="urn:microsoft.com/office/officeart/2017/3/layout/DropPinTimeline"/>
    <dgm:cxn modelId="{E616EA09-3372-49E0-8E8B-C78CEF2BA210}" type="presParOf" srcId="{5AF1FA1B-4EF7-455A-A2CE-479AC1F1165C}" destId="{F5C9339E-1042-499C-9A73-390BC6184C09}" srcOrd="0" destOrd="0" presId="urn:microsoft.com/office/officeart/2017/3/layout/DropPinTimeline"/>
    <dgm:cxn modelId="{EFC98C69-7FB8-43CE-B105-F4AA3ABA8BFF}" type="presParOf" srcId="{5AF1FA1B-4EF7-455A-A2CE-479AC1F1165C}" destId="{7D657DB4-3555-4E14-9C84-0D3C679397F2}" srcOrd="1" destOrd="0" presId="urn:microsoft.com/office/officeart/2017/3/layout/DropPinTimeline"/>
    <dgm:cxn modelId="{EAEABD5B-A073-4ADE-B649-C02DA6BEEC61}" type="presParOf" srcId="{7D657DB4-3555-4E14-9C84-0D3C679397F2}" destId="{9513A286-BF65-4A1B-ADB5-123DFE2190A3}" srcOrd="0" destOrd="0" presId="urn:microsoft.com/office/officeart/2017/3/layout/DropPinTimeline"/>
    <dgm:cxn modelId="{FBB91B3B-2068-4ADD-B91E-5C4CB16F8452}" type="presParOf" srcId="{7D657DB4-3555-4E14-9C84-0D3C679397F2}" destId="{BBB6B78C-D3C8-44A2-A5BB-3224EB4C59E4}" srcOrd="1" destOrd="0" presId="urn:microsoft.com/office/officeart/2017/3/layout/DropPinTimeline"/>
    <dgm:cxn modelId="{2A585331-91AA-406D-A0B9-1A995E194571}" type="presParOf" srcId="{5AF1FA1B-4EF7-455A-A2CE-479AC1F1165C}" destId="{E9A77B65-D0FA-4D87-8C9D-6C22F031B0BE}" srcOrd="2" destOrd="0" presId="urn:microsoft.com/office/officeart/2017/3/layout/DropPinTimeline"/>
    <dgm:cxn modelId="{4ED44847-D658-4102-8E75-999D845B8699}" type="presParOf" srcId="{5AF1FA1B-4EF7-455A-A2CE-479AC1F1165C}" destId="{A6B40241-873B-4E56-93DC-F10132208A25}" srcOrd="3" destOrd="0" presId="urn:microsoft.com/office/officeart/2017/3/layout/DropPinTimeline"/>
    <dgm:cxn modelId="{9FA1B687-F3CC-44CD-826F-A68C899EF664}" type="presParOf" srcId="{5AF1FA1B-4EF7-455A-A2CE-479AC1F1165C}" destId="{D618C10D-5D28-4BC9-8155-8E692069CB38}" srcOrd="4" destOrd="0" presId="urn:microsoft.com/office/officeart/2017/3/layout/DropPinTimeline"/>
    <dgm:cxn modelId="{C31C09E0-4840-4656-859A-7C30AB66B829}" type="presParOf" srcId="{5AF1FA1B-4EF7-455A-A2CE-479AC1F1165C}" destId="{FF94741D-CFC2-4B51-B631-F79F3C60A6E6}" srcOrd="5" destOrd="0" presId="urn:microsoft.com/office/officeart/2017/3/layout/DropPinTimeline"/>
    <dgm:cxn modelId="{C36BEE7C-4BEB-4008-A58A-BE69895842AF}" type="presParOf" srcId="{AA9C6A2D-3832-4C51-BA6E-63F49D85248A}" destId="{391B2D2E-7430-4F32-9EF2-7E0AA29FBEC2}" srcOrd="3" destOrd="0" presId="urn:microsoft.com/office/officeart/2017/3/layout/DropPinTimeline"/>
    <dgm:cxn modelId="{47CC4080-CEF6-4336-AA7B-EBBA59315A2B}" type="presParOf" srcId="{AA9C6A2D-3832-4C51-BA6E-63F49D85248A}" destId="{0D71D233-CFD8-46BB-A652-4FDDB1E4EA82}" srcOrd="4" destOrd="0" presId="urn:microsoft.com/office/officeart/2017/3/layout/DropPinTimeline"/>
    <dgm:cxn modelId="{F6E68382-E926-47A3-944C-CC7192CF68B3}" type="presParOf" srcId="{0D71D233-CFD8-46BB-A652-4FDDB1E4EA82}" destId="{5AFD2CA6-A07C-4559-AA68-9FAC6B9A418E}" srcOrd="0" destOrd="0" presId="urn:microsoft.com/office/officeart/2017/3/layout/DropPinTimeline"/>
    <dgm:cxn modelId="{36D4ACC2-32A5-49FF-A362-EAE8206E4619}" type="presParOf" srcId="{0D71D233-CFD8-46BB-A652-4FDDB1E4EA82}" destId="{C45584D2-D2D4-4D6C-B47A-056D73A012C0}" srcOrd="1" destOrd="0" presId="urn:microsoft.com/office/officeart/2017/3/layout/DropPinTimeline"/>
    <dgm:cxn modelId="{DC9F6B64-00FC-45F9-A2B3-D7275470B5A7}" type="presParOf" srcId="{C45584D2-D2D4-4D6C-B47A-056D73A012C0}" destId="{6A049477-B7FD-4E48-8518-64D0D7310328}" srcOrd="0" destOrd="0" presId="urn:microsoft.com/office/officeart/2017/3/layout/DropPinTimeline"/>
    <dgm:cxn modelId="{15E3F5BB-92D7-4F62-A4F1-C0B4570763F2}" type="presParOf" srcId="{C45584D2-D2D4-4D6C-B47A-056D73A012C0}" destId="{6045F710-19D6-4A88-B4FC-8D8A3C65771C}" srcOrd="1" destOrd="0" presId="urn:microsoft.com/office/officeart/2017/3/layout/DropPinTimeline"/>
    <dgm:cxn modelId="{024D77AA-3C9C-4193-A90C-570C937BA9F7}" type="presParOf" srcId="{0D71D233-CFD8-46BB-A652-4FDDB1E4EA82}" destId="{B0A200FC-15A0-410A-8371-F9BD134EEA9F}" srcOrd="2" destOrd="0" presId="urn:microsoft.com/office/officeart/2017/3/layout/DropPinTimeline"/>
    <dgm:cxn modelId="{3E073493-C245-421D-AE28-1539B330EB19}" type="presParOf" srcId="{0D71D233-CFD8-46BB-A652-4FDDB1E4EA82}" destId="{A7D124F4-5798-4DDA-B39D-050BE60F2DC7}" srcOrd="3" destOrd="0" presId="urn:microsoft.com/office/officeart/2017/3/layout/DropPinTimeline"/>
    <dgm:cxn modelId="{0D30965C-3DF4-40CB-B975-8480EC1407A2}" type="presParOf" srcId="{0D71D233-CFD8-46BB-A652-4FDDB1E4EA82}" destId="{61F86386-90E1-4BEB-87E0-A954730FE99F}" srcOrd="4" destOrd="0" presId="urn:microsoft.com/office/officeart/2017/3/layout/DropPinTimeline"/>
    <dgm:cxn modelId="{38A8E4BB-DFDE-4A62-B0BA-259E6D10C78E}" type="presParOf" srcId="{0D71D233-CFD8-46BB-A652-4FDDB1E4EA82}" destId="{343AE2E5-8EA2-4959-9C91-8C5B179FB566}" srcOrd="5" destOrd="0" presId="urn:microsoft.com/office/officeart/2017/3/layout/DropPinTimeline"/>
    <dgm:cxn modelId="{7A24C8B8-8CE1-478F-8ED8-6CBC4074FD37}" type="presParOf" srcId="{AA9C6A2D-3832-4C51-BA6E-63F49D85248A}" destId="{DBCFA053-7E52-49FD-8B13-F1F78DF4079A}" srcOrd="5" destOrd="0" presId="urn:microsoft.com/office/officeart/2017/3/layout/DropPinTimeline"/>
    <dgm:cxn modelId="{E59B5D32-D511-44F0-93A0-B37E497C73D5}" type="presParOf" srcId="{AA9C6A2D-3832-4C51-BA6E-63F49D85248A}" destId="{2DF23E85-02F9-4282-A415-FC9BEA0D9F25}" srcOrd="6" destOrd="0" presId="urn:microsoft.com/office/officeart/2017/3/layout/DropPinTimeline"/>
    <dgm:cxn modelId="{7FDD7668-8E26-4997-99DC-B45DF55F1F41}" type="presParOf" srcId="{2DF23E85-02F9-4282-A415-FC9BEA0D9F25}" destId="{DEADB392-2667-45FC-A681-979A4FB79A32}" srcOrd="0" destOrd="0" presId="urn:microsoft.com/office/officeart/2017/3/layout/DropPinTimeline"/>
    <dgm:cxn modelId="{F6BB6311-1F72-4A09-ACF6-DC74D6623C3A}" type="presParOf" srcId="{2DF23E85-02F9-4282-A415-FC9BEA0D9F25}" destId="{99C06A79-C3EC-4EEF-BCD3-DD3705E5997E}" srcOrd="1" destOrd="0" presId="urn:microsoft.com/office/officeart/2017/3/layout/DropPinTimeline"/>
    <dgm:cxn modelId="{510AF3C6-AF90-4715-9485-850D11B088E7}" type="presParOf" srcId="{99C06A79-C3EC-4EEF-BCD3-DD3705E5997E}" destId="{ADD1FEDA-E1C8-4FFE-AF4C-4117B324437A}" srcOrd="0" destOrd="0" presId="urn:microsoft.com/office/officeart/2017/3/layout/DropPinTimeline"/>
    <dgm:cxn modelId="{22F36D5E-E483-42B6-9C36-0961C39168C6}" type="presParOf" srcId="{99C06A79-C3EC-4EEF-BCD3-DD3705E5997E}" destId="{EB94E593-E58C-4560-9E05-76546239B233}" srcOrd="1" destOrd="0" presId="urn:microsoft.com/office/officeart/2017/3/layout/DropPinTimeline"/>
    <dgm:cxn modelId="{C41475DA-B2E9-4DEC-8BA3-589B5EC5D116}" type="presParOf" srcId="{2DF23E85-02F9-4282-A415-FC9BEA0D9F25}" destId="{650BC8F7-D807-4CFE-A38F-498623EC2E84}" srcOrd="2" destOrd="0" presId="urn:microsoft.com/office/officeart/2017/3/layout/DropPinTimeline"/>
    <dgm:cxn modelId="{D40AE8FA-ED3E-4D77-90F7-ED9F150AA621}" type="presParOf" srcId="{2DF23E85-02F9-4282-A415-FC9BEA0D9F25}" destId="{4C8606DA-2390-4AE3-B6CA-AAF4C2E7C58A}" srcOrd="3" destOrd="0" presId="urn:microsoft.com/office/officeart/2017/3/layout/DropPinTimeline"/>
    <dgm:cxn modelId="{F4E164A4-0C07-41EE-9846-AE5021B4B3FE}" type="presParOf" srcId="{2DF23E85-02F9-4282-A415-FC9BEA0D9F25}" destId="{6D51B295-45DF-4668-B213-0C06691FAED0}" srcOrd="4" destOrd="0" presId="urn:microsoft.com/office/officeart/2017/3/layout/DropPinTimeline"/>
    <dgm:cxn modelId="{A33212DC-E73E-4262-AE02-4C4C461BC0E4}" type="presParOf" srcId="{2DF23E85-02F9-4282-A415-FC9BEA0D9F25}" destId="{A418F40F-5D29-4355-859F-3EB63A96032F}"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BC723-C6D2-4188-B0E0-3852123C0C2A}" type="doc">
      <dgm:prSet loTypeId="urn:microsoft.com/office/officeart/2005/8/layout/vList5" loCatId="list" qsTypeId="urn:microsoft.com/office/officeart/2005/8/quickstyle/simple2" qsCatId="simple" csTypeId="urn:microsoft.com/office/officeart/2005/8/colors/accent2_2" csCatId="accent2"/>
      <dgm:spPr/>
      <dgm:t>
        <a:bodyPr/>
        <a:lstStyle/>
        <a:p>
          <a:endParaRPr lang="en-US"/>
        </a:p>
      </dgm:t>
    </dgm:pt>
    <dgm:pt modelId="{8A2F9D55-B552-41A7-B49F-54D2F3835463}">
      <dgm:prSet/>
      <dgm:spPr/>
      <dgm:t>
        <a:bodyPr/>
        <a:lstStyle/>
        <a:p>
          <a:r>
            <a:rPr lang="en-US" b="1" u="sng" baseline="0"/>
            <a:t>Hatch Act (1887) continued</a:t>
          </a:r>
          <a:endParaRPr lang="en-US"/>
        </a:p>
      </dgm:t>
    </dgm:pt>
    <dgm:pt modelId="{111031D7-2620-4519-87B0-803FAD91393B}" type="parTrans" cxnId="{02AF6CA4-FFA7-42FD-95AB-59C4FF8DA555}">
      <dgm:prSet/>
      <dgm:spPr/>
      <dgm:t>
        <a:bodyPr/>
        <a:lstStyle/>
        <a:p>
          <a:endParaRPr lang="en-US"/>
        </a:p>
      </dgm:t>
    </dgm:pt>
    <dgm:pt modelId="{F88E6E15-2459-4F9D-A49A-490A7E9BCF7B}" type="sibTrans" cxnId="{02AF6CA4-FFA7-42FD-95AB-59C4FF8DA555}">
      <dgm:prSet/>
      <dgm:spPr/>
      <dgm:t>
        <a:bodyPr/>
        <a:lstStyle/>
        <a:p>
          <a:endParaRPr lang="en-US"/>
        </a:p>
      </dgm:t>
    </dgm:pt>
    <dgm:pt modelId="{EF5613C9-D2A2-4F50-94AE-265DF012AA58}">
      <dgm:prSet/>
      <dgm:spPr/>
      <dgm:t>
        <a:bodyPr/>
        <a:lstStyle/>
        <a:p>
          <a:r>
            <a:rPr lang="en-US" baseline="0"/>
            <a:t>Must be matched 1:1; Insular areas and DC  have a 50% match</a:t>
          </a:r>
          <a:endParaRPr lang="en-US"/>
        </a:p>
      </dgm:t>
    </dgm:pt>
    <dgm:pt modelId="{967CB107-59D6-4101-B521-C1A405D204DE}" type="parTrans" cxnId="{571ED99C-14D2-4831-ADD3-876BC09D0803}">
      <dgm:prSet/>
      <dgm:spPr/>
      <dgm:t>
        <a:bodyPr/>
        <a:lstStyle/>
        <a:p>
          <a:endParaRPr lang="en-US"/>
        </a:p>
      </dgm:t>
    </dgm:pt>
    <dgm:pt modelId="{8CCC3D07-05EB-419A-A77D-0CC5BF6E0149}" type="sibTrans" cxnId="{571ED99C-14D2-4831-ADD3-876BC09D0803}">
      <dgm:prSet/>
      <dgm:spPr/>
      <dgm:t>
        <a:bodyPr/>
        <a:lstStyle/>
        <a:p>
          <a:endParaRPr lang="en-US"/>
        </a:p>
      </dgm:t>
    </dgm:pt>
    <dgm:pt modelId="{4513C518-6276-4EA8-AF24-20DBEC368CB0}">
      <dgm:prSet/>
      <dgm:spPr/>
      <dgm:t>
        <a:bodyPr/>
        <a:lstStyle/>
        <a:p>
          <a:r>
            <a:rPr lang="en-US" baseline="0"/>
            <a:t>USDA Secretary may waive match for Insular and DC</a:t>
          </a:r>
          <a:endParaRPr lang="en-US"/>
        </a:p>
      </dgm:t>
    </dgm:pt>
    <dgm:pt modelId="{6C646FB7-8845-421B-8D84-2C6D31106CEA}" type="parTrans" cxnId="{ADD1231A-A79F-46FF-9D08-FE179015F8F2}">
      <dgm:prSet/>
      <dgm:spPr/>
      <dgm:t>
        <a:bodyPr/>
        <a:lstStyle/>
        <a:p>
          <a:endParaRPr lang="en-US"/>
        </a:p>
      </dgm:t>
    </dgm:pt>
    <dgm:pt modelId="{9BCEE4C3-0DD1-4B03-8FC0-9E3B3A95373A}" type="sibTrans" cxnId="{ADD1231A-A79F-46FF-9D08-FE179015F8F2}">
      <dgm:prSet/>
      <dgm:spPr/>
      <dgm:t>
        <a:bodyPr/>
        <a:lstStyle/>
        <a:p>
          <a:endParaRPr lang="en-US"/>
        </a:p>
      </dgm:t>
    </dgm:pt>
    <dgm:pt modelId="{F8A5D3F8-6AD9-4E1E-AD38-9CDF9C5034D8}">
      <dgm:prSet/>
      <dgm:spPr/>
      <dgm:t>
        <a:bodyPr/>
        <a:lstStyle/>
        <a:p>
          <a:r>
            <a:rPr lang="en-US" baseline="0" dirty="0"/>
            <a:t>Multistate research – at least 25% must be used to support multistate research</a:t>
          </a:r>
          <a:endParaRPr lang="en-US" dirty="0"/>
        </a:p>
      </dgm:t>
    </dgm:pt>
    <dgm:pt modelId="{F01A0356-3993-4C82-BB00-93BFEC4D6BB0}" type="parTrans" cxnId="{800D0A4F-BCE0-4D23-A868-2A46FC7C036E}">
      <dgm:prSet/>
      <dgm:spPr/>
      <dgm:t>
        <a:bodyPr/>
        <a:lstStyle/>
        <a:p>
          <a:endParaRPr lang="en-US"/>
        </a:p>
      </dgm:t>
    </dgm:pt>
    <dgm:pt modelId="{470D3173-BED3-46CA-81D4-9C73C1D3E255}" type="sibTrans" cxnId="{800D0A4F-BCE0-4D23-A868-2A46FC7C036E}">
      <dgm:prSet/>
      <dgm:spPr/>
      <dgm:t>
        <a:bodyPr/>
        <a:lstStyle/>
        <a:p>
          <a:endParaRPr lang="en-US"/>
        </a:p>
      </dgm:t>
    </dgm:pt>
    <dgm:pt modelId="{C6A23246-D1CA-4E4D-BDA3-294023053AD6}">
      <dgm:prSet/>
      <dgm:spPr/>
      <dgm:t>
        <a:bodyPr/>
        <a:lstStyle/>
        <a:p>
          <a:r>
            <a:rPr lang="en-US" baseline="0"/>
            <a:t>Integrated activities – 25% or 2X level spent in FY1997 (whichever is less) on activities that integrate research and Extension</a:t>
          </a:r>
          <a:endParaRPr lang="en-US"/>
        </a:p>
      </dgm:t>
    </dgm:pt>
    <dgm:pt modelId="{55665F8C-D9FC-4E8E-BC98-EB69A6DAE7B1}" type="parTrans" cxnId="{E12D2001-21C8-47E7-B9EB-043B0050BB5F}">
      <dgm:prSet/>
      <dgm:spPr/>
      <dgm:t>
        <a:bodyPr/>
        <a:lstStyle/>
        <a:p>
          <a:endParaRPr lang="en-US"/>
        </a:p>
      </dgm:t>
    </dgm:pt>
    <dgm:pt modelId="{7568ABD9-BFFF-4C26-A8A0-CD4B100F81C1}" type="sibTrans" cxnId="{E12D2001-21C8-47E7-B9EB-043B0050BB5F}">
      <dgm:prSet/>
      <dgm:spPr/>
      <dgm:t>
        <a:bodyPr/>
        <a:lstStyle/>
        <a:p>
          <a:endParaRPr lang="en-US"/>
        </a:p>
      </dgm:t>
    </dgm:pt>
    <dgm:pt modelId="{E7C738EA-0C25-4644-A4BE-DF8E65C759D0}">
      <dgm:prSet/>
      <dgm:spPr/>
      <dgm:t>
        <a:bodyPr/>
        <a:lstStyle/>
        <a:p>
          <a:r>
            <a:rPr lang="en-US" baseline="0"/>
            <a:t>1-year carryover; if not spent in the second year, then the amount is deducted from the following year’s allocation and the unspent funds are redistributed by formula</a:t>
          </a:r>
          <a:endParaRPr lang="en-US"/>
        </a:p>
      </dgm:t>
    </dgm:pt>
    <dgm:pt modelId="{A6CD95DF-181F-42BF-83D0-5A4003891FE4}" type="parTrans" cxnId="{0F1B0FA4-3FC6-4EED-AC33-AD45D94AA19B}">
      <dgm:prSet/>
      <dgm:spPr/>
      <dgm:t>
        <a:bodyPr/>
        <a:lstStyle/>
        <a:p>
          <a:endParaRPr lang="en-US"/>
        </a:p>
      </dgm:t>
    </dgm:pt>
    <dgm:pt modelId="{DA62EF4D-7C7B-4B10-B9EE-5C11198A0964}" type="sibTrans" cxnId="{0F1B0FA4-3FC6-4EED-AC33-AD45D94AA19B}">
      <dgm:prSet/>
      <dgm:spPr/>
      <dgm:t>
        <a:bodyPr/>
        <a:lstStyle/>
        <a:p>
          <a:endParaRPr lang="en-US"/>
        </a:p>
      </dgm:t>
    </dgm:pt>
    <dgm:pt modelId="{748DE92D-C674-49CC-8E14-7C56663B8888}" type="pres">
      <dgm:prSet presAssocID="{F36BC723-C6D2-4188-B0E0-3852123C0C2A}" presName="Name0" presStyleCnt="0">
        <dgm:presLayoutVars>
          <dgm:dir/>
          <dgm:animLvl val="lvl"/>
          <dgm:resizeHandles val="exact"/>
        </dgm:presLayoutVars>
      </dgm:prSet>
      <dgm:spPr/>
    </dgm:pt>
    <dgm:pt modelId="{732E1C36-3664-4ADD-8AD5-CC0E42BECA15}" type="pres">
      <dgm:prSet presAssocID="{8A2F9D55-B552-41A7-B49F-54D2F3835463}" presName="linNode" presStyleCnt="0"/>
      <dgm:spPr/>
    </dgm:pt>
    <dgm:pt modelId="{A66CA922-37F1-476D-AD8E-F7E7B951724D}" type="pres">
      <dgm:prSet presAssocID="{8A2F9D55-B552-41A7-B49F-54D2F3835463}" presName="parentText" presStyleLbl="node1" presStyleIdx="0" presStyleCnt="1">
        <dgm:presLayoutVars>
          <dgm:chMax val="1"/>
          <dgm:bulletEnabled val="1"/>
        </dgm:presLayoutVars>
      </dgm:prSet>
      <dgm:spPr/>
    </dgm:pt>
    <dgm:pt modelId="{D3D673FF-2D1E-4BD6-8141-9B1EDF064541}" type="pres">
      <dgm:prSet presAssocID="{8A2F9D55-B552-41A7-B49F-54D2F3835463}" presName="descendantText" presStyleLbl="alignAccFollowNode1" presStyleIdx="0" presStyleCnt="1">
        <dgm:presLayoutVars>
          <dgm:bulletEnabled val="1"/>
        </dgm:presLayoutVars>
      </dgm:prSet>
      <dgm:spPr/>
    </dgm:pt>
  </dgm:ptLst>
  <dgm:cxnLst>
    <dgm:cxn modelId="{E12D2001-21C8-47E7-B9EB-043B0050BB5F}" srcId="{F8A5D3F8-6AD9-4E1E-AD38-9CDF9C5034D8}" destId="{C6A23246-D1CA-4E4D-BDA3-294023053AD6}" srcOrd="0" destOrd="0" parTransId="{55665F8C-D9FC-4E8E-BC98-EB69A6DAE7B1}" sibTransId="{7568ABD9-BFFF-4C26-A8A0-CD4B100F81C1}"/>
    <dgm:cxn modelId="{AF4DC307-A13D-46CB-BA7A-31215BA691E2}" type="presOf" srcId="{F8A5D3F8-6AD9-4E1E-AD38-9CDF9C5034D8}" destId="{D3D673FF-2D1E-4BD6-8141-9B1EDF064541}" srcOrd="0" destOrd="2" presId="urn:microsoft.com/office/officeart/2005/8/layout/vList5"/>
    <dgm:cxn modelId="{86289711-3949-4063-827A-A0CE3D2C7EED}" type="presOf" srcId="{C6A23246-D1CA-4E4D-BDA3-294023053AD6}" destId="{D3D673FF-2D1E-4BD6-8141-9B1EDF064541}" srcOrd="0" destOrd="3" presId="urn:microsoft.com/office/officeart/2005/8/layout/vList5"/>
    <dgm:cxn modelId="{ADD1231A-A79F-46FF-9D08-FE179015F8F2}" srcId="{8A2F9D55-B552-41A7-B49F-54D2F3835463}" destId="{4513C518-6276-4EA8-AF24-20DBEC368CB0}" srcOrd="1" destOrd="0" parTransId="{6C646FB7-8845-421B-8D84-2C6D31106CEA}" sibTransId="{9BCEE4C3-0DD1-4B03-8FC0-9E3B3A95373A}"/>
    <dgm:cxn modelId="{3B637A60-D93B-4E16-99BD-392DABBE850D}" type="presOf" srcId="{8A2F9D55-B552-41A7-B49F-54D2F3835463}" destId="{A66CA922-37F1-476D-AD8E-F7E7B951724D}" srcOrd="0" destOrd="0" presId="urn:microsoft.com/office/officeart/2005/8/layout/vList5"/>
    <dgm:cxn modelId="{97E95967-4386-49DB-871D-C1310C371809}" type="presOf" srcId="{F36BC723-C6D2-4188-B0E0-3852123C0C2A}" destId="{748DE92D-C674-49CC-8E14-7C56663B8888}" srcOrd="0" destOrd="0" presId="urn:microsoft.com/office/officeart/2005/8/layout/vList5"/>
    <dgm:cxn modelId="{800D0A4F-BCE0-4D23-A868-2A46FC7C036E}" srcId="{8A2F9D55-B552-41A7-B49F-54D2F3835463}" destId="{F8A5D3F8-6AD9-4E1E-AD38-9CDF9C5034D8}" srcOrd="2" destOrd="0" parTransId="{F01A0356-3993-4C82-BB00-93BFEC4D6BB0}" sibTransId="{470D3173-BED3-46CA-81D4-9C73C1D3E255}"/>
    <dgm:cxn modelId="{BF263F53-CF78-4A0D-AC31-B94656A4EAA1}" type="presOf" srcId="{EF5613C9-D2A2-4F50-94AE-265DF012AA58}" destId="{D3D673FF-2D1E-4BD6-8141-9B1EDF064541}" srcOrd="0" destOrd="0" presId="urn:microsoft.com/office/officeart/2005/8/layout/vList5"/>
    <dgm:cxn modelId="{4D48A157-5584-485E-AA7E-D09C2C015871}" type="presOf" srcId="{4513C518-6276-4EA8-AF24-20DBEC368CB0}" destId="{D3D673FF-2D1E-4BD6-8141-9B1EDF064541}" srcOrd="0" destOrd="1" presId="urn:microsoft.com/office/officeart/2005/8/layout/vList5"/>
    <dgm:cxn modelId="{571ED99C-14D2-4831-ADD3-876BC09D0803}" srcId="{8A2F9D55-B552-41A7-B49F-54D2F3835463}" destId="{EF5613C9-D2A2-4F50-94AE-265DF012AA58}" srcOrd="0" destOrd="0" parTransId="{967CB107-59D6-4101-B521-C1A405D204DE}" sibTransId="{8CCC3D07-05EB-419A-A77D-0CC5BF6E0149}"/>
    <dgm:cxn modelId="{0F1B0FA4-3FC6-4EED-AC33-AD45D94AA19B}" srcId="{8A2F9D55-B552-41A7-B49F-54D2F3835463}" destId="{E7C738EA-0C25-4644-A4BE-DF8E65C759D0}" srcOrd="3" destOrd="0" parTransId="{A6CD95DF-181F-42BF-83D0-5A4003891FE4}" sibTransId="{DA62EF4D-7C7B-4B10-B9EE-5C11198A0964}"/>
    <dgm:cxn modelId="{02AF6CA4-FFA7-42FD-95AB-59C4FF8DA555}" srcId="{F36BC723-C6D2-4188-B0E0-3852123C0C2A}" destId="{8A2F9D55-B552-41A7-B49F-54D2F3835463}" srcOrd="0" destOrd="0" parTransId="{111031D7-2620-4519-87B0-803FAD91393B}" sibTransId="{F88E6E15-2459-4F9D-A49A-490A7E9BCF7B}"/>
    <dgm:cxn modelId="{93994BB2-733A-4DE9-8247-B58346FA1F7E}" type="presOf" srcId="{E7C738EA-0C25-4644-A4BE-DF8E65C759D0}" destId="{D3D673FF-2D1E-4BD6-8141-9B1EDF064541}" srcOrd="0" destOrd="4" presId="urn:microsoft.com/office/officeart/2005/8/layout/vList5"/>
    <dgm:cxn modelId="{6448A4DC-1A37-402C-BEFB-E9452F3E0BA9}" type="presParOf" srcId="{748DE92D-C674-49CC-8E14-7C56663B8888}" destId="{732E1C36-3664-4ADD-8AD5-CC0E42BECA15}" srcOrd="0" destOrd="0" presId="urn:microsoft.com/office/officeart/2005/8/layout/vList5"/>
    <dgm:cxn modelId="{801BA53B-FA07-437A-8E80-A16B1A487344}" type="presParOf" srcId="{732E1C36-3664-4ADD-8AD5-CC0E42BECA15}" destId="{A66CA922-37F1-476D-AD8E-F7E7B951724D}" srcOrd="0" destOrd="0" presId="urn:microsoft.com/office/officeart/2005/8/layout/vList5"/>
    <dgm:cxn modelId="{765C998C-3A77-4306-8EFA-9717A3727B1A}" type="presParOf" srcId="{732E1C36-3664-4ADD-8AD5-CC0E42BECA15}" destId="{D3D673FF-2D1E-4BD6-8141-9B1EDF0645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C7EC-04BD-4BF6-85AA-0FB429E25DA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E3037BF-2067-49A8-A3E4-0C46AAC31071}">
      <dgm:prSet phldrT="[Text]" custT="1"/>
      <dgm:spPr>
        <a:solidFill>
          <a:srgbClr val="002060"/>
        </a:solidFill>
      </dgm:spPr>
      <dgm:t>
        <a:bodyPr/>
        <a:lstStyle/>
        <a:p>
          <a:r>
            <a:rPr lang="en-US" sz="1100" dirty="0">
              <a:latin typeface="Bodoni MT" panose="02070603080606020203" pitchFamily="18" charset="0"/>
            </a:rPr>
            <a:t>Research</a:t>
          </a:r>
        </a:p>
        <a:p>
          <a:r>
            <a:rPr lang="en-US" sz="1100" dirty="0">
              <a:latin typeface="Bodoni MT" panose="02070603080606020203" pitchFamily="18" charset="0"/>
            </a:rPr>
            <a:t>(NC)</a:t>
          </a:r>
        </a:p>
      </dgm:t>
    </dgm:pt>
    <dgm:pt modelId="{569C40CD-1A0F-4569-B276-899094D52308}" type="parTrans" cxnId="{E920EAB0-ED26-4C45-A2D1-0F714A26836B}">
      <dgm:prSet/>
      <dgm:spPr/>
      <dgm:t>
        <a:bodyPr/>
        <a:lstStyle/>
        <a:p>
          <a:endParaRPr lang="en-US" sz="1100">
            <a:latin typeface="Bodoni MT" panose="02070603080606020203" pitchFamily="18" charset="0"/>
          </a:endParaRPr>
        </a:p>
      </dgm:t>
    </dgm:pt>
    <dgm:pt modelId="{236E23CE-B88B-450E-9DE5-2EC973387283}" type="sibTrans" cxnId="{E920EAB0-ED26-4C45-A2D1-0F714A26836B}">
      <dgm:prSet custT="1"/>
      <dgm:spPr>
        <a:solidFill>
          <a:srgbClr val="0070C0"/>
        </a:solidFill>
      </dgm:spPr>
      <dgm:t>
        <a:bodyPr/>
        <a:lstStyle/>
        <a:p>
          <a:r>
            <a:rPr lang="en-US" sz="1100" dirty="0">
              <a:latin typeface="Bodoni MT" panose="02070603080606020203" pitchFamily="18" charset="0"/>
            </a:rPr>
            <a:t>Development</a:t>
          </a:r>
        </a:p>
        <a:p>
          <a:r>
            <a:rPr lang="en-US" sz="1100" dirty="0">
              <a:latin typeface="Bodoni MT" panose="02070603080606020203" pitchFamily="18" charset="0"/>
            </a:rPr>
            <a:t>(DC)</a:t>
          </a:r>
        </a:p>
      </dgm:t>
    </dgm:pt>
    <dgm:pt modelId="{ABAC026C-4854-4CF0-8AC8-F425348CFE5B}">
      <dgm:prSet phldrT="[Text]" custT="1"/>
      <dgm:spPr>
        <a:solidFill>
          <a:schemeClr val="accent2">
            <a:lumMod val="75000"/>
          </a:schemeClr>
        </a:solidFill>
      </dgm:spPr>
      <dgm:t>
        <a:bodyPr/>
        <a:lstStyle/>
        <a:p>
          <a:r>
            <a:rPr lang="en-US" sz="1100" dirty="0">
              <a:latin typeface="Bodoni MT" panose="02070603080606020203" pitchFamily="18" charset="0"/>
            </a:rPr>
            <a:t>Coordinating</a:t>
          </a:r>
        </a:p>
        <a:p>
          <a:r>
            <a:rPr lang="en-US" sz="1100" dirty="0">
              <a:latin typeface="Bodoni MT" panose="02070603080606020203" pitchFamily="18" charset="0"/>
            </a:rPr>
            <a:t>(CC)</a:t>
          </a:r>
        </a:p>
      </dgm:t>
    </dgm:pt>
    <dgm:pt modelId="{0B78D7DE-85CA-4113-B42B-0044354312D2}" type="parTrans" cxnId="{D7281F19-3D74-46BA-B141-FBEB6E36E597}">
      <dgm:prSet/>
      <dgm:spPr/>
      <dgm:t>
        <a:bodyPr/>
        <a:lstStyle/>
        <a:p>
          <a:endParaRPr lang="en-US" sz="1100">
            <a:latin typeface="Bodoni MT" panose="02070603080606020203" pitchFamily="18" charset="0"/>
          </a:endParaRPr>
        </a:p>
      </dgm:t>
    </dgm:pt>
    <dgm:pt modelId="{2D51B2E0-1FC8-4082-9638-76CCD3A82EF7}" type="sibTrans" cxnId="{D7281F19-3D74-46BA-B141-FBEB6E36E597}">
      <dgm:prSet custT="1"/>
      <dgm:spPr>
        <a:solidFill>
          <a:srgbClr val="417EA3"/>
        </a:solidFill>
      </dgm:spPr>
      <dgm:t>
        <a:bodyPr/>
        <a:lstStyle/>
        <a:p>
          <a:r>
            <a:rPr lang="en-US" sz="1100" dirty="0">
              <a:latin typeface="Bodoni MT" panose="02070603080606020203" pitchFamily="18" charset="0"/>
            </a:rPr>
            <a:t>Advisory</a:t>
          </a:r>
        </a:p>
        <a:p>
          <a:r>
            <a:rPr lang="en-US" sz="1100" dirty="0">
              <a:latin typeface="Bodoni MT" panose="02070603080606020203" pitchFamily="18" charset="0"/>
            </a:rPr>
            <a:t>(AC)</a:t>
          </a:r>
        </a:p>
      </dgm:t>
    </dgm:pt>
    <dgm:pt modelId="{2E3DACC1-FDFC-4FFF-B427-FD9C5D4E1E3D}">
      <dgm:prSet phldrT="[Text]" custT="1"/>
      <dgm:spPr>
        <a:solidFill>
          <a:srgbClr val="18AAD8"/>
        </a:solidFill>
      </dgm:spPr>
      <dgm:t>
        <a:bodyPr/>
        <a:lstStyle/>
        <a:p>
          <a:r>
            <a:rPr lang="en-US" sz="1100" dirty="0">
              <a:latin typeface="Bodoni MT" panose="02070603080606020203" pitchFamily="18" charset="0"/>
            </a:rPr>
            <a:t>Integrated Extension</a:t>
          </a:r>
        </a:p>
        <a:p>
          <a:r>
            <a:rPr lang="en-US" sz="1100" dirty="0">
              <a:latin typeface="Bodoni MT" panose="02070603080606020203" pitchFamily="18" charset="0"/>
            </a:rPr>
            <a:t>(ERA)</a:t>
          </a:r>
        </a:p>
      </dgm:t>
    </dgm:pt>
    <dgm:pt modelId="{C3881E6D-5EE8-4D8E-80B3-0377AF72F28E}" type="parTrans" cxnId="{C51539B9-63BF-40A2-9FE8-35C453103632}">
      <dgm:prSet/>
      <dgm:spPr/>
      <dgm:t>
        <a:bodyPr/>
        <a:lstStyle/>
        <a:p>
          <a:endParaRPr lang="en-US" sz="1100">
            <a:latin typeface="Bodoni MT" panose="02070603080606020203" pitchFamily="18" charset="0"/>
          </a:endParaRPr>
        </a:p>
      </dgm:t>
    </dgm:pt>
    <dgm:pt modelId="{76202026-F635-4E78-B377-F9C137CEED20}" type="sibTrans" cxnId="{C51539B9-63BF-40A2-9FE8-35C453103632}">
      <dgm:prSet custT="1"/>
      <dgm:spPr>
        <a:solidFill>
          <a:srgbClr val="002060"/>
        </a:solidFill>
      </dgm:spPr>
      <dgm:t>
        <a:bodyPr/>
        <a:lstStyle/>
        <a:p>
          <a:r>
            <a:rPr lang="en-US" sz="1100" dirty="0">
              <a:latin typeface="Bodoni MT" panose="02070603080606020203" pitchFamily="18" charset="0"/>
            </a:rPr>
            <a:t>Rapid Response</a:t>
          </a:r>
        </a:p>
        <a:p>
          <a:r>
            <a:rPr lang="en-US" sz="1100" dirty="0">
              <a:latin typeface="Bodoni MT" panose="02070603080606020203" pitchFamily="18" charset="0"/>
            </a:rPr>
            <a:t>(500 series)</a:t>
          </a:r>
        </a:p>
      </dgm:t>
    </dgm:pt>
    <dgm:pt modelId="{F1D8926B-2534-499F-B8C4-0995933D6B1C}" type="pres">
      <dgm:prSet presAssocID="{CBC7C7EC-04BD-4BF6-85AA-0FB429E25DAA}" presName="Name0" presStyleCnt="0">
        <dgm:presLayoutVars>
          <dgm:chMax/>
          <dgm:chPref/>
          <dgm:dir/>
          <dgm:animLvl val="lvl"/>
        </dgm:presLayoutVars>
      </dgm:prSet>
      <dgm:spPr/>
    </dgm:pt>
    <dgm:pt modelId="{B620FE1A-E6B7-401C-9EA7-28B0E0566EC9}" type="pres">
      <dgm:prSet presAssocID="{2E3037BF-2067-49A8-A3E4-0C46AAC31071}" presName="composite" presStyleCnt="0"/>
      <dgm:spPr/>
    </dgm:pt>
    <dgm:pt modelId="{A119E8F3-5BC9-4598-AB13-7207CCD30FB3}" type="pres">
      <dgm:prSet presAssocID="{2E3037BF-2067-49A8-A3E4-0C46AAC31071}" presName="Parent1" presStyleLbl="node1" presStyleIdx="0" presStyleCnt="6">
        <dgm:presLayoutVars>
          <dgm:chMax val="1"/>
          <dgm:chPref val="1"/>
          <dgm:bulletEnabled val="1"/>
        </dgm:presLayoutVars>
      </dgm:prSet>
      <dgm:spPr/>
    </dgm:pt>
    <dgm:pt modelId="{1352311A-F30F-4200-A880-F9E309D6586D}" type="pres">
      <dgm:prSet presAssocID="{2E3037BF-2067-49A8-A3E4-0C46AAC31071}" presName="Childtext1" presStyleLbl="revTx" presStyleIdx="0" presStyleCnt="3">
        <dgm:presLayoutVars>
          <dgm:chMax val="0"/>
          <dgm:chPref val="0"/>
          <dgm:bulletEnabled val="1"/>
        </dgm:presLayoutVars>
      </dgm:prSet>
      <dgm:spPr/>
    </dgm:pt>
    <dgm:pt modelId="{5B70B812-FC49-4C84-A5F3-0B0CD79CD03F}" type="pres">
      <dgm:prSet presAssocID="{2E3037BF-2067-49A8-A3E4-0C46AAC31071}" presName="BalanceSpacing" presStyleCnt="0"/>
      <dgm:spPr/>
    </dgm:pt>
    <dgm:pt modelId="{ADC2C28D-746A-4FF0-911A-14465D94AEDC}" type="pres">
      <dgm:prSet presAssocID="{2E3037BF-2067-49A8-A3E4-0C46AAC31071}" presName="BalanceSpacing1" presStyleCnt="0"/>
      <dgm:spPr/>
    </dgm:pt>
    <dgm:pt modelId="{779DCC73-A87E-4754-BBB3-D27A8CD2290D}" type="pres">
      <dgm:prSet presAssocID="{236E23CE-B88B-450E-9DE5-2EC973387283}" presName="Accent1Text" presStyleLbl="node1" presStyleIdx="1" presStyleCnt="6"/>
      <dgm:spPr/>
    </dgm:pt>
    <dgm:pt modelId="{3A15D00A-DDA8-4F28-B45B-B6B7A4FA57B7}" type="pres">
      <dgm:prSet presAssocID="{236E23CE-B88B-450E-9DE5-2EC973387283}" presName="spaceBetweenRectangles" presStyleCnt="0"/>
      <dgm:spPr/>
    </dgm:pt>
    <dgm:pt modelId="{4FF1E4CF-9BB6-411E-A41A-0A34860E6698}" type="pres">
      <dgm:prSet presAssocID="{ABAC026C-4854-4CF0-8AC8-F425348CFE5B}" presName="composite" presStyleCnt="0"/>
      <dgm:spPr/>
    </dgm:pt>
    <dgm:pt modelId="{5D3172B0-6E87-4ECF-8E57-4FA3341565FE}" type="pres">
      <dgm:prSet presAssocID="{ABAC026C-4854-4CF0-8AC8-F425348CFE5B}" presName="Parent1" presStyleLbl="node1" presStyleIdx="2" presStyleCnt="6">
        <dgm:presLayoutVars>
          <dgm:chMax val="1"/>
          <dgm:chPref val="1"/>
          <dgm:bulletEnabled val="1"/>
        </dgm:presLayoutVars>
      </dgm:prSet>
      <dgm:spPr/>
    </dgm:pt>
    <dgm:pt modelId="{28CFEA84-DFA6-4607-AF7E-09494CB64985}" type="pres">
      <dgm:prSet presAssocID="{ABAC026C-4854-4CF0-8AC8-F425348CFE5B}" presName="Childtext1" presStyleLbl="revTx" presStyleIdx="1" presStyleCnt="3">
        <dgm:presLayoutVars>
          <dgm:chMax val="0"/>
          <dgm:chPref val="0"/>
          <dgm:bulletEnabled val="1"/>
        </dgm:presLayoutVars>
      </dgm:prSet>
      <dgm:spPr/>
    </dgm:pt>
    <dgm:pt modelId="{AB0F2F23-601F-4DEC-A7CE-1FEE2370000A}" type="pres">
      <dgm:prSet presAssocID="{ABAC026C-4854-4CF0-8AC8-F425348CFE5B}" presName="BalanceSpacing" presStyleCnt="0"/>
      <dgm:spPr/>
    </dgm:pt>
    <dgm:pt modelId="{09C3400C-7E8E-46CF-BB1E-5A0AF6999DD7}" type="pres">
      <dgm:prSet presAssocID="{ABAC026C-4854-4CF0-8AC8-F425348CFE5B}" presName="BalanceSpacing1" presStyleCnt="0"/>
      <dgm:spPr/>
    </dgm:pt>
    <dgm:pt modelId="{E1E664C0-3361-42AE-9F7F-3B060B962057}" type="pres">
      <dgm:prSet presAssocID="{2D51B2E0-1FC8-4082-9638-76CCD3A82EF7}" presName="Accent1Text" presStyleLbl="node1" presStyleIdx="3" presStyleCnt="6"/>
      <dgm:spPr/>
    </dgm:pt>
    <dgm:pt modelId="{309BEFB7-0CC7-415C-8CB7-B4B92E75E236}" type="pres">
      <dgm:prSet presAssocID="{2D51B2E0-1FC8-4082-9638-76CCD3A82EF7}" presName="spaceBetweenRectangles" presStyleCnt="0"/>
      <dgm:spPr/>
    </dgm:pt>
    <dgm:pt modelId="{DEF9B217-17C4-4E61-A8E6-381A9765548C}" type="pres">
      <dgm:prSet presAssocID="{2E3DACC1-FDFC-4FFF-B427-FD9C5D4E1E3D}" presName="composite" presStyleCnt="0"/>
      <dgm:spPr/>
    </dgm:pt>
    <dgm:pt modelId="{68D4B7C2-D4ED-4D1C-9B67-9EE0F254E492}" type="pres">
      <dgm:prSet presAssocID="{2E3DACC1-FDFC-4FFF-B427-FD9C5D4E1E3D}" presName="Parent1" presStyleLbl="node1" presStyleIdx="4" presStyleCnt="6">
        <dgm:presLayoutVars>
          <dgm:chMax val="1"/>
          <dgm:chPref val="1"/>
          <dgm:bulletEnabled val="1"/>
        </dgm:presLayoutVars>
      </dgm:prSet>
      <dgm:spPr/>
    </dgm:pt>
    <dgm:pt modelId="{DF7E7FAA-C143-4566-A04A-9008AA25458C}" type="pres">
      <dgm:prSet presAssocID="{2E3DACC1-FDFC-4FFF-B427-FD9C5D4E1E3D}" presName="Childtext1" presStyleLbl="revTx" presStyleIdx="2" presStyleCnt="3">
        <dgm:presLayoutVars>
          <dgm:chMax val="0"/>
          <dgm:chPref val="0"/>
          <dgm:bulletEnabled val="1"/>
        </dgm:presLayoutVars>
      </dgm:prSet>
      <dgm:spPr/>
    </dgm:pt>
    <dgm:pt modelId="{CFA22354-58E6-4B80-A9FC-D7B07650394B}" type="pres">
      <dgm:prSet presAssocID="{2E3DACC1-FDFC-4FFF-B427-FD9C5D4E1E3D}" presName="BalanceSpacing" presStyleCnt="0"/>
      <dgm:spPr/>
    </dgm:pt>
    <dgm:pt modelId="{F77D4C1A-9F0F-404E-B998-3397AC76F29D}" type="pres">
      <dgm:prSet presAssocID="{2E3DACC1-FDFC-4FFF-B427-FD9C5D4E1E3D}" presName="BalanceSpacing1" presStyleCnt="0"/>
      <dgm:spPr/>
    </dgm:pt>
    <dgm:pt modelId="{24B767AE-D295-4195-95E9-84DFD0B10248}" type="pres">
      <dgm:prSet presAssocID="{76202026-F635-4E78-B377-F9C137CEED20}" presName="Accent1Text" presStyleLbl="node1" presStyleIdx="5" presStyleCnt="6"/>
      <dgm:spPr/>
    </dgm:pt>
  </dgm:ptLst>
  <dgm:cxnLst>
    <dgm:cxn modelId="{D7281F19-3D74-46BA-B141-FBEB6E36E597}" srcId="{CBC7C7EC-04BD-4BF6-85AA-0FB429E25DAA}" destId="{ABAC026C-4854-4CF0-8AC8-F425348CFE5B}" srcOrd="1" destOrd="0" parTransId="{0B78D7DE-85CA-4113-B42B-0044354312D2}" sibTransId="{2D51B2E0-1FC8-4082-9638-76CCD3A82EF7}"/>
    <dgm:cxn modelId="{704EE32E-E739-4A18-80B4-114979D629D5}" type="presOf" srcId="{2D51B2E0-1FC8-4082-9638-76CCD3A82EF7}" destId="{E1E664C0-3361-42AE-9F7F-3B060B962057}" srcOrd="0" destOrd="0" presId="urn:microsoft.com/office/officeart/2008/layout/AlternatingHexagons"/>
    <dgm:cxn modelId="{6A98D033-9452-42BB-858E-EAFBF5D41C4E}" type="presOf" srcId="{2E3037BF-2067-49A8-A3E4-0C46AAC31071}" destId="{A119E8F3-5BC9-4598-AB13-7207CCD30FB3}" srcOrd="0" destOrd="0" presId="urn:microsoft.com/office/officeart/2008/layout/AlternatingHexagons"/>
    <dgm:cxn modelId="{BCAE393E-9915-418D-8D52-919BEFFE3AA7}" type="presOf" srcId="{76202026-F635-4E78-B377-F9C137CEED20}" destId="{24B767AE-D295-4195-95E9-84DFD0B10248}" srcOrd="0" destOrd="0" presId="urn:microsoft.com/office/officeart/2008/layout/AlternatingHexagons"/>
    <dgm:cxn modelId="{7FB2B187-F23E-49A8-9000-46285365A37B}" type="presOf" srcId="{ABAC026C-4854-4CF0-8AC8-F425348CFE5B}" destId="{5D3172B0-6E87-4ECF-8E57-4FA3341565FE}" srcOrd="0" destOrd="0" presId="urn:microsoft.com/office/officeart/2008/layout/AlternatingHexagons"/>
    <dgm:cxn modelId="{0DDCE1A9-36B3-4ED3-891A-1BDF5BE94586}" type="presOf" srcId="{2E3DACC1-FDFC-4FFF-B427-FD9C5D4E1E3D}" destId="{68D4B7C2-D4ED-4D1C-9B67-9EE0F254E492}" srcOrd="0" destOrd="0" presId="urn:microsoft.com/office/officeart/2008/layout/AlternatingHexagons"/>
    <dgm:cxn modelId="{E920EAB0-ED26-4C45-A2D1-0F714A26836B}" srcId="{CBC7C7EC-04BD-4BF6-85AA-0FB429E25DAA}" destId="{2E3037BF-2067-49A8-A3E4-0C46AAC31071}" srcOrd="0" destOrd="0" parTransId="{569C40CD-1A0F-4569-B276-899094D52308}" sibTransId="{236E23CE-B88B-450E-9DE5-2EC973387283}"/>
    <dgm:cxn modelId="{C51539B9-63BF-40A2-9FE8-35C453103632}" srcId="{CBC7C7EC-04BD-4BF6-85AA-0FB429E25DAA}" destId="{2E3DACC1-FDFC-4FFF-B427-FD9C5D4E1E3D}" srcOrd="2" destOrd="0" parTransId="{C3881E6D-5EE8-4D8E-80B3-0377AF72F28E}" sibTransId="{76202026-F635-4E78-B377-F9C137CEED20}"/>
    <dgm:cxn modelId="{F465F2E4-8301-44CA-B594-C2C7627968BE}" type="presOf" srcId="{CBC7C7EC-04BD-4BF6-85AA-0FB429E25DAA}" destId="{F1D8926B-2534-499F-B8C4-0995933D6B1C}" srcOrd="0" destOrd="0" presId="urn:microsoft.com/office/officeart/2008/layout/AlternatingHexagons"/>
    <dgm:cxn modelId="{D3B4E5FC-3CEB-47C3-B70C-42033AB42A60}" type="presOf" srcId="{236E23CE-B88B-450E-9DE5-2EC973387283}" destId="{779DCC73-A87E-4754-BBB3-D27A8CD2290D}" srcOrd="0" destOrd="0" presId="urn:microsoft.com/office/officeart/2008/layout/AlternatingHexagons"/>
    <dgm:cxn modelId="{C23ED68F-BD01-4FD2-8B7E-A6D1F8F0FA57}" type="presParOf" srcId="{F1D8926B-2534-499F-B8C4-0995933D6B1C}" destId="{B620FE1A-E6B7-401C-9EA7-28B0E0566EC9}" srcOrd="0" destOrd="0" presId="urn:microsoft.com/office/officeart/2008/layout/AlternatingHexagons"/>
    <dgm:cxn modelId="{30ACA86C-13D8-449C-BAF3-9B1ECADF8268}" type="presParOf" srcId="{B620FE1A-E6B7-401C-9EA7-28B0E0566EC9}" destId="{A119E8F3-5BC9-4598-AB13-7207CCD30FB3}" srcOrd="0" destOrd="0" presId="urn:microsoft.com/office/officeart/2008/layout/AlternatingHexagons"/>
    <dgm:cxn modelId="{EF203F29-919D-4BAD-8B5D-0ECF26053DC6}" type="presParOf" srcId="{B620FE1A-E6B7-401C-9EA7-28B0E0566EC9}" destId="{1352311A-F30F-4200-A880-F9E309D6586D}" srcOrd="1" destOrd="0" presId="urn:microsoft.com/office/officeart/2008/layout/AlternatingHexagons"/>
    <dgm:cxn modelId="{4DE05EB2-67B2-49E4-98FC-FC0C3408B464}" type="presParOf" srcId="{B620FE1A-E6B7-401C-9EA7-28B0E0566EC9}" destId="{5B70B812-FC49-4C84-A5F3-0B0CD79CD03F}" srcOrd="2" destOrd="0" presId="urn:microsoft.com/office/officeart/2008/layout/AlternatingHexagons"/>
    <dgm:cxn modelId="{3DEAD469-C2E1-4F69-9E9B-1C6C9CB66BBC}" type="presParOf" srcId="{B620FE1A-E6B7-401C-9EA7-28B0E0566EC9}" destId="{ADC2C28D-746A-4FF0-911A-14465D94AEDC}" srcOrd="3" destOrd="0" presId="urn:microsoft.com/office/officeart/2008/layout/AlternatingHexagons"/>
    <dgm:cxn modelId="{5A9C690B-CC8A-4468-AC84-5B6EBB6E3091}" type="presParOf" srcId="{B620FE1A-E6B7-401C-9EA7-28B0E0566EC9}" destId="{779DCC73-A87E-4754-BBB3-D27A8CD2290D}" srcOrd="4" destOrd="0" presId="urn:microsoft.com/office/officeart/2008/layout/AlternatingHexagons"/>
    <dgm:cxn modelId="{4B06A3E7-B9F3-4998-AF16-CAF1D7E7C629}" type="presParOf" srcId="{F1D8926B-2534-499F-B8C4-0995933D6B1C}" destId="{3A15D00A-DDA8-4F28-B45B-B6B7A4FA57B7}" srcOrd="1" destOrd="0" presId="urn:microsoft.com/office/officeart/2008/layout/AlternatingHexagons"/>
    <dgm:cxn modelId="{3B2BBA6E-A20E-4A8B-8E12-7F7B7A35B2F1}" type="presParOf" srcId="{F1D8926B-2534-499F-B8C4-0995933D6B1C}" destId="{4FF1E4CF-9BB6-411E-A41A-0A34860E6698}" srcOrd="2" destOrd="0" presId="urn:microsoft.com/office/officeart/2008/layout/AlternatingHexagons"/>
    <dgm:cxn modelId="{A8007970-5438-4280-8C0E-F308F367DE5F}" type="presParOf" srcId="{4FF1E4CF-9BB6-411E-A41A-0A34860E6698}" destId="{5D3172B0-6E87-4ECF-8E57-4FA3341565FE}" srcOrd="0" destOrd="0" presId="urn:microsoft.com/office/officeart/2008/layout/AlternatingHexagons"/>
    <dgm:cxn modelId="{3D81521F-FE9B-496A-A702-8B2BEF20581D}" type="presParOf" srcId="{4FF1E4CF-9BB6-411E-A41A-0A34860E6698}" destId="{28CFEA84-DFA6-4607-AF7E-09494CB64985}" srcOrd="1" destOrd="0" presId="urn:microsoft.com/office/officeart/2008/layout/AlternatingHexagons"/>
    <dgm:cxn modelId="{91EF2BF8-5BD8-4BAC-9EB9-8845720FADE6}" type="presParOf" srcId="{4FF1E4CF-9BB6-411E-A41A-0A34860E6698}" destId="{AB0F2F23-601F-4DEC-A7CE-1FEE2370000A}" srcOrd="2" destOrd="0" presId="urn:microsoft.com/office/officeart/2008/layout/AlternatingHexagons"/>
    <dgm:cxn modelId="{CCF22FB8-87BF-41B2-8D35-4BA3A9FEFE83}" type="presParOf" srcId="{4FF1E4CF-9BB6-411E-A41A-0A34860E6698}" destId="{09C3400C-7E8E-46CF-BB1E-5A0AF6999DD7}" srcOrd="3" destOrd="0" presId="urn:microsoft.com/office/officeart/2008/layout/AlternatingHexagons"/>
    <dgm:cxn modelId="{018673FC-C9CF-4FF6-A670-AB521D9C40B7}" type="presParOf" srcId="{4FF1E4CF-9BB6-411E-A41A-0A34860E6698}" destId="{E1E664C0-3361-42AE-9F7F-3B060B962057}" srcOrd="4" destOrd="0" presId="urn:microsoft.com/office/officeart/2008/layout/AlternatingHexagons"/>
    <dgm:cxn modelId="{6D768DE9-F9AC-457D-95E6-DF83F352C9A5}" type="presParOf" srcId="{F1D8926B-2534-499F-B8C4-0995933D6B1C}" destId="{309BEFB7-0CC7-415C-8CB7-B4B92E75E236}" srcOrd="3" destOrd="0" presId="urn:microsoft.com/office/officeart/2008/layout/AlternatingHexagons"/>
    <dgm:cxn modelId="{821C8B3B-1961-403C-8E39-58897D259A83}" type="presParOf" srcId="{F1D8926B-2534-499F-B8C4-0995933D6B1C}" destId="{DEF9B217-17C4-4E61-A8E6-381A9765548C}" srcOrd="4" destOrd="0" presId="urn:microsoft.com/office/officeart/2008/layout/AlternatingHexagons"/>
    <dgm:cxn modelId="{A1DE230A-6BA5-486F-97B7-58638BC82D12}" type="presParOf" srcId="{DEF9B217-17C4-4E61-A8E6-381A9765548C}" destId="{68D4B7C2-D4ED-4D1C-9B67-9EE0F254E492}" srcOrd="0" destOrd="0" presId="urn:microsoft.com/office/officeart/2008/layout/AlternatingHexagons"/>
    <dgm:cxn modelId="{8B7BDB05-0FD7-47DC-8420-19802A6392CE}" type="presParOf" srcId="{DEF9B217-17C4-4E61-A8E6-381A9765548C}" destId="{DF7E7FAA-C143-4566-A04A-9008AA25458C}" srcOrd="1" destOrd="0" presId="urn:microsoft.com/office/officeart/2008/layout/AlternatingHexagons"/>
    <dgm:cxn modelId="{EBF65BC9-8B14-4C70-8EE5-9926C4770CAB}" type="presParOf" srcId="{DEF9B217-17C4-4E61-A8E6-381A9765548C}" destId="{CFA22354-58E6-4B80-A9FC-D7B07650394B}" srcOrd="2" destOrd="0" presId="urn:microsoft.com/office/officeart/2008/layout/AlternatingHexagons"/>
    <dgm:cxn modelId="{DA7DD1B0-34EE-48DC-826C-E09722EEF1D6}" type="presParOf" srcId="{DEF9B217-17C4-4E61-A8E6-381A9765548C}" destId="{F77D4C1A-9F0F-404E-B998-3397AC76F29D}" srcOrd="3" destOrd="0" presId="urn:microsoft.com/office/officeart/2008/layout/AlternatingHexagons"/>
    <dgm:cxn modelId="{4CD01193-B56E-49B3-8F9D-FA2E5E7493F4}" type="presParOf" srcId="{DEF9B217-17C4-4E61-A8E6-381A9765548C}" destId="{24B767AE-D295-4195-95E9-84DFD0B10248}"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28E134-7A85-4712-AA5D-A1F1ED06ABDA}"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DD9AC078-335B-4A00-B020-56BB7807636A}">
      <dgm:prSet/>
      <dgm:spPr/>
      <dgm:t>
        <a:bodyPr/>
        <a:lstStyle/>
        <a:p>
          <a:r>
            <a:rPr lang="en-US"/>
            <a:t>Investigate individual multistate projects for applicability to your job and professional interests/capacities with project objectives</a:t>
          </a:r>
        </a:p>
      </dgm:t>
    </dgm:pt>
    <dgm:pt modelId="{BE9DB4C3-796B-4AB8-81A5-AA4D8B131645}" type="parTrans" cxnId="{BAFDC578-3657-4618-9AB8-9E7DA73CA2C1}">
      <dgm:prSet/>
      <dgm:spPr/>
      <dgm:t>
        <a:bodyPr/>
        <a:lstStyle/>
        <a:p>
          <a:endParaRPr lang="en-US"/>
        </a:p>
      </dgm:t>
    </dgm:pt>
    <dgm:pt modelId="{F564AFB9-92F2-4E58-AC26-2C45F2A7B2AA}" type="sibTrans" cxnId="{BAFDC578-3657-4618-9AB8-9E7DA73CA2C1}">
      <dgm:prSet/>
      <dgm:spPr/>
      <dgm:t>
        <a:bodyPr/>
        <a:lstStyle/>
        <a:p>
          <a:endParaRPr lang="en-US"/>
        </a:p>
      </dgm:t>
    </dgm:pt>
    <dgm:pt modelId="{E6F16231-E48A-43EA-9C24-A19E1D65C9B4}">
      <dgm:prSet/>
      <dgm:spPr/>
      <dgm:t>
        <a:bodyPr/>
        <a:lstStyle/>
        <a:p>
          <a:r>
            <a:rPr lang="en-US" dirty="0"/>
            <a:t>Anyone may join a multistate committee, yet financial access is </a:t>
          </a:r>
          <a:r>
            <a:rPr lang="en-US" u="sng" dirty="0"/>
            <a:t>only</a:t>
          </a:r>
          <a:r>
            <a:rPr lang="en-US" dirty="0"/>
            <a:t> open to AES scientists</a:t>
          </a:r>
        </a:p>
      </dgm:t>
    </dgm:pt>
    <dgm:pt modelId="{1A4AD1DD-04D3-497B-9163-6DF521A298FE}" type="parTrans" cxnId="{32A113E0-D7AB-4495-B3D4-9921FE1699F7}">
      <dgm:prSet/>
      <dgm:spPr/>
      <dgm:t>
        <a:bodyPr/>
        <a:lstStyle/>
        <a:p>
          <a:endParaRPr lang="en-US"/>
        </a:p>
      </dgm:t>
    </dgm:pt>
    <dgm:pt modelId="{9FCDE86A-08FE-449C-8FC2-B5AAD39DBA98}" type="sibTrans" cxnId="{32A113E0-D7AB-4495-B3D4-9921FE1699F7}">
      <dgm:prSet/>
      <dgm:spPr/>
      <dgm:t>
        <a:bodyPr/>
        <a:lstStyle/>
        <a:p>
          <a:endParaRPr lang="en-US"/>
        </a:p>
      </dgm:t>
    </dgm:pt>
    <dgm:pt modelId="{7C1E7961-989C-496F-A500-47CDE29C775E}">
      <dgm:prSet/>
      <dgm:spPr/>
      <dgm:t>
        <a:bodyPr/>
        <a:lstStyle/>
        <a:p>
          <a:r>
            <a:rPr lang="en-US"/>
            <a:t>The AES director (or office) receives a faculty request to join a multistate project and makes the appointment</a:t>
          </a:r>
        </a:p>
      </dgm:t>
    </dgm:pt>
    <dgm:pt modelId="{3C2B147F-C42E-4B80-BD52-F1EDD29E94A0}" type="parTrans" cxnId="{D5D286DA-6198-469D-80CC-74E996880790}">
      <dgm:prSet/>
      <dgm:spPr/>
      <dgm:t>
        <a:bodyPr/>
        <a:lstStyle/>
        <a:p>
          <a:endParaRPr lang="en-US"/>
        </a:p>
      </dgm:t>
    </dgm:pt>
    <dgm:pt modelId="{21980C1E-3FEC-4976-A987-A09564A2BA69}" type="sibTrans" cxnId="{D5D286DA-6198-469D-80CC-74E996880790}">
      <dgm:prSet/>
      <dgm:spPr/>
      <dgm:t>
        <a:bodyPr/>
        <a:lstStyle/>
        <a:p>
          <a:endParaRPr lang="en-US"/>
        </a:p>
      </dgm:t>
    </dgm:pt>
    <dgm:pt modelId="{C377829D-A23C-4ED3-B903-BF5192119856}">
      <dgm:prSet/>
      <dgm:spPr/>
      <dgm:t>
        <a:bodyPr/>
        <a:lstStyle/>
        <a:p>
          <a:r>
            <a:rPr lang="en-US"/>
            <a:t>Information is required with Appendix E in NIMSS</a:t>
          </a:r>
        </a:p>
      </dgm:t>
    </dgm:pt>
    <dgm:pt modelId="{326E92C7-1D66-4292-AA76-D6B1E26EE058}" type="parTrans" cxnId="{DC9D8392-3EC0-435D-806F-D77378D53C4D}">
      <dgm:prSet/>
      <dgm:spPr/>
      <dgm:t>
        <a:bodyPr/>
        <a:lstStyle/>
        <a:p>
          <a:endParaRPr lang="en-US"/>
        </a:p>
      </dgm:t>
    </dgm:pt>
    <dgm:pt modelId="{AC39D6FD-ED73-4092-BBB0-50D098664038}" type="sibTrans" cxnId="{DC9D8392-3EC0-435D-806F-D77378D53C4D}">
      <dgm:prSet/>
      <dgm:spPr/>
      <dgm:t>
        <a:bodyPr/>
        <a:lstStyle/>
        <a:p>
          <a:endParaRPr lang="en-US"/>
        </a:p>
      </dgm:t>
    </dgm:pt>
    <dgm:pt modelId="{4E97A11C-7FB9-4AD9-ABC3-A56063623285}">
      <dgm:prSet/>
      <dgm:spPr/>
      <dgm:t>
        <a:bodyPr/>
        <a:lstStyle/>
        <a:p>
          <a:r>
            <a:rPr lang="en-US"/>
            <a:t>Periodically the AA or more likely the regional association may assist</a:t>
          </a:r>
        </a:p>
      </dgm:t>
    </dgm:pt>
    <dgm:pt modelId="{BF07B6FB-6DDC-42B3-B2A5-C360545D20D2}" type="parTrans" cxnId="{7E79AC44-78D3-4C34-8743-C5B6B7D5064A}">
      <dgm:prSet/>
      <dgm:spPr/>
      <dgm:t>
        <a:bodyPr/>
        <a:lstStyle/>
        <a:p>
          <a:endParaRPr lang="en-US"/>
        </a:p>
      </dgm:t>
    </dgm:pt>
    <dgm:pt modelId="{C1DA35CC-5172-43BE-A249-7B981F20D719}" type="sibTrans" cxnId="{7E79AC44-78D3-4C34-8743-C5B6B7D5064A}">
      <dgm:prSet/>
      <dgm:spPr/>
      <dgm:t>
        <a:bodyPr/>
        <a:lstStyle/>
        <a:p>
          <a:endParaRPr lang="en-US"/>
        </a:p>
      </dgm:t>
    </dgm:pt>
    <dgm:pt modelId="{6D042D6E-299F-4E3E-9CB1-14EA5DEA4165}" type="pres">
      <dgm:prSet presAssocID="{E928E134-7A85-4712-AA5D-A1F1ED06ABDA}" presName="outerComposite" presStyleCnt="0">
        <dgm:presLayoutVars>
          <dgm:chMax val="5"/>
          <dgm:dir/>
          <dgm:resizeHandles val="exact"/>
        </dgm:presLayoutVars>
      </dgm:prSet>
      <dgm:spPr/>
    </dgm:pt>
    <dgm:pt modelId="{7276B9E4-0690-4D2B-8CAC-E69235B9AA21}" type="pres">
      <dgm:prSet presAssocID="{E928E134-7A85-4712-AA5D-A1F1ED06ABDA}" presName="dummyMaxCanvas" presStyleCnt="0">
        <dgm:presLayoutVars/>
      </dgm:prSet>
      <dgm:spPr/>
    </dgm:pt>
    <dgm:pt modelId="{B8D359FF-33DA-4045-8201-47005DB258CB}" type="pres">
      <dgm:prSet presAssocID="{E928E134-7A85-4712-AA5D-A1F1ED06ABDA}" presName="FiveNodes_1" presStyleLbl="node1" presStyleIdx="0" presStyleCnt="5">
        <dgm:presLayoutVars>
          <dgm:bulletEnabled val="1"/>
        </dgm:presLayoutVars>
      </dgm:prSet>
      <dgm:spPr/>
    </dgm:pt>
    <dgm:pt modelId="{CC356723-F24D-482F-8261-996FEFDAB09B}" type="pres">
      <dgm:prSet presAssocID="{E928E134-7A85-4712-AA5D-A1F1ED06ABDA}" presName="FiveNodes_2" presStyleLbl="node1" presStyleIdx="1" presStyleCnt="5">
        <dgm:presLayoutVars>
          <dgm:bulletEnabled val="1"/>
        </dgm:presLayoutVars>
      </dgm:prSet>
      <dgm:spPr/>
    </dgm:pt>
    <dgm:pt modelId="{3F9EAEB1-D149-4A9B-B971-CC34AA67BA33}" type="pres">
      <dgm:prSet presAssocID="{E928E134-7A85-4712-AA5D-A1F1ED06ABDA}" presName="FiveNodes_3" presStyleLbl="node1" presStyleIdx="2" presStyleCnt="5">
        <dgm:presLayoutVars>
          <dgm:bulletEnabled val="1"/>
        </dgm:presLayoutVars>
      </dgm:prSet>
      <dgm:spPr/>
    </dgm:pt>
    <dgm:pt modelId="{3903EAD1-F3A6-42AD-A56D-039F430C4BBE}" type="pres">
      <dgm:prSet presAssocID="{E928E134-7A85-4712-AA5D-A1F1ED06ABDA}" presName="FiveNodes_4" presStyleLbl="node1" presStyleIdx="3" presStyleCnt="5">
        <dgm:presLayoutVars>
          <dgm:bulletEnabled val="1"/>
        </dgm:presLayoutVars>
      </dgm:prSet>
      <dgm:spPr/>
    </dgm:pt>
    <dgm:pt modelId="{1BA5DA8C-41AA-4285-AB7B-0C51D56E90CC}" type="pres">
      <dgm:prSet presAssocID="{E928E134-7A85-4712-AA5D-A1F1ED06ABDA}" presName="FiveNodes_5" presStyleLbl="node1" presStyleIdx="4" presStyleCnt="5">
        <dgm:presLayoutVars>
          <dgm:bulletEnabled val="1"/>
        </dgm:presLayoutVars>
      </dgm:prSet>
      <dgm:spPr/>
    </dgm:pt>
    <dgm:pt modelId="{B1BE256F-3A08-4C46-892F-9AF555830B95}" type="pres">
      <dgm:prSet presAssocID="{E928E134-7A85-4712-AA5D-A1F1ED06ABDA}" presName="FiveConn_1-2" presStyleLbl="fgAccFollowNode1" presStyleIdx="0" presStyleCnt="4">
        <dgm:presLayoutVars>
          <dgm:bulletEnabled val="1"/>
        </dgm:presLayoutVars>
      </dgm:prSet>
      <dgm:spPr/>
    </dgm:pt>
    <dgm:pt modelId="{CF925705-50D8-4E12-AF6C-AA41E189D246}" type="pres">
      <dgm:prSet presAssocID="{E928E134-7A85-4712-AA5D-A1F1ED06ABDA}" presName="FiveConn_2-3" presStyleLbl="fgAccFollowNode1" presStyleIdx="1" presStyleCnt="4">
        <dgm:presLayoutVars>
          <dgm:bulletEnabled val="1"/>
        </dgm:presLayoutVars>
      </dgm:prSet>
      <dgm:spPr/>
    </dgm:pt>
    <dgm:pt modelId="{41980AB7-3B27-4101-B63D-1825728A7E21}" type="pres">
      <dgm:prSet presAssocID="{E928E134-7A85-4712-AA5D-A1F1ED06ABDA}" presName="FiveConn_3-4" presStyleLbl="fgAccFollowNode1" presStyleIdx="2" presStyleCnt="4">
        <dgm:presLayoutVars>
          <dgm:bulletEnabled val="1"/>
        </dgm:presLayoutVars>
      </dgm:prSet>
      <dgm:spPr/>
    </dgm:pt>
    <dgm:pt modelId="{215BFA5F-F26D-41EE-A592-9C2BFCF997C3}" type="pres">
      <dgm:prSet presAssocID="{E928E134-7A85-4712-AA5D-A1F1ED06ABDA}" presName="FiveConn_4-5" presStyleLbl="fgAccFollowNode1" presStyleIdx="3" presStyleCnt="4">
        <dgm:presLayoutVars>
          <dgm:bulletEnabled val="1"/>
        </dgm:presLayoutVars>
      </dgm:prSet>
      <dgm:spPr/>
    </dgm:pt>
    <dgm:pt modelId="{2C68735E-D329-4226-8422-60729F489BCE}" type="pres">
      <dgm:prSet presAssocID="{E928E134-7A85-4712-AA5D-A1F1ED06ABDA}" presName="FiveNodes_1_text" presStyleLbl="node1" presStyleIdx="4" presStyleCnt="5">
        <dgm:presLayoutVars>
          <dgm:bulletEnabled val="1"/>
        </dgm:presLayoutVars>
      </dgm:prSet>
      <dgm:spPr/>
    </dgm:pt>
    <dgm:pt modelId="{4756FB0D-5366-40DD-BB5E-F62111CAA7AD}" type="pres">
      <dgm:prSet presAssocID="{E928E134-7A85-4712-AA5D-A1F1ED06ABDA}" presName="FiveNodes_2_text" presStyleLbl="node1" presStyleIdx="4" presStyleCnt="5">
        <dgm:presLayoutVars>
          <dgm:bulletEnabled val="1"/>
        </dgm:presLayoutVars>
      </dgm:prSet>
      <dgm:spPr/>
    </dgm:pt>
    <dgm:pt modelId="{FA007C07-1F77-4F50-9198-A13E5E61C5B2}" type="pres">
      <dgm:prSet presAssocID="{E928E134-7A85-4712-AA5D-A1F1ED06ABDA}" presName="FiveNodes_3_text" presStyleLbl="node1" presStyleIdx="4" presStyleCnt="5">
        <dgm:presLayoutVars>
          <dgm:bulletEnabled val="1"/>
        </dgm:presLayoutVars>
      </dgm:prSet>
      <dgm:spPr/>
    </dgm:pt>
    <dgm:pt modelId="{B49016BA-7EF1-4F6C-80A8-B409D7847472}" type="pres">
      <dgm:prSet presAssocID="{E928E134-7A85-4712-AA5D-A1F1ED06ABDA}" presName="FiveNodes_4_text" presStyleLbl="node1" presStyleIdx="4" presStyleCnt="5">
        <dgm:presLayoutVars>
          <dgm:bulletEnabled val="1"/>
        </dgm:presLayoutVars>
      </dgm:prSet>
      <dgm:spPr/>
    </dgm:pt>
    <dgm:pt modelId="{8A27F671-0C73-4DEA-96A2-E5E8A1E0F5B7}" type="pres">
      <dgm:prSet presAssocID="{E928E134-7A85-4712-AA5D-A1F1ED06ABDA}" presName="FiveNodes_5_text" presStyleLbl="node1" presStyleIdx="4" presStyleCnt="5">
        <dgm:presLayoutVars>
          <dgm:bulletEnabled val="1"/>
        </dgm:presLayoutVars>
      </dgm:prSet>
      <dgm:spPr/>
    </dgm:pt>
  </dgm:ptLst>
  <dgm:cxnLst>
    <dgm:cxn modelId="{FBCAC404-73BF-40F0-8349-D7DBA21389F8}" type="presOf" srcId="{E6F16231-E48A-43EA-9C24-A19E1D65C9B4}" destId="{4756FB0D-5366-40DD-BB5E-F62111CAA7AD}" srcOrd="1" destOrd="0" presId="urn:microsoft.com/office/officeart/2005/8/layout/vProcess5"/>
    <dgm:cxn modelId="{BFDAE922-F4FF-443C-AA2B-C0BBBFA18461}" type="presOf" srcId="{E6F16231-E48A-43EA-9C24-A19E1D65C9B4}" destId="{CC356723-F24D-482F-8261-996FEFDAB09B}" srcOrd="0" destOrd="0" presId="urn:microsoft.com/office/officeart/2005/8/layout/vProcess5"/>
    <dgm:cxn modelId="{245D102A-5EF4-49C1-8C8E-34CDCD2AB8AC}" type="presOf" srcId="{C377829D-A23C-4ED3-B903-BF5192119856}" destId="{3903EAD1-F3A6-42AD-A56D-039F430C4BBE}" srcOrd="0" destOrd="0" presId="urn:microsoft.com/office/officeart/2005/8/layout/vProcess5"/>
    <dgm:cxn modelId="{7E79AC44-78D3-4C34-8743-C5B6B7D5064A}" srcId="{E928E134-7A85-4712-AA5D-A1F1ED06ABDA}" destId="{4E97A11C-7FB9-4AD9-ABC3-A56063623285}" srcOrd="4" destOrd="0" parTransId="{BF07B6FB-6DDC-42B3-B2A5-C360545D20D2}" sibTransId="{C1DA35CC-5172-43BE-A249-7B981F20D719}"/>
    <dgm:cxn modelId="{32723369-7D6A-4E5D-98B3-80434B250D01}" type="presOf" srcId="{DD9AC078-335B-4A00-B020-56BB7807636A}" destId="{2C68735E-D329-4226-8422-60729F489BCE}" srcOrd="1" destOrd="0" presId="urn:microsoft.com/office/officeart/2005/8/layout/vProcess5"/>
    <dgm:cxn modelId="{456EDC52-0651-4816-ACA9-BEA344D7CC3F}" type="presOf" srcId="{DD9AC078-335B-4A00-B020-56BB7807636A}" destId="{B8D359FF-33DA-4045-8201-47005DB258CB}" srcOrd="0" destOrd="0" presId="urn:microsoft.com/office/officeart/2005/8/layout/vProcess5"/>
    <dgm:cxn modelId="{33C70C74-B0F5-4FB8-B2BB-0BB50256CC09}" type="presOf" srcId="{21980C1E-3FEC-4976-A987-A09564A2BA69}" destId="{41980AB7-3B27-4101-B63D-1825728A7E21}" srcOrd="0" destOrd="0" presId="urn:microsoft.com/office/officeart/2005/8/layout/vProcess5"/>
    <dgm:cxn modelId="{90AA2E55-1177-443A-A601-548B60206CDB}" type="presOf" srcId="{7C1E7961-989C-496F-A500-47CDE29C775E}" destId="{3F9EAEB1-D149-4A9B-B971-CC34AA67BA33}" srcOrd="0" destOrd="0" presId="urn:microsoft.com/office/officeart/2005/8/layout/vProcess5"/>
    <dgm:cxn modelId="{096B1F58-3B95-4608-B935-C18071B91C6D}" type="presOf" srcId="{9FCDE86A-08FE-449C-8FC2-B5AAD39DBA98}" destId="{CF925705-50D8-4E12-AF6C-AA41E189D246}" srcOrd="0" destOrd="0" presId="urn:microsoft.com/office/officeart/2005/8/layout/vProcess5"/>
    <dgm:cxn modelId="{BAFDC578-3657-4618-9AB8-9E7DA73CA2C1}" srcId="{E928E134-7A85-4712-AA5D-A1F1ED06ABDA}" destId="{DD9AC078-335B-4A00-B020-56BB7807636A}" srcOrd="0" destOrd="0" parTransId="{BE9DB4C3-796B-4AB8-81A5-AA4D8B131645}" sibTransId="{F564AFB9-92F2-4E58-AC26-2C45F2A7B2AA}"/>
    <dgm:cxn modelId="{FE11AF87-023A-45D2-BF69-8376909647F4}" type="presOf" srcId="{E928E134-7A85-4712-AA5D-A1F1ED06ABDA}" destId="{6D042D6E-299F-4E3E-9CB1-14EA5DEA4165}" srcOrd="0" destOrd="0" presId="urn:microsoft.com/office/officeart/2005/8/layout/vProcess5"/>
    <dgm:cxn modelId="{DC9D8392-3EC0-435D-806F-D77378D53C4D}" srcId="{E928E134-7A85-4712-AA5D-A1F1ED06ABDA}" destId="{C377829D-A23C-4ED3-B903-BF5192119856}" srcOrd="3" destOrd="0" parTransId="{326E92C7-1D66-4292-AA76-D6B1E26EE058}" sibTransId="{AC39D6FD-ED73-4092-BBB0-50D098664038}"/>
    <dgm:cxn modelId="{553CB2BE-FD3D-4506-956B-5E9DD5A102F9}" type="presOf" srcId="{7C1E7961-989C-496F-A500-47CDE29C775E}" destId="{FA007C07-1F77-4F50-9198-A13E5E61C5B2}" srcOrd="1" destOrd="0" presId="urn:microsoft.com/office/officeart/2005/8/layout/vProcess5"/>
    <dgm:cxn modelId="{2840FCC1-405C-4CBC-AFB5-8A5E43F5B34D}" type="presOf" srcId="{4E97A11C-7FB9-4AD9-ABC3-A56063623285}" destId="{8A27F671-0C73-4DEA-96A2-E5E8A1E0F5B7}" srcOrd="1" destOrd="0" presId="urn:microsoft.com/office/officeart/2005/8/layout/vProcess5"/>
    <dgm:cxn modelId="{185BEAD1-C4CB-4DE8-ADBC-990039AF41B7}" type="presOf" srcId="{F564AFB9-92F2-4E58-AC26-2C45F2A7B2AA}" destId="{B1BE256F-3A08-4C46-892F-9AF555830B95}" srcOrd="0" destOrd="0" presId="urn:microsoft.com/office/officeart/2005/8/layout/vProcess5"/>
    <dgm:cxn modelId="{D5D286DA-6198-469D-80CC-74E996880790}" srcId="{E928E134-7A85-4712-AA5D-A1F1ED06ABDA}" destId="{7C1E7961-989C-496F-A500-47CDE29C775E}" srcOrd="2" destOrd="0" parTransId="{3C2B147F-C42E-4B80-BD52-F1EDD29E94A0}" sibTransId="{21980C1E-3FEC-4976-A987-A09564A2BA69}"/>
    <dgm:cxn modelId="{32A113E0-D7AB-4495-B3D4-9921FE1699F7}" srcId="{E928E134-7A85-4712-AA5D-A1F1ED06ABDA}" destId="{E6F16231-E48A-43EA-9C24-A19E1D65C9B4}" srcOrd="1" destOrd="0" parTransId="{1A4AD1DD-04D3-497B-9163-6DF521A298FE}" sibTransId="{9FCDE86A-08FE-449C-8FC2-B5AAD39DBA98}"/>
    <dgm:cxn modelId="{E0A4ECE9-67F3-4133-B1B3-944149CF9BDC}" type="presOf" srcId="{4E97A11C-7FB9-4AD9-ABC3-A56063623285}" destId="{1BA5DA8C-41AA-4285-AB7B-0C51D56E90CC}" srcOrd="0" destOrd="0" presId="urn:microsoft.com/office/officeart/2005/8/layout/vProcess5"/>
    <dgm:cxn modelId="{1E0EB1EB-6E64-4CC4-8C62-F368E919896B}" type="presOf" srcId="{AC39D6FD-ED73-4092-BBB0-50D098664038}" destId="{215BFA5F-F26D-41EE-A592-9C2BFCF997C3}" srcOrd="0" destOrd="0" presId="urn:microsoft.com/office/officeart/2005/8/layout/vProcess5"/>
    <dgm:cxn modelId="{F2C121F9-097D-4FE6-82F5-66B34BE9FAF5}" type="presOf" srcId="{C377829D-A23C-4ED3-B903-BF5192119856}" destId="{B49016BA-7EF1-4F6C-80A8-B409D7847472}" srcOrd="1" destOrd="0" presId="urn:microsoft.com/office/officeart/2005/8/layout/vProcess5"/>
    <dgm:cxn modelId="{160D5741-F542-4BF5-82A6-E8553CE05DB1}" type="presParOf" srcId="{6D042D6E-299F-4E3E-9CB1-14EA5DEA4165}" destId="{7276B9E4-0690-4D2B-8CAC-E69235B9AA21}" srcOrd="0" destOrd="0" presId="urn:microsoft.com/office/officeart/2005/8/layout/vProcess5"/>
    <dgm:cxn modelId="{F05ED9C3-1B15-4F51-9A52-7A3CDB838215}" type="presParOf" srcId="{6D042D6E-299F-4E3E-9CB1-14EA5DEA4165}" destId="{B8D359FF-33DA-4045-8201-47005DB258CB}" srcOrd="1" destOrd="0" presId="urn:microsoft.com/office/officeart/2005/8/layout/vProcess5"/>
    <dgm:cxn modelId="{717077E0-5210-4CA2-ADC4-B39B397AC850}" type="presParOf" srcId="{6D042D6E-299F-4E3E-9CB1-14EA5DEA4165}" destId="{CC356723-F24D-482F-8261-996FEFDAB09B}" srcOrd="2" destOrd="0" presId="urn:microsoft.com/office/officeart/2005/8/layout/vProcess5"/>
    <dgm:cxn modelId="{58CF3824-8EF2-46CE-88A9-8803F9C31F2A}" type="presParOf" srcId="{6D042D6E-299F-4E3E-9CB1-14EA5DEA4165}" destId="{3F9EAEB1-D149-4A9B-B971-CC34AA67BA33}" srcOrd="3" destOrd="0" presId="urn:microsoft.com/office/officeart/2005/8/layout/vProcess5"/>
    <dgm:cxn modelId="{5311D622-A488-4455-993D-BFE9001D887E}" type="presParOf" srcId="{6D042D6E-299F-4E3E-9CB1-14EA5DEA4165}" destId="{3903EAD1-F3A6-42AD-A56D-039F430C4BBE}" srcOrd="4" destOrd="0" presId="urn:microsoft.com/office/officeart/2005/8/layout/vProcess5"/>
    <dgm:cxn modelId="{F9C9046A-5900-4781-A15B-9F19047001F1}" type="presParOf" srcId="{6D042D6E-299F-4E3E-9CB1-14EA5DEA4165}" destId="{1BA5DA8C-41AA-4285-AB7B-0C51D56E90CC}" srcOrd="5" destOrd="0" presId="urn:microsoft.com/office/officeart/2005/8/layout/vProcess5"/>
    <dgm:cxn modelId="{A39A8C21-CD1B-4171-AC60-FDF9F62D3143}" type="presParOf" srcId="{6D042D6E-299F-4E3E-9CB1-14EA5DEA4165}" destId="{B1BE256F-3A08-4C46-892F-9AF555830B95}" srcOrd="6" destOrd="0" presId="urn:microsoft.com/office/officeart/2005/8/layout/vProcess5"/>
    <dgm:cxn modelId="{C3C34E49-41DC-45B0-B724-ED4669C5CB7F}" type="presParOf" srcId="{6D042D6E-299F-4E3E-9CB1-14EA5DEA4165}" destId="{CF925705-50D8-4E12-AF6C-AA41E189D246}" srcOrd="7" destOrd="0" presId="urn:microsoft.com/office/officeart/2005/8/layout/vProcess5"/>
    <dgm:cxn modelId="{C8B1DE06-229C-4879-807A-02168CB4A9C2}" type="presParOf" srcId="{6D042D6E-299F-4E3E-9CB1-14EA5DEA4165}" destId="{41980AB7-3B27-4101-B63D-1825728A7E21}" srcOrd="8" destOrd="0" presId="urn:microsoft.com/office/officeart/2005/8/layout/vProcess5"/>
    <dgm:cxn modelId="{D4628F54-F7C5-4081-958C-288E3450A270}" type="presParOf" srcId="{6D042D6E-299F-4E3E-9CB1-14EA5DEA4165}" destId="{215BFA5F-F26D-41EE-A592-9C2BFCF997C3}" srcOrd="9" destOrd="0" presId="urn:microsoft.com/office/officeart/2005/8/layout/vProcess5"/>
    <dgm:cxn modelId="{FD350D44-43D1-4205-9849-BBCB5FB557EE}" type="presParOf" srcId="{6D042D6E-299F-4E3E-9CB1-14EA5DEA4165}" destId="{2C68735E-D329-4226-8422-60729F489BCE}" srcOrd="10" destOrd="0" presId="urn:microsoft.com/office/officeart/2005/8/layout/vProcess5"/>
    <dgm:cxn modelId="{177298EF-0876-4339-9B47-D78BBBDC1DD7}" type="presParOf" srcId="{6D042D6E-299F-4E3E-9CB1-14EA5DEA4165}" destId="{4756FB0D-5366-40DD-BB5E-F62111CAA7AD}" srcOrd="11" destOrd="0" presId="urn:microsoft.com/office/officeart/2005/8/layout/vProcess5"/>
    <dgm:cxn modelId="{30EF2DB2-35E8-4EDF-AC2D-7DE35A2554A0}" type="presParOf" srcId="{6D042D6E-299F-4E3E-9CB1-14EA5DEA4165}" destId="{FA007C07-1F77-4F50-9198-A13E5E61C5B2}" srcOrd="12" destOrd="0" presId="urn:microsoft.com/office/officeart/2005/8/layout/vProcess5"/>
    <dgm:cxn modelId="{9B472048-53DC-4AAD-B0A5-1AE8D8FA9DB6}" type="presParOf" srcId="{6D042D6E-299F-4E3E-9CB1-14EA5DEA4165}" destId="{B49016BA-7EF1-4F6C-80A8-B409D7847472}" srcOrd="13" destOrd="0" presId="urn:microsoft.com/office/officeart/2005/8/layout/vProcess5"/>
    <dgm:cxn modelId="{4B10FFE0-C817-4B48-843D-427F6E45E7BD}" type="presParOf" srcId="{6D042D6E-299F-4E3E-9CB1-14EA5DEA4165}" destId="{8A27F671-0C73-4DEA-96A2-E5E8A1E0F5B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6FB964-839F-4BD9-90AA-52179F6DB582}" type="doc">
      <dgm:prSet loTypeId="urn:microsoft.com/office/officeart/2017/3/layout/HorizontalLabelsTimeline" loCatId="process" qsTypeId="urn:microsoft.com/office/officeart/2005/8/quickstyle/simple2" qsCatId="simple" csTypeId="urn:microsoft.com/office/officeart/2005/8/colors/colorful2" csCatId="colorful" phldr="1"/>
      <dgm:spPr/>
      <dgm:t>
        <a:bodyPr/>
        <a:lstStyle/>
        <a:p>
          <a:endParaRPr lang="en-US"/>
        </a:p>
      </dgm:t>
    </dgm:pt>
    <dgm:pt modelId="{7A2444B2-9363-4F96-98B9-5932A1BE3561}">
      <dgm:prSet/>
      <dgm:spPr/>
      <dgm:t>
        <a:bodyPr/>
        <a:lstStyle/>
        <a:p>
          <a:pPr>
            <a:defRPr b="1"/>
          </a:pPr>
          <a:r>
            <a:rPr lang="en-US"/>
            <a:t>15 Sep.</a:t>
          </a:r>
        </a:p>
      </dgm:t>
    </dgm:pt>
    <dgm:pt modelId="{BC539374-50BC-480F-AE3B-B299EC4C0B1A}" type="parTrans" cxnId="{02C3C517-9C14-4545-B682-DBB57E89101E}">
      <dgm:prSet/>
      <dgm:spPr/>
      <dgm:t>
        <a:bodyPr/>
        <a:lstStyle/>
        <a:p>
          <a:endParaRPr lang="en-US"/>
        </a:p>
      </dgm:t>
    </dgm:pt>
    <dgm:pt modelId="{66A83A71-082A-4805-949D-A0CD88988BA8}" type="sibTrans" cxnId="{02C3C517-9C14-4545-B682-DBB57E89101E}">
      <dgm:prSet/>
      <dgm:spPr/>
      <dgm:t>
        <a:bodyPr/>
        <a:lstStyle/>
        <a:p>
          <a:endParaRPr lang="en-US"/>
        </a:p>
      </dgm:t>
    </dgm:pt>
    <dgm:pt modelId="{DFEE478B-ED7E-4E78-8512-AAB77067C480}">
      <dgm:prSet/>
      <dgm:spPr/>
      <dgm:t>
        <a:bodyPr/>
        <a:lstStyle/>
        <a:p>
          <a:r>
            <a:rPr lang="en-US" dirty="0"/>
            <a:t>Request to write a proposal with AA identified</a:t>
          </a:r>
        </a:p>
      </dgm:t>
    </dgm:pt>
    <dgm:pt modelId="{190B77E0-2E88-4C74-A317-3D1A4E49AC24}" type="parTrans" cxnId="{32A6463C-A5C5-4450-B25B-448CCD599FDB}">
      <dgm:prSet/>
      <dgm:spPr/>
      <dgm:t>
        <a:bodyPr/>
        <a:lstStyle/>
        <a:p>
          <a:endParaRPr lang="en-US"/>
        </a:p>
      </dgm:t>
    </dgm:pt>
    <dgm:pt modelId="{6F7205E7-8CEC-4C53-BD65-1FF443CE5D5C}" type="sibTrans" cxnId="{32A6463C-A5C5-4450-B25B-448CCD599FDB}">
      <dgm:prSet/>
      <dgm:spPr/>
      <dgm:t>
        <a:bodyPr/>
        <a:lstStyle/>
        <a:p>
          <a:endParaRPr lang="en-US"/>
        </a:p>
      </dgm:t>
    </dgm:pt>
    <dgm:pt modelId="{5292EC00-24C4-4D77-A72F-EDE098229744}">
      <dgm:prSet/>
      <dgm:spPr/>
      <dgm:t>
        <a:bodyPr/>
        <a:lstStyle/>
        <a:p>
          <a:pPr>
            <a:defRPr b="1"/>
          </a:pPr>
          <a:r>
            <a:rPr lang="en-US"/>
            <a:t>15 Oct.</a:t>
          </a:r>
        </a:p>
      </dgm:t>
    </dgm:pt>
    <dgm:pt modelId="{17BDCBF1-0512-44A0-A45B-18FA73AF1969}" type="parTrans" cxnId="{B5AFEA7F-A9C7-430D-A07A-D3E9A0E958D3}">
      <dgm:prSet/>
      <dgm:spPr/>
      <dgm:t>
        <a:bodyPr/>
        <a:lstStyle/>
        <a:p>
          <a:endParaRPr lang="en-US"/>
        </a:p>
      </dgm:t>
    </dgm:pt>
    <dgm:pt modelId="{166CC576-2963-4CD8-A585-9829FD41E456}" type="sibTrans" cxnId="{B5AFEA7F-A9C7-430D-A07A-D3E9A0E958D3}">
      <dgm:prSet/>
      <dgm:spPr/>
      <dgm:t>
        <a:bodyPr/>
        <a:lstStyle/>
        <a:p>
          <a:endParaRPr lang="en-US"/>
        </a:p>
      </dgm:t>
    </dgm:pt>
    <dgm:pt modelId="{3582A0E7-4CF6-40CB-9479-33E3E3F7B528}">
      <dgm:prSet/>
      <dgm:spPr/>
      <dgm:t>
        <a:bodyPr/>
        <a:lstStyle/>
        <a:p>
          <a:r>
            <a:rPr lang="en-US" dirty="0"/>
            <a:t>Upload proposal objectives</a:t>
          </a:r>
        </a:p>
      </dgm:t>
    </dgm:pt>
    <dgm:pt modelId="{CAEEB224-A8B0-4130-8F0A-B12073EA30D8}" type="parTrans" cxnId="{D58DF35A-586D-4750-95CD-4731D673ECD7}">
      <dgm:prSet/>
      <dgm:spPr/>
      <dgm:t>
        <a:bodyPr/>
        <a:lstStyle/>
        <a:p>
          <a:endParaRPr lang="en-US"/>
        </a:p>
      </dgm:t>
    </dgm:pt>
    <dgm:pt modelId="{EA7A32AC-F783-4088-923B-66CF287994C2}" type="sibTrans" cxnId="{D58DF35A-586D-4750-95CD-4731D673ECD7}">
      <dgm:prSet/>
      <dgm:spPr/>
      <dgm:t>
        <a:bodyPr/>
        <a:lstStyle/>
        <a:p>
          <a:endParaRPr lang="en-US"/>
        </a:p>
      </dgm:t>
    </dgm:pt>
    <dgm:pt modelId="{B0A09CFC-77AE-4CCD-8C6A-AC821BEF9FBD}">
      <dgm:prSet/>
      <dgm:spPr/>
      <dgm:t>
        <a:bodyPr/>
        <a:lstStyle/>
        <a:p>
          <a:pPr>
            <a:defRPr b="1"/>
          </a:pPr>
          <a:r>
            <a:rPr lang="en-US"/>
            <a:t>15 Nov.</a:t>
          </a:r>
        </a:p>
      </dgm:t>
    </dgm:pt>
    <dgm:pt modelId="{5F7ED4F6-3BE3-466E-8A75-DD7D86ED0C83}" type="parTrans" cxnId="{AA48D7D4-BE14-42E8-BDF6-89247FA782A8}">
      <dgm:prSet/>
      <dgm:spPr/>
      <dgm:t>
        <a:bodyPr/>
        <a:lstStyle/>
        <a:p>
          <a:endParaRPr lang="en-US"/>
        </a:p>
      </dgm:t>
    </dgm:pt>
    <dgm:pt modelId="{0FED0F20-1CC6-4ADE-8299-A630F8D958A8}" type="sibTrans" cxnId="{AA48D7D4-BE14-42E8-BDF6-89247FA782A8}">
      <dgm:prSet/>
      <dgm:spPr/>
      <dgm:t>
        <a:bodyPr/>
        <a:lstStyle/>
        <a:p>
          <a:endParaRPr lang="en-US"/>
        </a:p>
      </dgm:t>
    </dgm:pt>
    <dgm:pt modelId="{6B021A44-8FE9-47D4-AD23-41B57C7AE950}">
      <dgm:prSet/>
      <dgm:spPr/>
      <dgm:t>
        <a:bodyPr/>
        <a:lstStyle/>
        <a:p>
          <a:r>
            <a:rPr lang="en-US" dirty="0"/>
            <a:t>All committee participants added by AES office</a:t>
          </a:r>
        </a:p>
      </dgm:t>
    </dgm:pt>
    <dgm:pt modelId="{2ABA930B-D6E4-4807-A23C-4D9997886119}" type="parTrans" cxnId="{8EF76096-8CAD-47EF-8F7F-9D23B5B3A536}">
      <dgm:prSet/>
      <dgm:spPr/>
      <dgm:t>
        <a:bodyPr/>
        <a:lstStyle/>
        <a:p>
          <a:endParaRPr lang="en-US"/>
        </a:p>
      </dgm:t>
    </dgm:pt>
    <dgm:pt modelId="{F8D3BF68-E3BF-4C7A-A332-62E706802A4E}" type="sibTrans" cxnId="{8EF76096-8CAD-47EF-8F7F-9D23B5B3A536}">
      <dgm:prSet/>
      <dgm:spPr/>
      <dgm:t>
        <a:bodyPr/>
        <a:lstStyle/>
        <a:p>
          <a:endParaRPr lang="en-US"/>
        </a:p>
      </dgm:t>
    </dgm:pt>
    <dgm:pt modelId="{132190C6-433E-407E-8EC7-BE2DE1AB4D07}">
      <dgm:prSet/>
      <dgm:spPr/>
      <dgm:t>
        <a:bodyPr/>
        <a:lstStyle/>
        <a:p>
          <a:pPr>
            <a:defRPr b="1"/>
          </a:pPr>
          <a:r>
            <a:rPr lang="en-US"/>
            <a:t>1 Dec.</a:t>
          </a:r>
        </a:p>
      </dgm:t>
    </dgm:pt>
    <dgm:pt modelId="{894573AC-65F0-4A44-9723-691E63206875}" type="parTrans" cxnId="{0A7851ED-45CA-470D-9696-33DAD3CFEBB3}">
      <dgm:prSet/>
      <dgm:spPr/>
      <dgm:t>
        <a:bodyPr/>
        <a:lstStyle/>
        <a:p>
          <a:endParaRPr lang="en-US"/>
        </a:p>
      </dgm:t>
    </dgm:pt>
    <dgm:pt modelId="{6888C647-F6EF-4FAD-8C77-7CC84B3D7017}" type="sibTrans" cxnId="{0A7851ED-45CA-470D-9696-33DAD3CFEBB3}">
      <dgm:prSet/>
      <dgm:spPr/>
      <dgm:t>
        <a:bodyPr/>
        <a:lstStyle/>
        <a:p>
          <a:endParaRPr lang="en-US"/>
        </a:p>
      </dgm:t>
    </dgm:pt>
    <dgm:pt modelId="{74EC8F61-C63B-4CE3-A60A-31BF97917105}">
      <dgm:prSet/>
      <dgm:spPr/>
      <dgm:t>
        <a:bodyPr/>
        <a:lstStyle/>
        <a:p>
          <a:r>
            <a:rPr lang="en-US" dirty="0"/>
            <a:t>Full 5-year project proposal due in NIMSS</a:t>
          </a:r>
        </a:p>
      </dgm:t>
    </dgm:pt>
    <dgm:pt modelId="{F6B3BAD5-89D7-4C0F-AB59-AFEB0DE8762B}" type="parTrans" cxnId="{CE6DA409-D53D-4927-AD0A-2806C80F346F}">
      <dgm:prSet/>
      <dgm:spPr/>
      <dgm:t>
        <a:bodyPr/>
        <a:lstStyle/>
        <a:p>
          <a:endParaRPr lang="en-US"/>
        </a:p>
      </dgm:t>
    </dgm:pt>
    <dgm:pt modelId="{CDF6FE25-5611-47D6-9C6C-4D195417C27D}" type="sibTrans" cxnId="{CE6DA409-D53D-4927-AD0A-2806C80F346F}">
      <dgm:prSet/>
      <dgm:spPr/>
      <dgm:t>
        <a:bodyPr/>
        <a:lstStyle/>
        <a:p>
          <a:endParaRPr lang="en-US"/>
        </a:p>
      </dgm:t>
    </dgm:pt>
    <dgm:pt modelId="{50453EA8-A8EA-4B1D-B116-CD48161CAE12}">
      <dgm:prSet/>
      <dgm:spPr/>
      <dgm:t>
        <a:bodyPr/>
        <a:lstStyle/>
        <a:p>
          <a:pPr>
            <a:defRPr b="1"/>
          </a:pPr>
          <a:r>
            <a:rPr lang="en-US" dirty="0"/>
            <a:t>15 Dec.</a:t>
          </a:r>
        </a:p>
      </dgm:t>
    </dgm:pt>
    <dgm:pt modelId="{B784CC29-5B09-435E-999B-6B2CCFA585D4}" type="parTrans" cxnId="{32465CA7-FB5F-4E61-894B-1C43F033113F}">
      <dgm:prSet/>
      <dgm:spPr/>
      <dgm:t>
        <a:bodyPr/>
        <a:lstStyle/>
        <a:p>
          <a:endParaRPr lang="en-US"/>
        </a:p>
      </dgm:t>
    </dgm:pt>
    <dgm:pt modelId="{B8CF6713-98B7-4275-869F-07CF1778F05D}" type="sibTrans" cxnId="{32465CA7-FB5F-4E61-894B-1C43F033113F}">
      <dgm:prSet/>
      <dgm:spPr/>
      <dgm:t>
        <a:bodyPr/>
        <a:lstStyle/>
        <a:p>
          <a:endParaRPr lang="en-US"/>
        </a:p>
      </dgm:t>
    </dgm:pt>
    <dgm:pt modelId="{4FCA51F9-B2EE-47EC-AC87-2BA45C3CE8D9}">
      <dgm:prSet/>
      <dgm:spPr/>
      <dgm:t>
        <a:bodyPr/>
        <a:lstStyle/>
        <a:p>
          <a:r>
            <a:rPr lang="en-US" dirty="0"/>
            <a:t>AA project proposal reviews due in NIMSS</a:t>
          </a:r>
        </a:p>
      </dgm:t>
    </dgm:pt>
    <dgm:pt modelId="{368AEA48-9C42-4982-9384-BEC42DE3C289}" type="parTrans" cxnId="{1795B217-0AB0-4227-8026-E624F045350D}">
      <dgm:prSet/>
      <dgm:spPr/>
      <dgm:t>
        <a:bodyPr/>
        <a:lstStyle/>
        <a:p>
          <a:endParaRPr lang="en-US"/>
        </a:p>
      </dgm:t>
    </dgm:pt>
    <dgm:pt modelId="{F3B231A6-1704-44B5-988B-093ADFDCE1F5}" type="sibTrans" cxnId="{1795B217-0AB0-4227-8026-E624F045350D}">
      <dgm:prSet/>
      <dgm:spPr/>
      <dgm:t>
        <a:bodyPr/>
        <a:lstStyle/>
        <a:p>
          <a:endParaRPr lang="en-US"/>
        </a:p>
      </dgm:t>
    </dgm:pt>
    <dgm:pt modelId="{9EF157AE-8041-44D0-9CB7-FB6D6C851C1F}">
      <dgm:prSet/>
      <dgm:spPr/>
      <dgm:t>
        <a:bodyPr/>
        <a:lstStyle/>
        <a:p>
          <a:pPr>
            <a:defRPr b="1"/>
          </a:pPr>
          <a:r>
            <a:rPr lang="en-US"/>
            <a:t>January</a:t>
          </a:r>
        </a:p>
      </dgm:t>
    </dgm:pt>
    <dgm:pt modelId="{0714F504-5AE4-48F3-9A59-54DD135C1458}" type="parTrans" cxnId="{ACB0685D-CEC9-4EDD-8393-E7B2C0A18158}">
      <dgm:prSet/>
      <dgm:spPr/>
      <dgm:t>
        <a:bodyPr/>
        <a:lstStyle/>
        <a:p>
          <a:endParaRPr lang="en-US"/>
        </a:p>
      </dgm:t>
    </dgm:pt>
    <dgm:pt modelId="{BF26EA99-50A1-40A9-913B-139B9EA05F18}" type="sibTrans" cxnId="{ACB0685D-CEC9-4EDD-8393-E7B2C0A18158}">
      <dgm:prSet/>
      <dgm:spPr/>
      <dgm:t>
        <a:bodyPr/>
        <a:lstStyle/>
        <a:p>
          <a:endParaRPr lang="en-US"/>
        </a:p>
      </dgm:t>
    </dgm:pt>
    <dgm:pt modelId="{167D46B1-7DD2-43FF-A482-92CEDFDEED5B}">
      <dgm:prSet/>
      <dgm:spPr/>
      <dgm:t>
        <a:bodyPr/>
        <a:lstStyle/>
        <a:p>
          <a:r>
            <a:rPr lang="en-US" dirty="0"/>
            <a:t>NCAC and MRC reviews conducted</a:t>
          </a:r>
        </a:p>
      </dgm:t>
    </dgm:pt>
    <dgm:pt modelId="{E03E068F-12DC-4420-8FDF-26771B0FFA6B}" type="parTrans" cxnId="{6E07E308-D071-4975-990A-C34BF638E2E7}">
      <dgm:prSet/>
      <dgm:spPr/>
      <dgm:t>
        <a:bodyPr/>
        <a:lstStyle/>
        <a:p>
          <a:endParaRPr lang="en-US"/>
        </a:p>
      </dgm:t>
    </dgm:pt>
    <dgm:pt modelId="{929D1687-EBA0-4016-B898-6CE853D565EA}" type="sibTrans" cxnId="{6E07E308-D071-4975-990A-C34BF638E2E7}">
      <dgm:prSet/>
      <dgm:spPr/>
      <dgm:t>
        <a:bodyPr/>
        <a:lstStyle/>
        <a:p>
          <a:endParaRPr lang="en-US"/>
        </a:p>
      </dgm:t>
    </dgm:pt>
    <dgm:pt modelId="{C1B0D03D-DD0B-4972-A7C0-5F6571AED9C6}">
      <dgm:prSet/>
      <dgm:spPr/>
      <dgm:t>
        <a:bodyPr/>
        <a:lstStyle/>
        <a:p>
          <a:pPr>
            <a:defRPr b="1"/>
          </a:pPr>
          <a:r>
            <a:rPr lang="en-US"/>
            <a:t>April</a:t>
          </a:r>
        </a:p>
      </dgm:t>
    </dgm:pt>
    <dgm:pt modelId="{3D070336-CF95-4011-B32D-68F03931921D}" type="parTrans" cxnId="{1D52B6AB-2DDE-49BD-9C7D-FBA444531CF5}">
      <dgm:prSet/>
      <dgm:spPr/>
      <dgm:t>
        <a:bodyPr/>
        <a:lstStyle/>
        <a:p>
          <a:endParaRPr lang="en-US"/>
        </a:p>
      </dgm:t>
    </dgm:pt>
    <dgm:pt modelId="{0F9EB821-9603-4A18-95F5-D4C978C5C500}" type="sibTrans" cxnId="{1D52B6AB-2DDE-49BD-9C7D-FBA444531CF5}">
      <dgm:prSet/>
      <dgm:spPr/>
      <dgm:t>
        <a:bodyPr/>
        <a:lstStyle/>
        <a:p>
          <a:endParaRPr lang="en-US"/>
        </a:p>
      </dgm:t>
    </dgm:pt>
    <dgm:pt modelId="{C9CE83D1-40D9-4435-9C83-3DE92FB76121}">
      <dgm:prSet/>
      <dgm:spPr/>
      <dgm:t>
        <a:bodyPr/>
        <a:lstStyle/>
        <a:p>
          <a:r>
            <a:rPr lang="en-US" dirty="0"/>
            <a:t>Final review and agInnovation North Central recommendations provided</a:t>
          </a:r>
        </a:p>
      </dgm:t>
    </dgm:pt>
    <dgm:pt modelId="{09A63F03-6CED-452C-A9B4-1E8910057066}" type="parTrans" cxnId="{331C0D23-FFE0-4CD8-B8D9-EEB8489CA1A1}">
      <dgm:prSet/>
      <dgm:spPr/>
      <dgm:t>
        <a:bodyPr/>
        <a:lstStyle/>
        <a:p>
          <a:endParaRPr lang="en-US"/>
        </a:p>
      </dgm:t>
    </dgm:pt>
    <dgm:pt modelId="{058D6281-1F45-4576-A720-EACC6B284C10}" type="sibTrans" cxnId="{331C0D23-FFE0-4CD8-B8D9-EEB8489CA1A1}">
      <dgm:prSet/>
      <dgm:spPr/>
      <dgm:t>
        <a:bodyPr/>
        <a:lstStyle/>
        <a:p>
          <a:endParaRPr lang="en-US"/>
        </a:p>
      </dgm:t>
    </dgm:pt>
    <dgm:pt modelId="{51BB819A-5E28-4A17-BC45-CA14EA3A4C37}">
      <dgm:prSet/>
      <dgm:spPr/>
      <dgm:t>
        <a:bodyPr/>
        <a:lstStyle/>
        <a:p>
          <a:pPr>
            <a:defRPr b="1"/>
          </a:pPr>
          <a:r>
            <a:rPr lang="en-US"/>
            <a:t>1 June</a:t>
          </a:r>
        </a:p>
      </dgm:t>
    </dgm:pt>
    <dgm:pt modelId="{45F86B8B-C51E-4A69-A61D-A2523A5C59DF}" type="parTrans" cxnId="{93A6F318-DDB6-4AB6-87A0-9099772F0AD6}">
      <dgm:prSet/>
      <dgm:spPr/>
      <dgm:t>
        <a:bodyPr/>
        <a:lstStyle/>
        <a:p>
          <a:endParaRPr lang="en-US"/>
        </a:p>
      </dgm:t>
    </dgm:pt>
    <dgm:pt modelId="{24C5DFBD-4CE2-4BF2-AAA0-123D1FD62594}" type="sibTrans" cxnId="{93A6F318-DDB6-4AB6-87A0-9099772F0AD6}">
      <dgm:prSet/>
      <dgm:spPr/>
      <dgm:t>
        <a:bodyPr/>
        <a:lstStyle/>
        <a:p>
          <a:endParaRPr lang="en-US"/>
        </a:p>
      </dgm:t>
    </dgm:pt>
    <dgm:pt modelId="{19505522-37CD-4D65-962C-2B1E76E41AFF}">
      <dgm:prSet/>
      <dgm:spPr/>
      <dgm:t>
        <a:bodyPr/>
        <a:lstStyle/>
        <a:p>
          <a:r>
            <a:rPr lang="en-US" dirty="0"/>
            <a:t>All revisions completed</a:t>
          </a:r>
        </a:p>
      </dgm:t>
    </dgm:pt>
    <dgm:pt modelId="{6CA7E3AD-1BFD-4D12-A907-110078663163}" type="parTrans" cxnId="{9DCF10E2-D08A-40E3-9623-D7E3BC8DDC2B}">
      <dgm:prSet/>
      <dgm:spPr/>
      <dgm:t>
        <a:bodyPr/>
        <a:lstStyle/>
        <a:p>
          <a:endParaRPr lang="en-US"/>
        </a:p>
      </dgm:t>
    </dgm:pt>
    <dgm:pt modelId="{1853B937-560E-4408-92A5-CB79B09007B5}" type="sibTrans" cxnId="{9DCF10E2-D08A-40E3-9623-D7E3BC8DDC2B}">
      <dgm:prSet/>
      <dgm:spPr/>
      <dgm:t>
        <a:bodyPr/>
        <a:lstStyle/>
        <a:p>
          <a:endParaRPr lang="en-US"/>
        </a:p>
      </dgm:t>
    </dgm:pt>
    <dgm:pt modelId="{B82A0413-46A4-45C9-8A2B-68889C169E91}">
      <dgm:prSet/>
      <dgm:spPr/>
      <dgm:t>
        <a:bodyPr/>
        <a:lstStyle/>
        <a:p>
          <a:pPr>
            <a:defRPr b="1"/>
          </a:pPr>
          <a:r>
            <a:rPr lang="en-US"/>
            <a:t>July</a:t>
          </a:r>
        </a:p>
      </dgm:t>
    </dgm:pt>
    <dgm:pt modelId="{DF88CDB1-9101-4FC1-8609-F326614B78FE}" type="parTrans" cxnId="{F2669D5E-D357-4CD8-B789-B1A5970D2263}">
      <dgm:prSet/>
      <dgm:spPr/>
      <dgm:t>
        <a:bodyPr/>
        <a:lstStyle/>
        <a:p>
          <a:endParaRPr lang="en-US"/>
        </a:p>
      </dgm:t>
    </dgm:pt>
    <dgm:pt modelId="{F21C1608-C00E-409B-AF72-CE5DF20D605F}" type="sibTrans" cxnId="{F2669D5E-D357-4CD8-B789-B1A5970D2263}">
      <dgm:prSet/>
      <dgm:spPr/>
      <dgm:t>
        <a:bodyPr/>
        <a:lstStyle/>
        <a:p>
          <a:endParaRPr lang="en-US"/>
        </a:p>
      </dgm:t>
    </dgm:pt>
    <dgm:pt modelId="{9DFEDD4B-91FE-463A-A16F-4BFD8DDFF3E1}">
      <dgm:prSet/>
      <dgm:spPr/>
      <dgm:t>
        <a:bodyPr/>
        <a:lstStyle/>
        <a:p>
          <a:r>
            <a:rPr lang="en-US" dirty="0"/>
            <a:t>agInnovation North Central final recommendations</a:t>
          </a:r>
        </a:p>
      </dgm:t>
    </dgm:pt>
    <dgm:pt modelId="{C0464111-37FC-4C69-B8FE-B7A146953215}" type="parTrans" cxnId="{B33AC66F-C93D-4F46-8246-F377B2579094}">
      <dgm:prSet/>
      <dgm:spPr/>
      <dgm:t>
        <a:bodyPr/>
        <a:lstStyle/>
        <a:p>
          <a:endParaRPr lang="en-US"/>
        </a:p>
      </dgm:t>
    </dgm:pt>
    <dgm:pt modelId="{B9ED4A7F-BEEF-4DE5-8319-C96384C0193F}" type="sibTrans" cxnId="{B33AC66F-C93D-4F46-8246-F377B2579094}">
      <dgm:prSet/>
      <dgm:spPr/>
      <dgm:t>
        <a:bodyPr/>
        <a:lstStyle/>
        <a:p>
          <a:endParaRPr lang="en-US"/>
        </a:p>
      </dgm:t>
    </dgm:pt>
    <dgm:pt modelId="{FE3AD2E7-9734-4E29-B867-95DFA6D1ECF2}">
      <dgm:prSet/>
      <dgm:spPr/>
      <dgm:t>
        <a:bodyPr/>
        <a:lstStyle/>
        <a:p>
          <a:pPr>
            <a:defRPr b="1"/>
          </a:pPr>
          <a:r>
            <a:rPr lang="en-US" dirty="0"/>
            <a:t>Sep. 30/Oct 1</a:t>
          </a:r>
        </a:p>
      </dgm:t>
    </dgm:pt>
    <dgm:pt modelId="{F0FFDB76-6BDA-420B-93F2-CC34AAAF9995}" type="parTrans" cxnId="{1FBAB5F9-333F-45EC-9DF9-A139BC1B09B0}">
      <dgm:prSet/>
      <dgm:spPr/>
      <dgm:t>
        <a:bodyPr/>
        <a:lstStyle/>
        <a:p>
          <a:endParaRPr lang="en-US"/>
        </a:p>
      </dgm:t>
    </dgm:pt>
    <dgm:pt modelId="{3B8CB4A9-85D1-4938-AEBD-32C3B671FE6B}" type="sibTrans" cxnId="{1FBAB5F9-333F-45EC-9DF9-A139BC1B09B0}">
      <dgm:prSet/>
      <dgm:spPr/>
      <dgm:t>
        <a:bodyPr/>
        <a:lstStyle/>
        <a:p>
          <a:endParaRPr lang="en-US"/>
        </a:p>
      </dgm:t>
    </dgm:pt>
    <dgm:pt modelId="{C19D4DB6-DEFB-4429-BD6B-76E7B3859B3D}">
      <dgm:prSet/>
      <dgm:spPr/>
      <dgm:t>
        <a:bodyPr/>
        <a:lstStyle/>
        <a:p>
          <a:r>
            <a:rPr lang="en-US" dirty="0"/>
            <a:t>Old project expires/New and renewal projects begin 5-year cycle</a:t>
          </a:r>
        </a:p>
      </dgm:t>
    </dgm:pt>
    <dgm:pt modelId="{83D2C2D6-1117-40A4-99D1-23960DEB9E78}" type="parTrans" cxnId="{9B6A8749-DEF7-43B0-8FF8-6E6C39BF4381}">
      <dgm:prSet/>
      <dgm:spPr/>
      <dgm:t>
        <a:bodyPr/>
        <a:lstStyle/>
        <a:p>
          <a:endParaRPr lang="en-US"/>
        </a:p>
      </dgm:t>
    </dgm:pt>
    <dgm:pt modelId="{67077788-FAF4-4D5D-8057-82AAD3EA13C8}" type="sibTrans" cxnId="{9B6A8749-DEF7-43B0-8FF8-6E6C39BF4381}">
      <dgm:prSet/>
      <dgm:spPr/>
      <dgm:t>
        <a:bodyPr/>
        <a:lstStyle/>
        <a:p>
          <a:endParaRPr lang="en-US"/>
        </a:p>
      </dgm:t>
    </dgm:pt>
    <dgm:pt modelId="{325B7B69-633C-44C0-8C40-F4C8EAEA55C1}" type="pres">
      <dgm:prSet presAssocID="{8D6FB964-839F-4BD9-90AA-52179F6DB582}" presName="root" presStyleCnt="0">
        <dgm:presLayoutVars>
          <dgm:chMax/>
          <dgm:chPref/>
          <dgm:animLvl val="lvl"/>
        </dgm:presLayoutVars>
      </dgm:prSet>
      <dgm:spPr/>
    </dgm:pt>
    <dgm:pt modelId="{1D6E2DFD-DD37-4EB2-BA5A-CC745945773F}" type="pres">
      <dgm:prSet presAssocID="{8D6FB964-839F-4BD9-90AA-52179F6DB582}" presName="divider" presStyleLbl="fgAcc1" presStyleIdx="0" presStyleCnt="1"/>
      <dgm:spPr/>
    </dgm:pt>
    <dgm:pt modelId="{E9DD7300-35AB-4307-BEEE-3B4F937C4302}" type="pres">
      <dgm:prSet presAssocID="{8D6FB964-839F-4BD9-90AA-52179F6DB582}" presName="nodes" presStyleCnt="0">
        <dgm:presLayoutVars>
          <dgm:chMax/>
          <dgm:chPref/>
          <dgm:animLvl val="lvl"/>
        </dgm:presLayoutVars>
      </dgm:prSet>
      <dgm:spPr/>
    </dgm:pt>
    <dgm:pt modelId="{265D34D7-6F72-452B-A973-CA900B13BFEA}" type="pres">
      <dgm:prSet presAssocID="{7A2444B2-9363-4F96-98B9-5932A1BE3561}" presName="composite" presStyleCnt="0"/>
      <dgm:spPr/>
    </dgm:pt>
    <dgm:pt modelId="{B79B0601-9B42-4770-8BBF-D391BD1C38EC}" type="pres">
      <dgm:prSet presAssocID="{7A2444B2-9363-4F96-98B9-5932A1BE3561}" presName="L1TextContainer" presStyleLbl="alignNode1" presStyleIdx="0" presStyleCnt="10">
        <dgm:presLayoutVars>
          <dgm:chMax val="1"/>
          <dgm:chPref val="1"/>
          <dgm:bulletEnabled val="1"/>
        </dgm:presLayoutVars>
      </dgm:prSet>
      <dgm:spPr/>
    </dgm:pt>
    <dgm:pt modelId="{76877F29-8152-415D-BF78-24917F1ADD1C}" type="pres">
      <dgm:prSet presAssocID="{7A2444B2-9363-4F96-98B9-5932A1BE3561}" presName="L2TextContainerWrapper" presStyleCnt="0">
        <dgm:presLayoutVars>
          <dgm:bulletEnabled val="1"/>
        </dgm:presLayoutVars>
      </dgm:prSet>
      <dgm:spPr/>
    </dgm:pt>
    <dgm:pt modelId="{CBC16CA4-B5FB-473F-8E96-B56D9458AE15}" type="pres">
      <dgm:prSet presAssocID="{7A2444B2-9363-4F96-98B9-5932A1BE3561}" presName="L2TextContainer" presStyleLbl="bgAccFollowNode1" presStyleIdx="0" presStyleCnt="10"/>
      <dgm:spPr/>
    </dgm:pt>
    <dgm:pt modelId="{7F70FCBA-9657-47E7-94AD-EBC25F47FADC}" type="pres">
      <dgm:prSet presAssocID="{7A2444B2-9363-4F96-98B9-5932A1BE3561}" presName="FlexibleEmptyPlaceHolder" presStyleCnt="0"/>
      <dgm:spPr/>
    </dgm:pt>
    <dgm:pt modelId="{FA584C7C-A149-4936-A6F2-E187DD5EC999}" type="pres">
      <dgm:prSet presAssocID="{7A2444B2-9363-4F96-98B9-5932A1BE3561}" presName="ConnectLine" presStyleLbl="sibTrans1D1" presStyleIdx="0" presStyleCnt="10"/>
      <dgm:spPr/>
    </dgm:pt>
    <dgm:pt modelId="{2A07FCAD-DA9C-4B91-8C3B-27802DD78FC6}" type="pres">
      <dgm:prSet presAssocID="{7A2444B2-9363-4F96-98B9-5932A1BE3561}" presName="ConnectorPoint" presStyleLbl="node1" presStyleIdx="0" presStyleCnt="10"/>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DFE6495E-1581-419C-9BF1-EF55C8E83E1B}" type="pres">
      <dgm:prSet presAssocID="{7A2444B2-9363-4F96-98B9-5932A1BE3561}" presName="EmptyPlaceHolder" presStyleCnt="0"/>
      <dgm:spPr/>
    </dgm:pt>
    <dgm:pt modelId="{A7C228DC-FDB3-45FF-9290-3382A046ABBE}" type="pres">
      <dgm:prSet presAssocID="{66A83A71-082A-4805-949D-A0CD88988BA8}" presName="spaceBetweenRectangles" presStyleCnt="0"/>
      <dgm:spPr/>
    </dgm:pt>
    <dgm:pt modelId="{3E4127E5-2248-470D-932B-8FF8DF74D72F}" type="pres">
      <dgm:prSet presAssocID="{5292EC00-24C4-4D77-A72F-EDE098229744}" presName="composite" presStyleCnt="0"/>
      <dgm:spPr/>
    </dgm:pt>
    <dgm:pt modelId="{8A2C7CFA-7F95-4097-BCE4-1D1B2D5A9653}" type="pres">
      <dgm:prSet presAssocID="{5292EC00-24C4-4D77-A72F-EDE098229744}" presName="L1TextContainer" presStyleLbl="alignNode1" presStyleIdx="1" presStyleCnt="10">
        <dgm:presLayoutVars>
          <dgm:chMax val="1"/>
          <dgm:chPref val="1"/>
          <dgm:bulletEnabled val="1"/>
        </dgm:presLayoutVars>
      </dgm:prSet>
      <dgm:spPr/>
    </dgm:pt>
    <dgm:pt modelId="{20F35A07-D18F-4E3E-81B0-F4547FBE0C2B}" type="pres">
      <dgm:prSet presAssocID="{5292EC00-24C4-4D77-A72F-EDE098229744}" presName="L2TextContainerWrapper" presStyleCnt="0">
        <dgm:presLayoutVars>
          <dgm:bulletEnabled val="1"/>
        </dgm:presLayoutVars>
      </dgm:prSet>
      <dgm:spPr/>
    </dgm:pt>
    <dgm:pt modelId="{16C750B0-6B77-4652-9AC4-3913E9C931BC}" type="pres">
      <dgm:prSet presAssocID="{5292EC00-24C4-4D77-A72F-EDE098229744}" presName="L2TextContainer" presStyleLbl="bgAccFollowNode1" presStyleIdx="1" presStyleCnt="10"/>
      <dgm:spPr/>
    </dgm:pt>
    <dgm:pt modelId="{BFFF546F-FD28-4C41-BF6C-A3F04C901DE6}" type="pres">
      <dgm:prSet presAssocID="{5292EC00-24C4-4D77-A72F-EDE098229744}" presName="FlexibleEmptyPlaceHolder" presStyleCnt="0"/>
      <dgm:spPr/>
    </dgm:pt>
    <dgm:pt modelId="{EB3F0605-625C-47D1-9576-49C77E9FEEED}" type="pres">
      <dgm:prSet presAssocID="{5292EC00-24C4-4D77-A72F-EDE098229744}" presName="ConnectLine" presStyleLbl="sibTrans1D1" presStyleIdx="1" presStyleCnt="10"/>
      <dgm:spPr/>
    </dgm:pt>
    <dgm:pt modelId="{144F85FE-BAD9-4B07-AF09-7C254C7C6A2C}" type="pres">
      <dgm:prSet presAssocID="{5292EC00-24C4-4D77-A72F-EDE098229744}" presName="ConnectorPoint" presStyleLbl="node1" presStyleIdx="1" presStyleCnt="10"/>
      <dgm:spPr>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gm:spPr>
    </dgm:pt>
    <dgm:pt modelId="{D9A6BA40-9CF8-41B3-864F-5DCFB451DEC5}" type="pres">
      <dgm:prSet presAssocID="{5292EC00-24C4-4D77-A72F-EDE098229744}" presName="EmptyPlaceHolder" presStyleCnt="0"/>
      <dgm:spPr/>
    </dgm:pt>
    <dgm:pt modelId="{97A2D421-FABB-4E92-9866-CE8E7A8F40EC}" type="pres">
      <dgm:prSet presAssocID="{166CC576-2963-4CD8-A585-9829FD41E456}" presName="spaceBetweenRectangles" presStyleCnt="0"/>
      <dgm:spPr/>
    </dgm:pt>
    <dgm:pt modelId="{1EE80DF4-75F3-436E-AC68-3AF4B976FD98}" type="pres">
      <dgm:prSet presAssocID="{B0A09CFC-77AE-4CCD-8C6A-AC821BEF9FBD}" presName="composite" presStyleCnt="0"/>
      <dgm:spPr/>
    </dgm:pt>
    <dgm:pt modelId="{AC5C51EC-121A-4DA2-BAB8-0ACFA2632823}" type="pres">
      <dgm:prSet presAssocID="{B0A09CFC-77AE-4CCD-8C6A-AC821BEF9FBD}" presName="L1TextContainer" presStyleLbl="alignNode1" presStyleIdx="2" presStyleCnt="10">
        <dgm:presLayoutVars>
          <dgm:chMax val="1"/>
          <dgm:chPref val="1"/>
          <dgm:bulletEnabled val="1"/>
        </dgm:presLayoutVars>
      </dgm:prSet>
      <dgm:spPr/>
    </dgm:pt>
    <dgm:pt modelId="{CF15BFCF-0896-4D6B-B264-696F0D3D574C}" type="pres">
      <dgm:prSet presAssocID="{B0A09CFC-77AE-4CCD-8C6A-AC821BEF9FBD}" presName="L2TextContainerWrapper" presStyleCnt="0">
        <dgm:presLayoutVars>
          <dgm:bulletEnabled val="1"/>
        </dgm:presLayoutVars>
      </dgm:prSet>
      <dgm:spPr/>
    </dgm:pt>
    <dgm:pt modelId="{8DFB5914-EAD0-4248-BD31-FBDD0C12CF59}" type="pres">
      <dgm:prSet presAssocID="{B0A09CFC-77AE-4CCD-8C6A-AC821BEF9FBD}" presName="L2TextContainer" presStyleLbl="bgAccFollowNode1" presStyleIdx="2" presStyleCnt="10"/>
      <dgm:spPr/>
    </dgm:pt>
    <dgm:pt modelId="{F0CCB907-A4D7-4AF1-BBBC-38FC2F90CC19}" type="pres">
      <dgm:prSet presAssocID="{B0A09CFC-77AE-4CCD-8C6A-AC821BEF9FBD}" presName="FlexibleEmptyPlaceHolder" presStyleCnt="0"/>
      <dgm:spPr/>
    </dgm:pt>
    <dgm:pt modelId="{58C5A185-05FA-4F4F-832C-A7263C581EAA}" type="pres">
      <dgm:prSet presAssocID="{B0A09CFC-77AE-4CCD-8C6A-AC821BEF9FBD}" presName="ConnectLine" presStyleLbl="sibTrans1D1" presStyleIdx="2" presStyleCnt="10"/>
      <dgm:spPr/>
    </dgm:pt>
    <dgm:pt modelId="{7C2DF5F5-CAF3-4564-85DA-21D82B929010}" type="pres">
      <dgm:prSet presAssocID="{B0A09CFC-77AE-4CCD-8C6A-AC821BEF9FBD}" presName="ConnectorPoint" presStyleLbl="node1" presStyleIdx="2" presStyleCnt="10"/>
      <dgm:spPr>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gm:spPr>
    </dgm:pt>
    <dgm:pt modelId="{080FCA97-F77D-4C60-8F33-B156E66B483B}" type="pres">
      <dgm:prSet presAssocID="{B0A09CFC-77AE-4CCD-8C6A-AC821BEF9FBD}" presName="EmptyPlaceHolder" presStyleCnt="0"/>
      <dgm:spPr/>
    </dgm:pt>
    <dgm:pt modelId="{1E1E658C-2F38-455D-B501-FAA0D86251C3}" type="pres">
      <dgm:prSet presAssocID="{0FED0F20-1CC6-4ADE-8299-A630F8D958A8}" presName="spaceBetweenRectangles" presStyleCnt="0"/>
      <dgm:spPr/>
    </dgm:pt>
    <dgm:pt modelId="{E6C2A7F7-B8B4-44E9-9B3B-46078A0C8584}" type="pres">
      <dgm:prSet presAssocID="{132190C6-433E-407E-8EC7-BE2DE1AB4D07}" presName="composite" presStyleCnt="0"/>
      <dgm:spPr/>
    </dgm:pt>
    <dgm:pt modelId="{FE08D8A2-C4A2-40BA-A4A7-3E7FC0EA546E}" type="pres">
      <dgm:prSet presAssocID="{132190C6-433E-407E-8EC7-BE2DE1AB4D07}" presName="L1TextContainer" presStyleLbl="alignNode1" presStyleIdx="3" presStyleCnt="10">
        <dgm:presLayoutVars>
          <dgm:chMax val="1"/>
          <dgm:chPref val="1"/>
          <dgm:bulletEnabled val="1"/>
        </dgm:presLayoutVars>
      </dgm:prSet>
      <dgm:spPr/>
    </dgm:pt>
    <dgm:pt modelId="{F7DDBB7C-0044-4766-A115-ADB58B1369CD}" type="pres">
      <dgm:prSet presAssocID="{132190C6-433E-407E-8EC7-BE2DE1AB4D07}" presName="L2TextContainerWrapper" presStyleCnt="0">
        <dgm:presLayoutVars>
          <dgm:bulletEnabled val="1"/>
        </dgm:presLayoutVars>
      </dgm:prSet>
      <dgm:spPr/>
    </dgm:pt>
    <dgm:pt modelId="{2E91A6DF-ECF9-44F1-B4A8-86DE4552C0BE}" type="pres">
      <dgm:prSet presAssocID="{132190C6-433E-407E-8EC7-BE2DE1AB4D07}" presName="L2TextContainer" presStyleLbl="bgAccFollowNode1" presStyleIdx="3" presStyleCnt="10"/>
      <dgm:spPr/>
    </dgm:pt>
    <dgm:pt modelId="{6A771F0E-3D60-4FBD-B7FA-218E10726E24}" type="pres">
      <dgm:prSet presAssocID="{132190C6-433E-407E-8EC7-BE2DE1AB4D07}" presName="FlexibleEmptyPlaceHolder" presStyleCnt="0"/>
      <dgm:spPr/>
    </dgm:pt>
    <dgm:pt modelId="{A103242E-11A8-4A4B-85F4-6A98CEBAC34C}" type="pres">
      <dgm:prSet presAssocID="{132190C6-433E-407E-8EC7-BE2DE1AB4D07}" presName="ConnectLine" presStyleLbl="sibTrans1D1" presStyleIdx="3" presStyleCnt="10"/>
      <dgm:spPr/>
    </dgm:pt>
    <dgm:pt modelId="{A3BD29DE-1A21-40AC-877E-71C66B44AC2D}" type="pres">
      <dgm:prSet presAssocID="{132190C6-433E-407E-8EC7-BE2DE1AB4D07}" presName="ConnectorPoint" presStyleLbl="node1" presStyleIdx="3" presStyleCnt="10"/>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13094A42-5C11-4DF3-AD82-F1ABFD58A1C3}" type="pres">
      <dgm:prSet presAssocID="{132190C6-433E-407E-8EC7-BE2DE1AB4D07}" presName="EmptyPlaceHolder" presStyleCnt="0"/>
      <dgm:spPr/>
    </dgm:pt>
    <dgm:pt modelId="{77BAE2DE-D6E1-4E24-A62F-C0574EB24F75}" type="pres">
      <dgm:prSet presAssocID="{6888C647-F6EF-4FAD-8C77-7CC84B3D7017}" presName="spaceBetweenRectangles" presStyleCnt="0"/>
      <dgm:spPr/>
    </dgm:pt>
    <dgm:pt modelId="{DA4E9B4F-3D9F-4AAC-BDA8-B77C4B351A20}" type="pres">
      <dgm:prSet presAssocID="{50453EA8-A8EA-4B1D-B116-CD48161CAE12}" presName="composite" presStyleCnt="0"/>
      <dgm:spPr/>
    </dgm:pt>
    <dgm:pt modelId="{97325B91-BB6A-40D7-8B6E-4A2DE38797C6}" type="pres">
      <dgm:prSet presAssocID="{50453EA8-A8EA-4B1D-B116-CD48161CAE12}" presName="L1TextContainer" presStyleLbl="alignNode1" presStyleIdx="4" presStyleCnt="10">
        <dgm:presLayoutVars>
          <dgm:chMax val="1"/>
          <dgm:chPref val="1"/>
          <dgm:bulletEnabled val="1"/>
        </dgm:presLayoutVars>
      </dgm:prSet>
      <dgm:spPr/>
    </dgm:pt>
    <dgm:pt modelId="{B5E7F585-5C00-4467-A9B1-F495A74CED5F}" type="pres">
      <dgm:prSet presAssocID="{50453EA8-A8EA-4B1D-B116-CD48161CAE12}" presName="L2TextContainerWrapper" presStyleCnt="0">
        <dgm:presLayoutVars>
          <dgm:bulletEnabled val="1"/>
        </dgm:presLayoutVars>
      </dgm:prSet>
      <dgm:spPr/>
    </dgm:pt>
    <dgm:pt modelId="{6A012BAE-9683-433F-8471-B8CDA3E3A0CE}" type="pres">
      <dgm:prSet presAssocID="{50453EA8-A8EA-4B1D-B116-CD48161CAE12}" presName="L2TextContainer" presStyleLbl="bgAccFollowNode1" presStyleIdx="4" presStyleCnt="10"/>
      <dgm:spPr/>
    </dgm:pt>
    <dgm:pt modelId="{9AC43D74-9AD6-41F5-8F46-A78D6C629B9C}" type="pres">
      <dgm:prSet presAssocID="{50453EA8-A8EA-4B1D-B116-CD48161CAE12}" presName="FlexibleEmptyPlaceHolder" presStyleCnt="0"/>
      <dgm:spPr/>
    </dgm:pt>
    <dgm:pt modelId="{07D54ACC-E1C1-4442-B5FB-AB342A801DF7}" type="pres">
      <dgm:prSet presAssocID="{50453EA8-A8EA-4B1D-B116-CD48161CAE12}" presName="ConnectLine" presStyleLbl="sibTrans1D1" presStyleIdx="4" presStyleCnt="10"/>
      <dgm:spPr/>
    </dgm:pt>
    <dgm:pt modelId="{525C1898-94BC-4B96-B72D-6D4A9FCA449D}" type="pres">
      <dgm:prSet presAssocID="{50453EA8-A8EA-4B1D-B116-CD48161CAE12}" presName="ConnectorPoint" presStyleLbl="node1" presStyleIdx="4" presStyleCnt="10"/>
      <dgm:spPr>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gm:spPr>
    </dgm:pt>
    <dgm:pt modelId="{608DFE24-8007-4870-9ABD-6444755E37CE}" type="pres">
      <dgm:prSet presAssocID="{50453EA8-A8EA-4B1D-B116-CD48161CAE12}" presName="EmptyPlaceHolder" presStyleCnt="0"/>
      <dgm:spPr/>
    </dgm:pt>
    <dgm:pt modelId="{32615045-3075-41F4-951D-A357DD7646A7}" type="pres">
      <dgm:prSet presAssocID="{B8CF6713-98B7-4275-869F-07CF1778F05D}" presName="spaceBetweenRectangles" presStyleCnt="0"/>
      <dgm:spPr/>
    </dgm:pt>
    <dgm:pt modelId="{4139A033-F463-454A-A392-98288D101A6E}" type="pres">
      <dgm:prSet presAssocID="{9EF157AE-8041-44D0-9CB7-FB6D6C851C1F}" presName="composite" presStyleCnt="0"/>
      <dgm:spPr/>
    </dgm:pt>
    <dgm:pt modelId="{15117A54-2AA0-4FED-8BA0-06441949C40E}" type="pres">
      <dgm:prSet presAssocID="{9EF157AE-8041-44D0-9CB7-FB6D6C851C1F}" presName="L1TextContainer" presStyleLbl="alignNode1" presStyleIdx="5" presStyleCnt="10">
        <dgm:presLayoutVars>
          <dgm:chMax val="1"/>
          <dgm:chPref val="1"/>
          <dgm:bulletEnabled val="1"/>
        </dgm:presLayoutVars>
      </dgm:prSet>
      <dgm:spPr/>
    </dgm:pt>
    <dgm:pt modelId="{7582427E-BC55-4081-889A-A1C914CFDEC7}" type="pres">
      <dgm:prSet presAssocID="{9EF157AE-8041-44D0-9CB7-FB6D6C851C1F}" presName="L2TextContainerWrapper" presStyleCnt="0">
        <dgm:presLayoutVars>
          <dgm:bulletEnabled val="1"/>
        </dgm:presLayoutVars>
      </dgm:prSet>
      <dgm:spPr/>
    </dgm:pt>
    <dgm:pt modelId="{EB61D9B7-9D62-4471-ABF9-5DA6C18C4BCB}" type="pres">
      <dgm:prSet presAssocID="{9EF157AE-8041-44D0-9CB7-FB6D6C851C1F}" presName="L2TextContainer" presStyleLbl="bgAccFollowNode1" presStyleIdx="5" presStyleCnt="10"/>
      <dgm:spPr/>
    </dgm:pt>
    <dgm:pt modelId="{F02EEEAC-C537-4918-ADC7-DE6BB83578F3}" type="pres">
      <dgm:prSet presAssocID="{9EF157AE-8041-44D0-9CB7-FB6D6C851C1F}" presName="FlexibleEmptyPlaceHolder" presStyleCnt="0"/>
      <dgm:spPr/>
    </dgm:pt>
    <dgm:pt modelId="{BCAC979C-099B-44EC-A7B4-3662894CB159}" type="pres">
      <dgm:prSet presAssocID="{9EF157AE-8041-44D0-9CB7-FB6D6C851C1F}" presName="ConnectLine" presStyleLbl="sibTrans1D1" presStyleIdx="5" presStyleCnt="10"/>
      <dgm:spPr/>
    </dgm:pt>
    <dgm:pt modelId="{1B41D49D-F956-47BF-A81B-BF602A49306A}" type="pres">
      <dgm:prSet presAssocID="{9EF157AE-8041-44D0-9CB7-FB6D6C851C1F}" presName="ConnectorPoint" presStyleLbl="node1" presStyleIdx="5" presStyleCnt="10"/>
      <dgm:spPr>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gm:spPr>
    </dgm:pt>
    <dgm:pt modelId="{E8619718-81DE-417E-A485-068D392B0330}" type="pres">
      <dgm:prSet presAssocID="{9EF157AE-8041-44D0-9CB7-FB6D6C851C1F}" presName="EmptyPlaceHolder" presStyleCnt="0"/>
      <dgm:spPr/>
    </dgm:pt>
    <dgm:pt modelId="{1C213C1B-E1F4-47BC-8381-D1F8D23464E9}" type="pres">
      <dgm:prSet presAssocID="{BF26EA99-50A1-40A9-913B-139B9EA05F18}" presName="spaceBetweenRectangles" presStyleCnt="0"/>
      <dgm:spPr/>
    </dgm:pt>
    <dgm:pt modelId="{640F1E64-E400-41B1-9735-E3C4BC0A33E6}" type="pres">
      <dgm:prSet presAssocID="{C1B0D03D-DD0B-4972-A7C0-5F6571AED9C6}" presName="composite" presStyleCnt="0"/>
      <dgm:spPr/>
    </dgm:pt>
    <dgm:pt modelId="{8F5FE88D-B1CF-4C5D-AE13-66F5A8C55198}" type="pres">
      <dgm:prSet presAssocID="{C1B0D03D-DD0B-4972-A7C0-5F6571AED9C6}" presName="L1TextContainer" presStyleLbl="alignNode1" presStyleIdx="6" presStyleCnt="10">
        <dgm:presLayoutVars>
          <dgm:chMax val="1"/>
          <dgm:chPref val="1"/>
          <dgm:bulletEnabled val="1"/>
        </dgm:presLayoutVars>
      </dgm:prSet>
      <dgm:spPr/>
    </dgm:pt>
    <dgm:pt modelId="{45F9E66B-0AD8-4568-BD78-CC929FFFD535}" type="pres">
      <dgm:prSet presAssocID="{C1B0D03D-DD0B-4972-A7C0-5F6571AED9C6}" presName="L2TextContainerWrapper" presStyleCnt="0">
        <dgm:presLayoutVars>
          <dgm:bulletEnabled val="1"/>
        </dgm:presLayoutVars>
      </dgm:prSet>
      <dgm:spPr/>
    </dgm:pt>
    <dgm:pt modelId="{7F241703-E68A-4474-A72C-81A74CC89E41}" type="pres">
      <dgm:prSet presAssocID="{C1B0D03D-DD0B-4972-A7C0-5F6571AED9C6}" presName="L2TextContainer" presStyleLbl="bgAccFollowNode1" presStyleIdx="6" presStyleCnt="10"/>
      <dgm:spPr/>
    </dgm:pt>
    <dgm:pt modelId="{2F9A4AE2-7F87-4F2B-938C-347A1D0BD2BD}" type="pres">
      <dgm:prSet presAssocID="{C1B0D03D-DD0B-4972-A7C0-5F6571AED9C6}" presName="FlexibleEmptyPlaceHolder" presStyleCnt="0"/>
      <dgm:spPr/>
    </dgm:pt>
    <dgm:pt modelId="{E8CC752B-4C49-47B7-B17B-6E93DFA9675C}" type="pres">
      <dgm:prSet presAssocID="{C1B0D03D-DD0B-4972-A7C0-5F6571AED9C6}" presName="ConnectLine" presStyleLbl="sibTrans1D1" presStyleIdx="6" presStyleCnt="10"/>
      <dgm:spPr/>
    </dgm:pt>
    <dgm:pt modelId="{0E55233B-AB25-45EA-ACC1-E999629803E0}" type="pres">
      <dgm:prSet presAssocID="{C1B0D03D-DD0B-4972-A7C0-5F6571AED9C6}" presName="ConnectorPoint" presStyleLbl="node1" presStyleIdx="6" presStyleCnt="10"/>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18BBC399-E11D-40D1-90E7-B3A433215BCA}" type="pres">
      <dgm:prSet presAssocID="{C1B0D03D-DD0B-4972-A7C0-5F6571AED9C6}" presName="EmptyPlaceHolder" presStyleCnt="0"/>
      <dgm:spPr/>
    </dgm:pt>
    <dgm:pt modelId="{666B8DFC-8DA3-4DDD-A88C-B4F6F9F886B7}" type="pres">
      <dgm:prSet presAssocID="{0F9EB821-9603-4A18-95F5-D4C978C5C500}" presName="spaceBetweenRectangles" presStyleCnt="0"/>
      <dgm:spPr/>
    </dgm:pt>
    <dgm:pt modelId="{F6483E29-A5C7-423B-A32A-DDFB8323A82C}" type="pres">
      <dgm:prSet presAssocID="{51BB819A-5E28-4A17-BC45-CA14EA3A4C37}" presName="composite" presStyleCnt="0"/>
      <dgm:spPr/>
    </dgm:pt>
    <dgm:pt modelId="{DD04EB9B-0F90-4E7E-A761-B28AB51B6A20}" type="pres">
      <dgm:prSet presAssocID="{51BB819A-5E28-4A17-BC45-CA14EA3A4C37}" presName="L1TextContainer" presStyleLbl="alignNode1" presStyleIdx="7" presStyleCnt="10">
        <dgm:presLayoutVars>
          <dgm:chMax val="1"/>
          <dgm:chPref val="1"/>
          <dgm:bulletEnabled val="1"/>
        </dgm:presLayoutVars>
      </dgm:prSet>
      <dgm:spPr/>
    </dgm:pt>
    <dgm:pt modelId="{6E46B990-0ED1-400D-BA68-0C6E4679A31B}" type="pres">
      <dgm:prSet presAssocID="{51BB819A-5E28-4A17-BC45-CA14EA3A4C37}" presName="L2TextContainerWrapper" presStyleCnt="0">
        <dgm:presLayoutVars>
          <dgm:bulletEnabled val="1"/>
        </dgm:presLayoutVars>
      </dgm:prSet>
      <dgm:spPr/>
    </dgm:pt>
    <dgm:pt modelId="{691490B7-FB5A-468B-B43E-5D2BB44653A0}" type="pres">
      <dgm:prSet presAssocID="{51BB819A-5E28-4A17-BC45-CA14EA3A4C37}" presName="L2TextContainer" presStyleLbl="bgAccFollowNode1" presStyleIdx="7" presStyleCnt="10"/>
      <dgm:spPr/>
    </dgm:pt>
    <dgm:pt modelId="{83F49237-8313-4BBD-B3C2-13605302B369}" type="pres">
      <dgm:prSet presAssocID="{51BB819A-5E28-4A17-BC45-CA14EA3A4C37}" presName="FlexibleEmptyPlaceHolder" presStyleCnt="0"/>
      <dgm:spPr/>
    </dgm:pt>
    <dgm:pt modelId="{58C9EB1C-495C-46EA-8277-021A0778EB2D}" type="pres">
      <dgm:prSet presAssocID="{51BB819A-5E28-4A17-BC45-CA14EA3A4C37}" presName="ConnectLine" presStyleLbl="sibTrans1D1" presStyleIdx="7" presStyleCnt="10"/>
      <dgm:spPr/>
    </dgm:pt>
    <dgm:pt modelId="{E15D7A5D-9BC3-4A46-84B3-5676C3A5B30A}" type="pres">
      <dgm:prSet presAssocID="{51BB819A-5E28-4A17-BC45-CA14EA3A4C37}" presName="ConnectorPoint" presStyleLbl="node1" presStyleIdx="7" presStyleCnt="10"/>
      <dgm:spPr>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gm:spPr>
    </dgm:pt>
    <dgm:pt modelId="{61BD2CB6-F1F5-4C10-A872-6752FDFCE585}" type="pres">
      <dgm:prSet presAssocID="{51BB819A-5E28-4A17-BC45-CA14EA3A4C37}" presName="EmptyPlaceHolder" presStyleCnt="0"/>
      <dgm:spPr/>
    </dgm:pt>
    <dgm:pt modelId="{50A04B3D-2902-4C5F-BFA5-2ED9AF6C4CCA}" type="pres">
      <dgm:prSet presAssocID="{24C5DFBD-4CE2-4BF2-AAA0-123D1FD62594}" presName="spaceBetweenRectangles" presStyleCnt="0"/>
      <dgm:spPr/>
    </dgm:pt>
    <dgm:pt modelId="{2F8FF172-EB89-4269-B9D4-EC4768A5DE66}" type="pres">
      <dgm:prSet presAssocID="{B82A0413-46A4-45C9-8A2B-68889C169E91}" presName="composite" presStyleCnt="0"/>
      <dgm:spPr/>
    </dgm:pt>
    <dgm:pt modelId="{00C64EE8-674A-4871-AA8D-8F0F89847D9C}" type="pres">
      <dgm:prSet presAssocID="{B82A0413-46A4-45C9-8A2B-68889C169E91}" presName="L1TextContainer" presStyleLbl="alignNode1" presStyleIdx="8" presStyleCnt="10">
        <dgm:presLayoutVars>
          <dgm:chMax val="1"/>
          <dgm:chPref val="1"/>
          <dgm:bulletEnabled val="1"/>
        </dgm:presLayoutVars>
      </dgm:prSet>
      <dgm:spPr/>
    </dgm:pt>
    <dgm:pt modelId="{FA469FA6-0658-4DC8-8DEA-B3BDFEE39373}" type="pres">
      <dgm:prSet presAssocID="{B82A0413-46A4-45C9-8A2B-68889C169E91}" presName="L2TextContainerWrapper" presStyleCnt="0">
        <dgm:presLayoutVars>
          <dgm:bulletEnabled val="1"/>
        </dgm:presLayoutVars>
      </dgm:prSet>
      <dgm:spPr/>
    </dgm:pt>
    <dgm:pt modelId="{40FB26E1-D370-4FA5-B858-AC2187482B18}" type="pres">
      <dgm:prSet presAssocID="{B82A0413-46A4-45C9-8A2B-68889C169E91}" presName="L2TextContainer" presStyleLbl="bgAccFollowNode1" presStyleIdx="8" presStyleCnt="10"/>
      <dgm:spPr/>
    </dgm:pt>
    <dgm:pt modelId="{3B5DE0F2-8B02-4BFE-BB5F-10F7F49ED288}" type="pres">
      <dgm:prSet presAssocID="{B82A0413-46A4-45C9-8A2B-68889C169E91}" presName="FlexibleEmptyPlaceHolder" presStyleCnt="0"/>
      <dgm:spPr/>
    </dgm:pt>
    <dgm:pt modelId="{1C1F2056-7127-435E-9FD8-AE5D01934974}" type="pres">
      <dgm:prSet presAssocID="{B82A0413-46A4-45C9-8A2B-68889C169E91}" presName="ConnectLine" presStyleLbl="sibTrans1D1" presStyleIdx="8" presStyleCnt="10"/>
      <dgm:spPr/>
    </dgm:pt>
    <dgm:pt modelId="{9ED1981B-5048-4DD4-A982-CBDD8FE620BE}" type="pres">
      <dgm:prSet presAssocID="{B82A0413-46A4-45C9-8A2B-68889C169E91}" presName="ConnectorPoint" presStyleLbl="node1" presStyleIdx="8" presStyleCnt="10"/>
      <dgm:spPr>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gm:spPr>
    </dgm:pt>
    <dgm:pt modelId="{EE5ED291-9078-4360-88C8-E46F88E9A976}" type="pres">
      <dgm:prSet presAssocID="{B82A0413-46A4-45C9-8A2B-68889C169E91}" presName="EmptyPlaceHolder" presStyleCnt="0"/>
      <dgm:spPr/>
    </dgm:pt>
    <dgm:pt modelId="{FAEBC332-0BEA-410A-81F3-A48BC8EC6F14}" type="pres">
      <dgm:prSet presAssocID="{F21C1608-C00E-409B-AF72-CE5DF20D605F}" presName="spaceBetweenRectangles" presStyleCnt="0"/>
      <dgm:spPr/>
    </dgm:pt>
    <dgm:pt modelId="{8E00AEDF-EA1B-44C2-8CD1-8236E60C8961}" type="pres">
      <dgm:prSet presAssocID="{FE3AD2E7-9734-4E29-B867-95DFA6D1ECF2}" presName="composite" presStyleCnt="0"/>
      <dgm:spPr/>
    </dgm:pt>
    <dgm:pt modelId="{E897DB04-CF0A-47C1-91A2-D41BFF2ABB57}" type="pres">
      <dgm:prSet presAssocID="{FE3AD2E7-9734-4E29-B867-95DFA6D1ECF2}" presName="L1TextContainer" presStyleLbl="alignNode1" presStyleIdx="9" presStyleCnt="10">
        <dgm:presLayoutVars>
          <dgm:chMax val="1"/>
          <dgm:chPref val="1"/>
          <dgm:bulletEnabled val="1"/>
        </dgm:presLayoutVars>
      </dgm:prSet>
      <dgm:spPr/>
    </dgm:pt>
    <dgm:pt modelId="{D11EF2CD-4640-4842-88C3-646672CBCC61}" type="pres">
      <dgm:prSet presAssocID="{FE3AD2E7-9734-4E29-B867-95DFA6D1ECF2}" presName="L2TextContainerWrapper" presStyleCnt="0">
        <dgm:presLayoutVars>
          <dgm:bulletEnabled val="1"/>
        </dgm:presLayoutVars>
      </dgm:prSet>
      <dgm:spPr/>
    </dgm:pt>
    <dgm:pt modelId="{070FA85D-C606-404C-9403-F2E36FC12AF6}" type="pres">
      <dgm:prSet presAssocID="{FE3AD2E7-9734-4E29-B867-95DFA6D1ECF2}" presName="L2TextContainer" presStyleLbl="bgAccFollowNode1" presStyleIdx="9" presStyleCnt="10"/>
      <dgm:spPr/>
    </dgm:pt>
    <dgm:pt modelId="{EB965711-AC00-4BC8-B6CF-F59EF648B8B8}" type="pres">
      <dgm:prSet presAssocID="{FE3AD2E7-9734-4E29-B867-95DFA6D1ECF2}" presName="FlexibleEmptyPlaceHolder" presStyleCnt="0"/>
      <dgm:spPr/>
    </dgm:pt>
    <dgm:pt modelId="{D34CB39C-39FD-4D93-9FC3-38148C0EFD6F}" type="pres">
      <dgm:prSet presAssocID="{FE3AD2E7-9734-4E29-B867-95DFA6D1ECF2}" presName="ConnectLine" presStyleLbl="sibTrans1D1" presStyleIdx="9" presStyleCnt="10"/>
      <dgm:spPr/>
    </dgm:pt>
    <dgm:pt modelId="{AC2FAC78-7DEB-4C9D-A1B2-4AE2E0A06D56}" type="pres">
      <dgm:prSet presAssocID="{FE3AD2E7-9734-4E29-B867-95DFA6D1ECF2}" presName="ConnectorPoint" presStyleLbl="node1" presStyleIdx="9" presStyleCnt="10"/>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EE9EBA5B-4449-43C6-813C-6B34A2F4174B}" type="pres">
      <dgm:prSet presAssocID="{FE3AD2E7-9734-4E29-B867-95DFA6D1ECF2}" presName="EmptyPlaceHolder" presStyleCnt="0"/>
      <dgm:spPr/>
    </dgm:pt>
  </dgm:ptLst>
  <dgm:cxnLst>
    <dgm:cxn modelId="{9CDBA801-C7C1-4CF5-B3FF-F40BE85DB53C}" type="presOf" srcId="{C1B0D03D-DD0B-4972-A7C0-5F6571AED9C6}" destId="{8F5FE88D-B1CF-4C5D-AE13-66F5A8C55198}" srcOrd="0" destOrd="0" presId="urn:microsoft.com/office/officeart/2017/3/layout/HorizontalLabelsTimeline"/>
    <dgm:cxn modelId="{71E84802-C664-4637-B105-2C72AC2ADE9C}" type="presOf" srcId="{7A2444B2-9363-4F96-98B9-5932A1BE3561}" destId="{B79B0601-9B42-4770-8BBF-D391BD1C38EC}" srcOrd="0" destOrd="0" presId="urn:microsoft.com/office/officeart/2017/3/layout/HorizontalLabelsTimeline"/>
    <dgm:cxn modelId="{6E07E308-D071-4975-990A-C34BF638E2E7}" srcId="{9EF157AE-8041-44D0-9CB7-FB6D6C851C1F}" destId="{167D46B1-7DD2-43FF-A482-92CEDFDEED5B}" srcOrd="0" destOrd="0" parTransId="{E03E068F-12DC-4420-8FDF-26771B0FFA6B}" sibTransId="{929D1687-EBA0-4016-B898-6CE853D565EA}"/>
    <dgm:cxn modelId="{CE6DA409-D53D-4927-AD0A-2806C80F346F}" srcId="{132190C6-433E-407E-8EC7-BE2DE1AB4D07}" destId="{74EC8F61-C63B-4CE3-A60A-31BF97917105}" srcOrd="0" destOrd="0" parTransId="{F6B3BAD5-89D7-4C0F-AB59-AFEB0DE8762B}" sibTransId="{CDF6FE25-5611-47D6-9C6C-4D195417C27D}"/>
    <dgm:cxn modelId="{ABFF1D0F-2BE8-4FCB-8F43-CC87F911338B}" type="presOf" srcId="{DFEE478B-ED7E-4E78-8512-AAB77067C480}" destId="{CBC16CA4-B5FB-473F-8E96-B56D9458AE15}" srcOrd="0" destOrd="0" presId="urn:microsoft.com/office/officeart/2017/3/layout/HorizontalLabelsTimeline"/>
    <dgm:cxn modelId="{1795B217-0AB0-4227-8026-E624F045350D}" srcId="{50453EA8-A8EA-4B1D-B116-CD48161CAE12}" destId="{4FCA51F9-B2EE-47EC-AC87-2BA45C3CE8D9}" srcOrd="0" destOrd="0" parTransId="{368AEA48-9C42-4982-9384-BEC42DE3C289}" sibTransId="{F3B231A6-1704-44B5-988B-093ADFDCE1F5}"/>
    <dgm:cxn modelId="{02C3C517-9C14-4545-B682-DBB57E89101E}" srcId="{8D6FB964-839F-4BD9-90AA-52179F6DB582}" destId="{7A2444B2-9363-4F96-98B9-5932A1BE3561}" srcOrd="0" destOrd="0" parTransId="{BC539374-50BC-480F-AE3B-B299EC4C0B1A}" sibTransId="{66A83A71-082A-4805-949D-A0CD88988BA8}"/>
    <dgm:cxn modelId="{93A6F318-DDB6-4AB6-87A0-9099772F0AD6}" srcId="{8D6FB964-839F-4BD9-90AA-52179F6DB582}" destId="{51BB819A-5E28-4A17-BC45-CA14EA3A4C37}" srcOrd="7" destOrd="0" parTransId="{45F86B8B-C51E-4A69-A61D-A2523A5C59DF}" sibTransId="{24C5DFBD-4CE2-4BF2-AAA0-123D1FD62594}"/>
    <dgm:cxn modelId="{331C0D23-FFE0-4CD8-B8D9-EEB8489CA1A1}" srcId="{C1B0D03D-DD0B-4972-A7C0-5F6571AED9C6}" destId="{C9CE83D1-40D9-4435-9C83-3DE92FB76121}" srcOrd="0" destOrd="0" parTransId="{09A63F03-6CED-452C-A9B4-1E8910057066}" sibTransId="{058D6281-1F45-4576-A720-EACC6B284C10}"/>
    <dgm:cxn modelId="{74A6A02C-16E7-432E-A8D1-FF4E8910D848}" type="presOf" srcId="{C9CE83D1-40D9-4435-9C83-3DE92FB76121}" destId="{7F241703-E68A-4474-A72C-81A74CC89E41}" srcOrd="0" destOrd="0" presId="urn:microsoft.com/office/officeart/2017/3/layout/HorizontalLabelsTimeline"/>
    <dgm:cxn modelId="{32A6463C-A5C5-4450-B25B-448CCD599FDB}" srcId="{7A2444B2-9363-4F96-98B9-5932A1BE3561}" destId="{DFEE478B-ED7E-4E78-8512-AAB77067C480}" srcOrd="0" destOrd="0" parTransId="{190B77E0-2E88-4C74-A317-3D1A4E49AC24}" sibTransId="{6F7205E7-8CEC-4C53-BD65-1FF443CE5D5C}"/>
    <dgm:cxn modelId="{ACB0685D-CEC9-4EDD-8393-E7B2C0A18158}" srcId="{8D6FB964-839F-4BD9-90AA-52179F6DB582}" destId="{9EF157AE-8041-44D0-9CB7-FB6D6C851C1F}" srcOrd="5" destOrd="0" parTransId="{0714F504-5AE4-48F3-9A59-54DD135C1458}" sibTransId="{BF26EA99-50A1-40A9-913B-139B9EA05F18}"/>
    <dgm:cxn modelId="{F2669D5E-D357-4CD8-B789-B1A5970D2263}" srcId="{8D6FB964-839F-4BD9-90AA-52179F6DB582}" destId="{B82A0413-46A4-45C9-8A2B-68889C169E91}" srcOrd="8" destOrd="0" parTransId="{DF88CDB1-9101-4FC1-8609-F326614B78FE}" sibTransId="{F21C1608-C00E-409B-AF72-CE5DF20D605F}"/>
    <dgm:cxn modelId="{1A61C943-A05A-4BC8-A5EC-67940D5CB310}" type="presOf" srcId="{B82A0413-46A4-45C9-8A2B-68889C169E91}" destId="{00C64EE8-674A-4871-AA8D-8F0F89847D9C}" srcOrd="0" destOrd="0" presId="urn:microsoft.com/office/officeart/2017/3/layout/HorizontalLabelsTimeline"/>
    <dgm:cxn modelId="{ED486247-8A94-4953-BF4B-D29C4AB8F04F}" type="presOf" srcId="{132190C6-433E-407E-8EC7-BE2DE1AB4D07}" destId="{FE08D8A2-C4A2-40BA-A4A7-3E7FC0EA546E}" srcOrd="0" destOrd="0" presId="urn:microsoft.com/office/officeart/2017/3/layout/HorizontalLabelsTimeline"/>
    <dgm:cxn modelId="{9B6A8749-DEF7-43B0-8FF8-6E6C39BF4381}" srcId="{FE3AD2E7-9734-4E29-B867-95DFA6D1ECF2}" destId="{C19D4DB6-DEFB-4429-BD6B-76E7B3859B3D}" srcOrd="0" destOrd="0" parTransId="{83D2C2D6-1117-40A4-99D1-23960DEB9E78}" sibTransId="{67077788-FAF4-4D5D-8057-82AAD3EA13C8}"/>
    <dgm:cxn modelId="{B33AC66F-C93D-4F46-8246-F377B2579094}" srcId="{B82A0413-46A4-45C9-8A2B-68889C169E91}" destId="{9DFEDD4B-91FE-463A-A16F-4BFD8DDFF3E1}" srcOrd="0" destOrd="0" parTransId="{C0464111-37FC-4C69-B8FE-B7A146953215}" sibTransId="{B9ED4A7F-BEEF-4DE5-8319-C96384C0193F}"/>
    <dgm:cxn modelId="{8F69CE72-C3FA-457D-9389-BAD3F4EAD899}" type="presOf" srcId="{B0A09CFC-77AE-4CCD-8C6A-AC821BEF9FBD}" destId="{AC5C51EC-121A-4DA2-BAB8-0ACFA2632823}" srcOrd="0" destOrd="0" presId="urn:microsoft.com/office/officeart/2017/3/layout/HorizontalLabelsTimeline"/>
    <dgm:cxn modelId="{23A72D56-7D66-4078-B5F0-DB66F2112164}" type="presOf" srcId="{19505522-37CD-4D65-962C-2B1E76E41AFF}" destId="{691490B7-FB5A-468B-B43E-5D2BB44653A0}" srcOrd="0" destOrd="0" presId="urn:microsoft.com/office/officeart/2017/3/layout/HorizontalLabelsTimeline"/>
    <dgm:cxn modelId="{D58DF35A-586D-4750-95CD-4731D673ECD7}" srcId="{5292EC00-24C4-4D77-A72F-EDE098229744}" destId="{3582A0E7-4CF6-40CB-9479-33E3E3F7B528}" srcOrd="0" destOrd="0" parTransId="{CAEEB224-A8B0-4130-8F0A-B12073EA30D8}" sibTransId="{EA7A32AC-F783-4088-923B-66CF287994C2}"/>
    <dgm:cxn modelId="{B5AFEA7F-A9C7-430D-A07A-D3E9A0E958D3}" srcId="{8D6FB964-839F-4BD9-90AA-52179F6DB582}" destId="{5292EC00-24C4-4D77-A72F-EDE098229744}" srcOrd="1" destOrd="0" parTransId="{17BDCBF1-0512-44A0-A45B-18FA73AF1969}" sibTransId="{166CC576-2963-4CD8-A585-9829FD41E456}"/>
    <dgm:cxn modelId="{81882E84-19D3-4587-B468-8277C0A182D5}" type="presOf" srcId="{3582A0E7-4CF6-40CB-9479-33E3E3F7B528}" destId="{16C750B0-6B77-4652-9AC4-3913E9C931BC}" srcOrd="0" destOrd="0" presId="urn:microsoft.com/office/officeart/2017/3/layout/HorizontalLabelsTimeline"/>
    <dgm:cxn modelId="{F6F33694-8BF4-495E-86EE-8737EA915BB4}" type="presOf" srcId="{5292EC00-24C4-4D77-A72F-EDE098229744}" destId="{8A2C7CFA-7F95-4097-BCE4-1D1B2D5A9653}" srcOrd="0" destOrd="0" presId="urn:microsoft.com/office/officeart/2017/3/layout/HorizontalLabelsTimeline"/>
    <dgm:cxn modelId="{8EF76096-8CAD-47EF-8F7F-9D23B5B3A536}" srcId="{B0A09CFC-77AE-4CCD-8C6A-AC821BEF9FBD}" destId="{6B021A44-8FE9-47D4-AD23-41B57C7AE950}" srcOrd="0" destOrd="0" parTransId="{2ABA930B-D6E4-4807-A23C-4D9997886119}" sibTransId="{F8D3BF68-E3BF-4C7A-A332-62E706802A4E}"/>
    <dgm:cxn modelId="{565B1798-346F-4ADF-9EB3-94735983D86D}" type="presOf" srcId="{6B021A44-8FE9-47D4-AD23-41B57C7AE950}" destId="{8DFB5914-EAD0-4248-BD31-FBDD0C12CF59}" srcOrd="0" destOrd="0" presId="urn:microsoft.com/office/officeart/2017/3/layout/HorizontalLabelsTimeline"/>
    <dgm:cxn modelId="{FBA8129F-60D2-48F6-9658-98180099CBDD}" type="presOf" srcId="{4FCA51F9-B2EE-47EC-AC87-2BA45C3CE8D9}" destId="{6A012BAE-9683-433F-8471-B8CDA3E3A0CE}" srcOrd="0" destOrd="0" presId="urn:microsoft.com/office/officeart/2017/3/layout/HorizontalLabelsTimeline"/>
    <dgm:cxn modelId="{EDBAA79F-4327-41BE-BFA6-749B1B8A72B1}" type="presOf" srcId="{8D6FB964-839F-4BD9-90AA-52179F6DB582}" destId="{325B7B69-633C-44C0-8C40-F4C8EAEA55C1}" srcOrd="0" destOrd="0" presId="urn:microsoft.com/office/officeart/2017/3/layout/HorizontalLabelsTimeline"/>
    <dgm:cxn modelId="{E0F280A3-4780-477A-9937-1EAE01C194DC}" type="presOf" srcId="{C19D4DB6-DEFB-4429-BD6B-76E7B3859B3D}" destId="{070FA85D-C606-404C-9403-F2E36FC12AF6}" srcOrd="0" destOrd="0" presId="urn:microsoft.com/office/officeart/2017/3/layout/HorizontalLabelsTimeline"/>
    <dgm:cxn modelId="{32465CA7-FB5F-4E61-894B-1C43F033113F}" srcId="{8D6FB964-839F-4BD9-90AA-52179F6DB582}" destId="{50453EA8-A8EA-4B1D-B116-CD48161CAE12}" srcOrd="4" destOrd="0" parTransId="{B784CC29-5B09-435E-999B-6B2CCFA585D4}" sibTransId="{B8CF6713-98B7-4275-869F-07CF1778F05D}"/>
    <dgm:cxn modelId="{90DE82AB-0626-41D8-B16F-445EEABB7F02}" type="presOf" srcId="{50453EA8-A8EA-4B1D-B116-CD48161CAE12}" destId="{97325B91-BB6A-40D7-8B6E-4A2DE38797C6}" srcOrd="0" destOrd="0" presId="urn:microsoft.com/office/officeart/2017/3/layout/HorizontalLabelsTimeline"/>
    <dgm:cxn modelId="{1D52B6AB-2DDE-49BD-9C7D-FBA444531CF5}" srcId="{8D6FB964-839F-4BD9-90AA-52179F6DB582}" destId="{C1B0D03D-DD0B-4972-A7C0-5F6571AED9C6}" srcOrd="6" destOrd="0" parTransId="{3D070336-CF95-4011-B32D-68F03931921D}" sibTransId="{0F9EB821-9603-4A18-95F5-D4C978C5C500}"/>
    <dgm:cxn modelId="{8757F0B0-16A8-445C-AE7D-7D71A3DAF194}" type="presOf" srcId="{9DFEDD4B-91FE-463A-A16F-4BFD8DDFF3E1}" destId="{40FB26E1-D370-4FA5-B858-AC2187482B18}" srcOrd="0" destOrd="0" presId="urn:microsoft.com/office/officeart/2017/3/layout/HorizontalLabelsTimeline"/>
    <dgm:cxn modelId="{0A7A59C7-C4FF-4E96-963D-C68F0FC9938D}" type="presOf" srcId="{167D46B1-7DD2-43FF-A482-92CEDFDEED5B}" destId="{EB61D9B7-9D62-4471-ABF9-5DA6C18C4BCB}" srcOrd="0" destOrd="0" presId="urn:microsoft.com/office/officeart/2017/3/layout/HorizontalLabelsTimeline"/>
    <dgm:cxn modelId="{AA48D7D4-BE14-42E8-BDF6-89247FA782A8}" srcId="{8D6FB964-839F-4BD9-90AA-52179F6DB582}" destId="{B0A09CFC-77AE-4CCD-8C6A-AC821BEF9FBD}" srcOrd="2" destOrd="0" parTransId="{5F7ED4F6-3BE3-466E-8A75-DD7D86ED0C83}" sibTransId="{0FED0F20-1CC6-4ADE-8299-A630F8D958A8}"/>
    <dgm:cxn modelId="{09C1ADD7-FE6F-4225-88EE-F1387361D9CD}" type="presOf" srcId="{FE3AD2E7-9734-4E29-B867-95DFA6D1ECF2}" destId="{E897DB04-CF0A-47C1-91A2-D41BFF2ABB57}" srcOrd="0" destOrd="0" presId="urn:microsoft.com/office/officeart/2017/3/layout/HorizontalLabelsTimeline"/>
    <dgm:cxn modelId="{CF8871DD-C0C6-4277-8E7B-C5B200ED5A35}" type="presOf" srcId="{9EF157AE-8041-44D0-9CB7-FB6D6C851C1F}" destId="{15117A54-2AA0-4FED-8BA0-06441949C40E}" srcOrd="0" destOrd="0" presId="urn:microsoft.com/office/officeart/2017/3/layout/HorizontalLabelsTimeline"/>
    <dgm:cxn modelId="{9DCF10E2-D08A-40E3-9623-D7E3BC8DDC2B}" srcId="{51BB819A-5E28-4A17-BC45-CA14EA3A4C37}" destId="{19505522-37CD-4D65-962C-2B1E76E41AFF}" srcOrd="0" destOrd="0" parTransId="{6CA7E3AD-1BFD-4D12-A907-110078663163}" sibTransId="{1853B937-560E-4408-92A5-CB79B09007B5}"/>
    <dgm:cxn modelId="{0A7851ED-45CA-470D-9696-33DAD3CFEBB3}" srcId="{8D6FB964-839F-4BD9-90AA-52179F6DB582}" destId="{132190C6-433E-407E-8EC7-BE2DE1AB4D07}" srcOrd="3" destOrd="0" parTransId="{894573AC-65F0-4A44-9723-691E63206875}" sibTransId="{6888C647-F6EF-4FAD-8C77-7CC84B3D7017}"/>
    <dgm:cxn modelId="{1FBAB5F9-333F-45EC-9DF9-A139BC1B09B0}" srcId="{8D6FB964-839F-4BD9-90AA-52179F6DB582}" destId="{FE3AD2E7-9734-4E29-B867-95DFA6D1ECF2}" srcOrd="9" destOrd="0" parTransId="{F0FFDB76-6BDA-420B-93F2-CC34AAAF9995}" sibTransId="{3B8CB4A9-85D1-4938-AEBD-32C3B671FE6B}"/>
    <dgm:cxn modelId="{D0AC84FC-26B4-4DFB-8B59-4D91CA0722BB}" type="presOf" srcId="{51BB819A-5E28-4A17-BC45-CA14EA3A4C37}" destId="{DD04EB9B-0F90-4E7E-A761-B28AB51B6A20}" srcOrd="0" destOrd="0" presId="urn:microsoft.com/office/officeart/2017/3/layout/HorizontalLabelsTimeline"/>
    <dgm:cxn modelId="{53C75BFD-16A5-4608-801A-2F60DE663464}" type="presOf" srcId="{74EC8F61-C63B-4CE3-A60A-31BF97917105}" destId="{2E91A6DF-ECF9-44F1-B4A8-86DE4552C0BE}" srcOrd="0" destOrd="0" presId="urn:microsoft.com/office/officeart/2017/3/layout/HorizontalLabelsTimeline"/>
    <dgm:cxn modelId="{3E899AB4-38FF-4A86-8598-7BB51C06AE6B}" type="presParOf" srcId="{325B7B69-633C-44C0-8C40-F4C8EAEA55C1}" destId="{1D6E2DFD-DD37-4EB2-BA5A-CC745945773F}" srcOrd="0" destOrd="0" presId="urn:microsoft.com/office/officeart/2017/3/layout/HorizontalLabelsTimeline"/>
    <dgm:cxn modelId="{6075B5B5-486A-44C4-8D5A-8EE09D4852E8}" type="presParOf" srcId="{325B7B69-633C-44C0-8C40-F4C8EAEA55C1}" destId="{E9DD7300-35AB-4307-BEEE-3B4F937C4302}" srcOrd="1" destOrd="0" presId="urn:microsoft.com/office/officeart/2017/3/layout/HorizontalLabelsTimeline"/>
    <dgm:cxn modelId="{5A31ECC3-FA8F-48EE-AD65-E9C576802C35}" type="presParOf" srcId="{E9DD7300-35AB-4307-BEEE-3B4F937C4302}" destId="{265D34D7-6F72-452B-A973-CA900B13BFEA}" srcOrd="0" destOrd="0" presId="urn:microsoft.com/office/officeart/2017/3/layout/HorizontalLabelsTimeline"/>
    <dgm:cxn modelId="{097FC2CC-42E9-4734-A14D-795F0A7296FA}" type="presParOf" srcId="{265D34D7-6F72-452B-A973-CA900B13BFEA}" destId="{B79B0601-9B42-4770-8BBF-D391BD1C38EC}" srcOrd="0" destOrd="0" presId="urn:microsoft.com/office/officeart/2017/3/layout/HorizontalLabelsTimeline"/>
    <dgm:cxn modelId="{5441A051-85AE-4622-B580-04FB211BBC41}" type="presParOf" srcId="{265D34D7-6F72-452B-A973-CA900B13BFEA}" destId="{76877F29-8152-415D-BF78-24917F1ADD1C}" srcOrd="1" destOrd="0" presId="urn:microsoft.com/office/officeart/2017/3/layout/HorizontalLabelsTimeline"/>
    <dgm:cxn modelId="{BB6E211E-40A4-4E27-B554-330FE72AA9D1}" type="presParOf" srcId="{76877F29-8152-415D-BF78-24917F1ADD1C}" destId="{CBC16CA4-B5FB-473F-8E96-B56D9458AE15}" srcOrd="0" destOrd="0" presId="urn:microsoft.com/office/officeart/2017/3/layout/HorizontalLabelsTimeline"/>
    <dgm:cxn modelId="{3F0654CD-794F-4D1E-8FB5-17CE926994DE}" type="presParOf" srcId="{76877F29-8152-415D-BF78-24917F1ADD1C}" destId="{7F70FCBA-9657-47E7-94AD-EBC25F47FADC}" srcOrd="1" destOrd="0" presId="urn:microsoft.com/office/officeart/2017/3/layout/HorizontalLabelsTimeline"/>
    <dgm:cxn modelId="{5876DFD1-0538-4C0B-B615-5CB3FFA2500D}" type="presParOf" srcId="{265D34D7-6F72-452B-A973-CA900B13BFEA}" destId="{FA584C7C-A149-4936-A6F2-E187DD5EC999}" srcOrd="2" destOrd="0" presId="urn:microsoft.com/office/officeart/2017/3/layout/HorizontalLabelsTimeline"/>
    <dgm:cxn modelId="{726CDBB7-3E5D-4E75-BD14-BDB5DDEC57D7}" type="presParOf" srcId="{265D34D7-6F72-452B-A973-CA900B13BFEA}" destId="{2A07FCAD-DA9C-4B91-8C3B-27802DD78FC6}" srcOrd="3" destOrd="0" presId="urn:microsoft.com/office/officeart/2017/3/layout/HorizontalLabelsTimeline"/>
    <dgm:cxn modelId="{4B3E7341-8645-4BAD-B05C-7223497B4B34}" type="presParOf" srcId="{265D34D7-6F72-452B-A973-CA900B13BFEA}" destId="{DFE6495E-1581-419C-9BF1-EF55C8E83E1B}" srcOrd="4" destOrd="0" presId="urn:microsoft.com/office/officeart/2017/3/layout/HorizontalLabelsTimeline"/>
    <dgm:cxn modelId="{7BDB6F92-0E81-4C2B-8E61-B19501925A1F}" type="presParOf" srcId="{E9DD7300-35AB-4307-BEEE-3B4F937C4302}" destId="{A7C228DC-FDB3-45FF-9290-3382A046ABBE}" srcOrd="1" destOrd="0" presId="urn:microsoft.com/office/officeart/2017/3/layout/HorizontalLabelsTimeline"/>
    <dgm:cxn modelId="{15980842-2AE9-4074-80BF-B7F81642677A}" type="presParOf" srcId="{E9DD7300-35AB-4307-BEEE-3B4F937C4302}" destId="{3E4127E5-2248-470D-932B-8FF8DF74D72F}" srcOrd="2" destOrd="0" presId="urn:microsoft.com/office/officeart/2017/3/layout/HorizontalLabelsTimeline"/>
    <dgm:cxn modelId="{B81D90DF-1788-4C61-A387-D0F24BF4D4E3}" type="presParOf" srcId="{3E4127E5-2248-470D-932B-8FF8DF74D72F}" destId="{8A2C7CFA-7F95-4097-BCE4-1D1B2D5A9653}" srcOrd="0" destOrd="0" presId="urn:microsoft.com/office/officeart/2017/3/layout/HorizontalLabelsTimeline"/>
    <dgm:cxn modelId="{44695E49-7121-473A-9C75-23523044897C}" type="presParOf" srcId="{3E4127E5-2248-470D-932B-8FF8DF74D72F}" destId="{20F35A07-D18F-4E3E-81B0-F4547FBE0C2B}" srcOrd="1" destOrd="0" presId="urn:microsoft.com/office/officeart/2017/3/layout/HorizontalLabelsTimeline"/>
    <dgm:cxn modelId="{AD6A070A-37A1-4D71-8D3A-5C46082AB73F}" type="presParOf" srcId="{20F35A07-D18F-4E3E-81B0-F4547FBE0C2B}" destId="{16C750B0-6B77-4652-9AC4-3913E9C931BC}" srcOrd="0" destOrd="0" presId="urn:microsoft.com/office/officeart/2017/3/layout/HorizontalLabelsTimeline"/>
    <dgm:cxn modelId="{55A89A50-1754-47C0-9C87-E8AFB2D8DAA3}" type="presParOf" srcId="{20F35A07-D18F-4E3E-81B0-F4547FBE0C2B}" destId="{BFFF546F-FD28-4C41-BF6C-A3F04C901DE6}" srcOrd="1" destOrd="0" presId="urn:microsoft.com/office/officeart/2017/3/layout/HorizontalLabelsTimeline"/>
    <dgm:cxn modelId="{ACDECDC4-D096-4992-9F02-D68D86852E47}" type="presParOf" srcId="{3E4127E5-2248-470D-932B-8FF8DF74D72F}" destId="{EB3F0605-625C-47D1-9576-49C77E9FEEED}" srcOrd="2" destOrd="0" presId="urn:microsoft.com/office/officeart/2017/3/layout/HorizontalLabelsTimeline"/>
    <dgm:cxn modelId="{AD3C5255-22CA-43A3-93B5-AF5907D24FC6}" type="presParOf" srcId="{3E4127E5-2248-470D-932B-8FF8DF74D72F}" destId="{144F85FE-BAD9-4B07-AF09-7C254C7C6A2C}" srcOrd="3" destOrd="0" presId="urn:microsoft.com/office/officeart/2017/3/layout/HorizontalLabelsTimeline"/>
    <dgm:cxn modelId="{49442F8D-9E1B-4C4B-BB65-F7EFD8C83EE2}" type="presParOf" srcId="{3E4127E5-2248-470D-932B-8FF8DF74D72F}" destId="{D9A6BA40-9CF8-41B3-864F-5DCFB451DEC5}" srcOrd="4" destOrd="0" presId="urn:microsoft.com/office/officeart/2017/3/layout/HorizontalLabelsTimeline"/>
    <dgm:cxn modelId="{98AC83DD-8647-4221-8362-E2C6D5147B5D}" type="presParOf" srcId="{E9DD7300-35AB-4307-BEEE-3B4F937C4302}" destId="{97A2D421-FABB-4E92-9866-CE8E7A8F40EC}" srcOrd="3" destOrd="0" presId="urn:microsoft.com/office/officeart/2017/3/layout/HorizontalLabelsTimeline"/>
    <dgm:cxn modelId="{683C4D1F-7950-4AA3-80AF-991929973BAE}" type="presParOf" srcId="{E9DD7300-35AB-4307-BEEE-3B4F937C4302}" destId="{1EE80DF4-75F3-436E-AC68-3AF4B976FD98}" srcOrd="4" destOrd="0" presId="urn:microsoft.com/office/officeart/2017/3/layout/HorizontalLabelsTimeline"/>
    <dgm:cxn modelId="{0EDA4550-5974-4830-AC5B-D68546701EDB}" type="presParOf" srcId="{1EE80DF4-75F3-436E-AC68-3AF4B976FD98}" destId="{AC5C51EC-121A-4DA2-BAB8-0ACFA2632823}" srcOrd="0" destOrd="0" presId="urn:microsoft.com/office/officeart/2017/3/layout/HorizontalLabelsTimeline"/>
    <dgm:cxn modelId="{CDCF3771-D989-4E6D-899E-FC4C9D06725D}" type="presParOf" srcId="{1EE80DF4-75F3-436E-AC68-3AF4B976FD98}" destId="{CF15BFCF-0896-4D6B-B264-696F0D3D574C}" srcOrd="1" destOrd="0" presId="urn:microsoft.com/office/officeart/2017/3/layout/HorizontalLabelsTimeline"/>
    <dgm:cxn modelId="{A1E39E5A-D468-4028-9436-BB1207663D2E}" type="presParOf" srcId="{CF15BFCF-0896-4D6B-B264-696F0D3D574C}" destId="{8DFB5914-EAD0-4248-BD31-FBDD0C12CF59}" srcOrd="0" destOrd="0" presId="urn:microsoft.com/office/officeart/2017/3/layout/HorizontalLabelsTimeline"/>
    <dgm:cxn modelId="{DCC5863A-D4D4-408A-9B7B-1E46F135D750}" type="presParOf" srcId="{CF15BFCF-0896-4D6B-B264-696F0D3D574C}" destId="{F0CCB907-A4D7-4AF1-BBBC-38FC2F90CC19}" srcOrd="1" destOrd="0" presId="urn:microsoft.com/office/officeart/2017/3/layout/HorizontalLabelsTimeline"/>
    <dgm:cxn modelId="{BA8115CF-93AC-4357-8325-1EB67550E59D}" type="presParOf" srcId="{1EE80DF4-75F3-436E-AC68-3AF4B976FD98}" destId="{58C5A185-05FA-4F4F-832C-A7263C581EAA}" srcOrd="2" destOrd="0" presId="urn:microsoft.com/office/officeart/2017/3/layout/HorizontalLabelsTimeline"/>
    <dgm:cxn modelId="{30E4DA96-713E-4973-B422-4ACDF9327E7B}" type="presParOf" srcId="{1EE80DF4-75F3-436E-AC68-3AF4B976FD98}" destId="{7C2DF5F5-CAF3-4564-85DA-21D82B929010}" srcOrd="3" destOrd="0" presId="urn:microsoft.com/office/officeart/2017/3/layout/HorizontalLabelsTimeline"/>
    <dgm:cxn modelId="{D5600F76-0569-43BD-BA09-B03A5B7CC0F0}" type="presParOf" srcId="{1EE80DF4-75F3-436E-AC68-3AF4B976FD98}" destId="{080FCA97-F77D-4C60-8F33-B156E66B483B}" srcOrd="4" destOrd="0" presId="urn:microsoft.com/office/officeart/2017/3/layout/HorizontalLabelsTimeline"/>
    <dgm:cxn modelId="{AD4F932C-11FD-4143-A872-FA6DE915A794}" type="presParOf" srcId="{E9DD7300-35AB-4307-BEEE-3B4F937C4302}" destId="{1E1E658C-2F38-455D-B501-FAA0D86251C3}" srcOrd="5" destOrd="0" presId="urn:microsoft.com/office/officeart/2017/3/layout/HorizontalLabelsTimeline"/>
    <dgm:cxn modelId="{98321979-7E5A-47DE-B2EC-CF2636C6F48E}" type="presParOf" srcId="{E9DD7300-35AB-4307-BEEE-3B4F937C4302}" destId="{E6C2A7F7-B8B4-44E9-9B3B-46078A0C8584}" srcOrd="6" destOrd="0" presId="urn:microsoft.com/office/officeart/2017/3/layout/HorizontalLabelsTimeline"/>
    <dgm:cxn modelId="{D9DE3CDD-922E-4206-9C48-259004326EBC}" type="presParOf" srcId="{E6C2A7F7-B8B4-44E9-9B3B-46078A0C8584}" destId="{FE08D8A2-C4A2-40BA-A4A7-3E7FC0EA546E}" srcOrd="0" destOrd="0" presId="urn:microsoft.com/office/officeart/2017/3/layout/HorizontalLabelsTimeline"/>
    <dgm:cxn modelId="{69FE9BC2-4D74-491B-A306-C8FFFD135545}" type="presParOf" srcId="{E6C2A7F7-B8B4-44E9-9B3B-46078A0C8584}" destId="{F7DDBB7C-0044-4766-A115-ADB58B1369CD}" srcOrd="1" destOrd="0" presId="urn:microsoft.com/office/officeart/2017/3/layout/HorizontalLabelsTimeline"/>
    <dgm:cxn modelId="{8AAD4A89-C336-4AF6-9B74-2137FEEC3259}" type="presParOf" srcId="{F7DDBB7C-0044-4766-A115-ADB58B1369CD}" destId="{2E91A6DF-ECF9-44F1-B4A8-86DE4552C0BE}" srcOrd="0" destOrd="0" presId="urn:microsoft.com/office/officeart/2017/3/layout/HorizontalLabelsTimeline"/>
    <dgm:cxn modelId="{F1F2CE6C-9406-4639-9547-E6CBD91A1A1D}" type="presParOf" srcId="{F7DDBB7C-0044-4766-A115-ADB58B1369CD}" destId="{6A771F0E-3D60-4FBD-B7FA-218E10726E24}" srcOrd="1" destOrd="0" presId="urn:microsoft.com/office/officeart/2017/3/layout/HorizontalLabelsTimeline"/>
    <dgm:cxn modelId="{B026C4E6-9351-42B8-A059-8872A6F8CCCE}" type="presParOf" srcId="{E6C2A7F7-B8B4-44E9-9B3B-46078A0C8584}" destId="{A103242E-11A8-4A4B-85F4-6A98CEBAC34C}" srcOrd="2" destOrd="0" presId="urn:microsoft.com/office/officeart/2017/3/layout/HorizontalLabelsTimeline"/>
    <dgm:cxn modelId="{301192D6-D8C7-45F7-9113-934DF241110F}" type="presParOf" srcId="{E6C2A7F7-B8B4-44E9-9B3B-46078A0C8584}" destId="{A3BD29DE-1A21-40AC-877E-71C66B44AC2D}" srcOrd="3" destOrd="0" presId="urn:microsoft.com/office/officeart/2017/3/layout/HorizontalLabelsTimeline"/>
    <dgm:cxn modelId="{12C38BCE-0476-409E-A07D-FA53BE933EC5}" type="presParOf" srcId="{E6C2A7F7-B8B4-44E9-9B3B-46078A0C8584}" destId="{13094A42-5C11-4DF3-AD82-F1ABFD58A1C3}" srcOrd="4" destOrd="0" presId="urn:microsoft.com/office/officeart/2017/3/layout/HorizontalLabelsTimeline"/>
    <dgm:cxn modelId="{81C1D32B-F1D6-4CCE-86E3-D5569692EDB3}" type="presParOf" srcId="{E9DD7300-35AB-4307-BEEE-3B4F937C4302}" destId="{77BAE2DE-D6E1-4E24-A62F-C0574EB24F75}" srcOrd="7" destOrd="0" presId="urn:microsoft.com/office/officeart/2017/3/layout/HorizontalLabelsTimeline"/>
    <dgm:cxn modelId="{782BC9BE-3C3D-4D28-BE8B-8F36647AE5D4}" type="presParOf" srcId="{E9DD7300-35AB-4307-BEEE-3B4F937C4302}" destId="{DA4E9B4F-3D9F-4AAC-BDA8-B77C4B351A20}" srcOrd="8" destOrd="0" presId="urn:microsoft.com/office/officeart/2017/3/layout/HorizontalLabelsTimeline"/>
    <dgm:cxn modelId="{67245ED4-C698-4118-804B-DEB273D35504}" type="presParOf" srcId="{DA4E9B4F-3D9F-4AAC-BDA8-B77C4B351A20}" destId="{97325B91-BB6A-40D7-8B6E-4A2DE38797C6}" srcOrd="0" destOrd="0" presId="urn:microsoft.com/office/officeart/2017/3/layout/HorizontalLabelsTimeline"/>
    <dgm:cxn modelId="{F2187A98-60E1-4DC9-92C8-4989D25D4F78}" type="presParOf" srcId="{DA4E9B4F-3D9F-4AAC-BDA8-B77C4B351A20}" destId="{B5E7F585-5C00-4467-A9B1-F495A74CED5F}" srcOrd="1" destOrd="0" presId="urn:microsoft.com/office/officeart/2017/3/layout/HorizontalLabelsTimeline"/>
    <dgm:cxn modelId="{01801E67-C34E-4BD3-8E06-A9A5BC99D3D7}" type="presParOf" srcId="{B5E7F585-5C00-4467-A9B1-F495A74CED5F}" destId="{6A012BAE-9683-433F-8471-B8CDA3E3A0CE}" srcOrd="0" destOrd="0" presId="urn:microsoft.com/office/officeart/2017/3/layout/HorizontalLabelsTimeline"/>
    <dgm:cxn modelId="{CF3B177C-1E5C-4488-986B-1C27CB8DDDE3}" type="presParOf" srcId="{B5E7F585-5C00-4467-A9B1-F495A74CED5F}" destId="{9AC43D74-9AD6-41F5-8F46-A78D6C629B9C}" srcOrd="1" destOrd="0" presId="urn:microsoft.com/office/officeart/2017/3/layout/HorizontalLabelsTimeline"/>
    <dgm:cxn modelId="{2DE66DA5-0A8C-4F67-B60F-CAC4ECA75573}" type="presParOf" srcId="{DA4E9B4F-3D9F-4AAC-BDA8-B77C4B351A20}" destId="{07D54ACC-E1C1-4442-B5FB-AB342A801DF7}" srcOrd="2" destOrd="0" presId="urn:microsoft.com/office/officeart/2017/3/layout/HorizontalLabelsTimeline"/>
    <dgm:cxn modelId="{02C83CF4-E4FD-4134-9B39-9891223F8BA3}" type="presParOf" srcId="{DA4E9B4F-3D9F-4AAC-BDA8-B77C4B351A20}" destId="{525C1898-94BC-4B96-B72D-6D4A9FCA449D}" srcOrd="3" destOrd="0" presId="urn:microsoft.com/office/officeart/2017/3/layout/HorizontalLabelsTimeline"/>
    <dgm:cxn modelId="{BFD63F14-6F7A-4CF6-8FB7-5CC8157581EB}" type="presParOf" srcId="{DA4E9B4F-3D9F-4AAC-BDA8-B77C4B351A20}" destId="{608DFE24-8007-4870-9ABD-6444755E37CE}" srcOrd="4" destOrd="0" presId="urn:microsoft.com/office/officeart/2017/3/layout/HorizontalLabelsTimeline"/>
    <dgm:cxn modelId="{A6BCABD7-F98B-41EB-9CA7-9B9EDF150393}" type="presParOf" srcId="{E9DD7300-35AB-4307-BEEE-3B4F937C4302}" destId="{32615045-3075-41F4-951D-A357DD7646A7}" srcOrd="9" destOrd="0" presId="urn:microsoft.com/office/officeart/2017/3/layout/HorizontalLabelsTimeline"/>
    <dgm:cxn modelId="{B85B45EF-C109-4DFC-8333-EBE8B5705F2E}" type="presParOf" srcId="{E9DD7300-35AB-4307-BEEE-3B4F937C4302}" destId="{4139A033-F463-454A-A392-98288D101A6E}" srcOrd="10" destOrd="0" presId="urn:microsoft.com/office/officeart/2017/3/layout/HorizontalLabelsTimeline"/>
    <dgm:cxn modelId="{3EC3CEEE-8889-47EB-B73C-BFD95F634C35}" type="presParOf" srcId="{4139A033-F463-454A-A392-98288D101A6E}" destId="{15117A54-2AA0-4FED-8BA0-06441949C40E}" srcOrd="0" destOrd="0" presId="urn:microsoft.com/office/officeart/2017/3/layout/HorizontalLabelsTimeline"/>
    <dgm:cxn modelId="{8F97F9D5-02CB-4A6C-9DB0-3C8CA1A8482B}" type="presParOf" srcId="{4139A033-F463-454A-A392-98288D101A6E}" destId="{7582427E-BC55-4081-889A-A1C914CFDEC7}" srcOrd="1" destOrd="0" presId="urn:microsoft.com/office/officeart/2017/3/layout/HorizontalLabelsTimeline"/>
    <dgm:cxn modelId="{96D4D4D1-DE15-451C-88E2-1B53042B258B}" type="presParOf" srcId="{7582427E-BC55-4081-889A-A1C914CFDEC7}" destId="{EB61D9B7-9D62-4471-ABF9-5DA6C18C4BCB}" srcOrd="0" destOrd="0" presId="urn:microsoft.com/office/officeart/2017/3/layout/HorizontalLabelsTimeline"/>
    <dgm:cxn modelId="{492552D9-E613-40DD-B48F-8E4939360476}" type="presParOf" srcId="{7582427E-BC55-4081-889A-A1C914CFDEC7}" destId="{F02EEEAC-C537-4918-ADC7-DE6BB83578F3}" srcOrd="1" destOrd="0" presId="urn:microsoft.com/office/officeart/2017/3/layout/HorizontalLabelsTimeline"/>
    <dgm:cxn modelId="{6E49D3C2-5281-4543-8954-856A4CA091DC}" type="presParOf" srcId="{4139A033-F463-454A-A392-98288D101A6E}" destId="{BCAC979C-099B-44EC-A7B4-3662894CB159}" srcOrd="2" destOrd="0" presId="urn:microsoft.com/office/officeart/2017/3/layout/HorizontalLabelsTimeline"/>
    <dgm:cxn modelId="{A93D6575-77E9-4536-BB9F-91AA55C317EE}" type="presParOf" srcId="{4139A033-F463-454A-A392-98288D101A6E}" destId="{1B41D49D-F956-47BF-A81B-BF602A49306A}" srcOrd="3" destOrd="0" presId="urn:microsoft.com/office/officeart/2017/3/layout/HorizontalLabelsTimeline"/>
    <dgm:cxn modelId="{20817B15-9CD9-4186-BA3E-277E0F72C2FE}" type="presParOf" srcId="{4139A033-F463-454A-A392-98288D101A6E}" destId="{E8619718-81DE-417E-A485-068D392B0330}" srcOrd="4" destOrd="0" presId="urn:microsoft.com/office/officeart/2017/3/layout/HorizontalLabelsTimeline"/>
    <dgm:cxn modelId="{EF48707C-60F3-471B-8A54-E2C06D58398A}" type="presParOf" srcId="{E9DD7300-35AB-4307-BEEE-3B4F937C4302}" destId="{1C213C1B-E1F4-47BC-8381-D1F8D23464E9}" srcOrd="11" destOrd="0" presId="urn:microsoft.com/office/officeart/2017/3/layout/HorizontalLabelsTimeline"/>
    <dgm:cxn modelId="{C955D2B6-F8D9-423A-B2B8-EB9D2AD225F8}" type="presParOf" srcId="{E9DD7300-35AB-4307-BEEE-3B4F937C4302}" destId="{640F1E64-E400-41B1-9735-E3C4BC0A33E6}" srcOrd="12" destOrd="0" presId="urn:microsoft.com/office/officeart/2017/3/layout/HorizontalLabelsTimeline"/>
    <dgm:cxn modelId="{84C87259-2F58-4702-B56F-1FB97C90DBA1}" type="presParOf" srcId="{640F1E64-E400-41B1-9735-E3C4BC0A33E6}" destId="{8F5FE88D-B1CF-4C5D-AE13-66F5A8C55198}" srcOrd="0" destOrd="0" presId="urn:microsoft.com/office/officeart/2017/3/layout/HorizontalLabelsTimeline"/>
    <dgm:cxn modelId="{F79C7CA7-69C3-4004-B14F-AAA4D3ED9AC6}" type="presParOf" srcId="{640F1E64-E400-41B1-9735-E3C4BC0A33E6}" destId="{45F9E66B-0AD8-4568-BD78-CC929FFFD535}" srcOrd="1" destOrd="0" presId="urn:microsoft.com/office/officeart/2017/3/layout/HorizontalLabelsTimeline"/>
    <dgm:cxn modelId="{5452064D-AF1D-4B3D-BA9A-2F7DF1001DAC}" type="presParOf" srcId="{45F9E66B-0AD8-4568-BD78-CC929FFFD535}" destId="{7F241703-E68A-4474-A72C-81A74CC89E41}" srcOrd="0" destOrd="0" presId="urn:microsoft.com/office/officeart/2017/3/layout/HorizontalLabelsTimeline"/>
    <dgm:cxn modelId="{83609CBF-523B-4E04-A161-3ECA6EFAF727}" type="presParOf" srcId="{45F9E66B-0AD8-4568-BD78-CC929FFFD535}" destId="{2F9A4AE2-7F87-4F2B-938C-347A1D0BD2BD}" srcOrd="1" destOrd="0" presId="urn:microsoft.com/office/officeart/2017/3/layout/HorizontalLabelsTimeline"/>
    <dgm:cxn modelId="{6F6514F9-AC41-4F7E-975A-A91CFE74D8C7}" type="presParOf" srcId="{640F1E64-E400-41B1-9735-E3C4BC0A33E6}" destId="{E8CC752B-4C49-47B7-B17B-6E93DFA9675C}" srcOrd="2" destOrd="0" presId="urn:microsoft.com/office/officeart/2017/3/layout/HorizontalLabelsTimeline"/>
    <dgm:cxn modelId="{C75276F1-7CA5-4D25-B6CA-95FA30A4FB30}" type="presParOf" srcId="{640F1E64-E400-41B1-9735-E3C4BC0A33E6}" destId="{0E55233B-AB25-45EA-ACC1-E999629803E0}" srcOrd="3" destOrd="0" presId="urn:microsoft.com/office/officeart/2017/3/layout/HorizontalLabelsTimeline"/>
    <dgm:cxn modelId="{1EE17853-117C-4F52-9DA8-CD95FCAA534B}" type="presParOf" srcId="{640F1E64-E400-41B1-9735-E3C4BC0A33E6}" destId="{18BBC399-E11D-40D1-90E7-B3A433215BCA}" srcOrd="4" destOrd="0" presId="urn:microsoft.com/office/officeart/2017/3/layout/HorizontalLabelsTimeline"/>
    <dgm:cxn modelId="{F5F5E830-D48A-4A79-9724-BA437172246A}" type="presParOf" srcId="{E9DD7300-35AB-4307-BEEE-3B4F937C4302}" destId="{666B8DFC-8DA3-4DDD-A88C-B4F6F9F886B7}" srcOrd="13" destOrd="0" presId="urn:microsoft.com/office/officeart/2017/3/layout/HorizontalLabelsTimeline"/>
    <dgm:cxn modelId="{92E1C5DF-BA50-4C54-9A08-9A1A6D47173A}" type="presParOf" srcId="{E9DD7300-35AB-4307-BEEE-3B4F937C4302}" destId="{F6483E29-A5C7-423B-A32A-DDFB8323A82C}" srcOrd="14" destOrd="0" presId="urn:microsoft.com/office/officeart/2017/3/layout/HorizontalLabelsTimeline"/>
    <dgm:cxn modelId="{5A7A5748-2655-4F2B-9431-7FC672F57A2D}" type="presParOf" srcId="{F6483E29-A5C7-423B-A32A-DDFB8323A82C}" destId="{DD04EB9B-0F90-4E7E-A761-B28AB51B6A20}" srcOrd="0" destOrd="0" presId="urn:microsoft.com/office/officeart/2017/3/layout/HorizontalLabelsTimeline"/>
    <dgm:cxn modelId="{8CE24A67-41B8-49FE-B2FF-FFDE46FE4817}" type="presParOf" srcId="{F6483E29-A5C7-423B-A32A-DDFB8323A82C}" destId="{6E46B990-0ED1-400D-BA68-0C6E4679A31B}" srcOrd="1" destOrd="0" presId="urn:microsoft.com/office/officeart/2017/3/layout/HorizontalLabelsTimeline"/>
    <dgm:cxn modelId="{6510E9F5-F605-4F27-B26F-D9AE3E12A02A}" type="presParOf" srcId="{6E46B990-0ED1-400D-BA68-0C6E4679A31B}" destId="{691490B7-FB5A-468B-B43E-5D2BB44653A0}" srcOrd="0" destOrd="0" presId="urn:microsoft.com/office/officeart/2017/3/layout/HorizontalLabelsTimeline"/>
    <dgm:cxn modelId="{753E05A6-482E-458C-98EA-648A03B65CF7}" type="presParOf" srcId="{6E46B990-0ED1-400D-BA68-0C6E4679A31B}" destId="{83F49237-8313-4BBD-B3C2-13605302B369}" srcOrd="1" destOrd="0" presId="urn:microsoft.com/office/officeart/2017/3/layout/HorizontalLabelsTimeline"/>
    <dgm:cxn modelId="{97510523-F557-4766-8347-EDC3160BD081}" type="presParOf" srcId="{F6483E29-A5C7-423B-A32A-DDFB8323A82C}" destId="{58C9EB1C-495C-46EA-8277-021A0778EB2D}" srcOrd="2" destOrd="0" presId="urn:microsoft.com/office/officeart/2017/3/layout/HorizontalLabelsTimeline"/>
    <dgm:cxn modelId="{F6A05F36-0B08-49F1-869B-3B21F707059B}" type="presParOf" srcId="{F6483E29-A5C7-423B-A32A-DDFB8323A82C}" destId="{E15D7A5D-9BC3-4A46-84B3-5676C3A5B30A}" srcOrd="3" destOrd="0" presId="urn:microsoft.com/office/officeart/2017/3/layout/HorizontalLabelsTimeline"/>
    <dgm:cxn modelId="{9842584D-4F5F-4DBD-BF3B-494D2F6D908D}" type="presParOf" srcId="{F6483E29-A5C7-423B-A32A-DDFB8323A82C}" destId="{61BD2CB6-F1F5-4C10-A872-6752FDFCE585}" srcOrd="4" destOrd="0" presId="urn:microsoft.com/office/officeart/2017/3/layout/HorizontalLabelsTimeline"/>
    <dgm:cxn modelId="{0EF5B0E5-F195-4B41-9675-AA442589D711}" type="presParOf" srcId="{E9DD7300-35AB-4307-BEEE-3B4F937C4302}" destId="{50A04B3D-2902-4C5F-BFA5-2ED9AF6C4CCA}" srcOrd="15" destOrd="0" presId="urn:microsoft.com/office/officeart/2017/3/layout/HorizontalLabelsTimeline"/>
    <dgm:cxn modelId="{695D3D93-47DC-4974-9EA5-8756C63E04C6}" type="presParOf" srcId="{E9DD7300-35AB-4307-BEEE-3B4F937C4302}" destId="{2F8FF172-EB89-4269-B9D4-EC4768A5DE66}" srcOrd="16" destOrd="0" presId="urn:microsoft.com/office/officeart/2017/3/layout/HorizontalLabelsTimeline"/>
    <dgm:cxn modelId="{9C8E3DE0-191E-4CFB-BCAF-6E44F6B6B443}" type="presParOf" srcId="{2F8FF172-EB89-4269-B9D4-EC4768A5DE66}" destId="{00C64EE8-674A-4871-AA8D-8F0F89847D9C}" srcOrd="0" destOrd="0" presId="urn:microsoft.com/office/officeart/2017/3/layout/HorizontalLabelsTimeline"/>
    <dgm:cxn modelId="{9CF33E57-7B18-4278-9C26-6C4373496D8E}" type="presParOf" srcId="{2F8FF172-EB89-4269-B9D4-EC4768A5DE66}" destId="{FA469FA6-0658-4DC8-8DEA-B3BDFEE39373}" srcOrd="1" destOrd="0" presId="urn:microsoft.com/office/officeart/2017/3/layout/HorizontalLabelsTimeline"/>
    <dgm:cxn modelId="{C223D67D-D9C8-42DF-B6E2-BE71B9DA0773}" type="presParOf" srcId="{FA469FA6-0658-4DC8-8DEA-B3BDFEE39373}" destId="{40FB26E1-D370-4FA5-B858-AC2187482B18}" srcOrd="0" destOrd="0" presId="urn:microsoft.com/office/officeart/2017/3/layout/HorizontalLabelsTimeline"/>
    <dgm:cxn modelId="{68F518AE-A111-422B-A2A6-4CBF38D151E8}" type="presParOf" srcId="{FA469FA6-0658-4DC8-8DEA-B3BDFEE39373}" destId="{3B5DE0F2-8B02-4BFE-BB5F-10F7F49ED288}" srcOrd="1" destOrd="0" presId="urn:microsoft.com/office/officeart/2017/3/layout/HorizontalLabelsTimeline"/>
    <dgm:cxn modelId="{DC8C67B7-94B0-4DE8-8F7A-164B0A061E2F}" type="presParOf" srcId="{2F8FF172-EB89-4269-B9D4-EC4768A5DE66}" destId="{1C1F2056-7127-435E-9FD8-AE5D01934974}" srcOrd="2" destOrd="0" presId="urn:microsoft.com/office/officeart/2017/3/layout/HorizontalLabelsTimeline"/>
    <dgm:cxn modelId="{2A2D79B4-A150-494E-9E64-A212B4ED2EDE}" type="presParOf" srcId="{2F8FF172-EB89-4269-B9D4-EC4768A5DE66}" destId="{9ED1981B-5048-4DD4-A982-CBDD8FE620BE}" srcOrd="3" destOrd="0" presId="urn:microsoft.com/office/officeart/2017/3/layout/HorizontalLabelsTimeline"/>
    <dgm:cxn modelId="{76452DED-F224-4D10-8BD6-FEB73F7AF32C}" type="presParOf" srcId="{2F8FF172-EB89-4269-B9D4-EC4768A5DE66}" destId="{EE5ED291-9078-4360-88C8-E46F88E9A976}" srcOrd="4" destOrd="0" presId="urn:microsoft.com/office/officeart/2017/3/layout/HorizontalLabelsTimeline"/>
    <dgm:cxn modelId="{AB257E12-1556-43F3-B784-E1B8BA03963B}" type="presParOf" srcId="{E9DD7300-35AB-4307-BEEE-3B4F937C4302}" destId="{FAEBC332-0BEA-410A-81F3-A48BC8EC6F14}" srcOrd="17" destOrd="0" presId="urn:microsoft.com/office/officeart/2017/3/layout/HorizontalLabelsTimeline"/>
    <dgm:cxn modelId="{1EB22313-2154-4D34-AEB3-A11991503DC5}" type="presParOf" srcId="{E9DD7300-35AB-4307-BEEE-3B4F937C4302}" destId="{8E00AEDF-EA1B-44C2-8CD1-8236E60C8961}" srcOrd="18" destOrd="0" presId="urn:microsoft.com/office/officeart/2017/3/layout/HorizontalLabelsTimeline"/>
    <dgm:cxn modelId="{AA06C31A-E5D3-4121-8A80-BFD11DEDC984}" type="presParOf" srcId="{8E00AEDF-EA1B-44C2-8CD1-8236E60C8961}" destId="{E897DB04-CF0A-47C1-91A2-D41BFF2ABB57}" srcOrd="0" destOrd="0" presId="urn:microsoft.com/office/officeart/2017/3/layout/HorizontalLabelsTimeline"/>
    <dgm:cxn modelId="{41216402-544F-4EB8-A4E7-7B40599F6B08}" type="presParOf" srcId="{8E00AEDF-EA1B-44C2-8CD1-8236E60C8961}" destId="{D11EF2CD-4640-4842-88C3-646672CBCC61}" srcOrd="1" destOrd="0" presId="urn:microsoft.com/office/officeart/2017/3/layout/HorizontalLabelsTimeline"/>
    <dgm:cxn modelId="{3A1E9C0F-DE1A-40A1-9D50-00CC96591270}" type="presParOf" srcId="{D11EF2CD-4640-4842-88C3-646672CBCC61}" destId="{070FA85D-C606-404C-9403-F2E36FC12AF6}" srcOrd="0" destOrd="0" presId="urn:microsoft.com/office/officeart/2017/3/layout/HorizontalLabelsTimeline"/>
    <dgm:cxn modelId="{3169DAF0-3F1D-46AE-AF2F-EA6A16D4969E}" type="presParOf" srcId="{D11EF2CD-4640-4842-88C3-646672CBCC61}" destId="{EB965711-AC00-4BC8-B6CF-F59EF648B8B8}" srcOrd="1" destOrd="0" presId="urn:microsoft.com/office/officeart/2017/3/layout/HorizontalLabelsTimeline"/>
    <dgm:cxn modelId="{BE3E9142-B5D5-4093-8BDE-B579E4D815B4}" type="presParOf" srcId="{8E00AEDF-EA1B-44C2-8CD1-8236E60C8961}" destId="{D34CB39C-39FD-4D93-9FC3-38148C0EFD6F}" srcOrd="2" destOrd="0" presId="urn:microsoft.com/office/officeart/2017/3/layout/HorizontalLabelsTimeline"/>
    <dgm:cxn modelId="{0EDB4D63-90EC-478B-9A17-2D929D47DA38}" type="presParOf" srcId="{8E00AEDF-EA1B-44C2-8CD1-8236E60C8961}" destId="{AC2FAC78-7DEB-4C9D-A1B2-4AE2E0A06D56}" srcOrd="3" destOrd="0" presId="urn:microsoft.com/office/officeart/2017/3/layout/HorizontalLabelsTimeline"/>
    <dgm:cxn modelId="{B99DE7B2-0CDF-48AE-AF32-AE91AA739BD7}" type="presParOf" srcId="{8E00AEDF-EA1B-44C2-8CD1-8236E60C8961}" destId="{EE9EBA5B-4449-43C6-813C-6B34A2F4174B}"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2468B-6A67-43BC-A079-A3386A0B57CB}">
      <dsp:nvSpPr>
        <dsp:cNvPr id="0" name=""/>
        <dsp:cNvSpPr/>
      </dsp:nvSpPr>
      <dsp:spPr>
        <a:xfrm>
          <a:off x="0" y="2231972"/>
          <a:ext cx="1016793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D7BFD13-3A77-40B8-A867-D754CDD86646}">
      <dsp:nvSpPr>
        <dsp:cNvPr id="0" name=""/>
        <dsp:cNvSpPr/>
      </dsp:nvSpPr>
      <dsp:spPr>
        <a:xfrm rot="8100000">
          <a:off x="71683" y="514382"/>
          <a:ext cx="328274" cy="328274"/>
        </a:xfrm>
        <a:prstGeom prst="teardrop">
          <a:avLst>
            <a:gd name="adj" fmla="val 115000"/>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188D76F-290A-4CE7-AC6C-66B2B3951B51}">
      <dsp:nvSpPr>
        <dsp:cNvPr id="0" name=""/>
        <dsp:cNvSpPr/>
      </dsp:nvSpPr>
      <dsp:spPr>
        <a:xfrm>
          <a:off x="108151" y="550850"/>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591931CA-63F3-4E3C-876F-CA2044F3521C}">
      <dsp:nvSpPr>
        <dsp:cNvPr id="0" name=""/>
        <dsp:cNvSpPr/>
      </dsp:nvSpPr>
      <dsp:spPr>
        <a:xfrm>
          <a:off x="467945" y="910644"/>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Morrill Act—Allows public lands to be used to establish “land grant colleges to teach agriculture”</a:t>
          </a:r>
        </a:p>
      </dsp:txBody>
      <dsp:txXfrm>
        <a:off x="467945" y="910644"/>
        <a:ext cx="3381638" cy="1321327"/>
      </dsp:txXfrm>
    </dsp:sp>
    <dsp:sp modelId="{692B339C-2D52-481D-8849-B8F554BF2B36}">
      <dsp:nvSpPr>
        <dsp:cNvPr id="0" name=""/>
        <dsp:cNvSpPr/>
      </dsp:nvSpPr>
      <dsp:spPr>
        <a:xfrm>
          <a:off x="467945" y="446394"/>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1862</a:t>
          </a:r>
        </a:p>
      </dsp:txBody>
      <dsp:txXfrm>
        <a:off x="467945" y="446394"/>
        <a:ext cx="3381638" cy="464250"/>
      </dsp:txXfrm>
    </dsp:sp>
    <dsp:sp modelId="{2A2DBFE7-93B8-4D0A-A970-3C2B5D75ED65}">
      <dsp:nvSpPr>
        <dsp:cNvPr id="0" name=""/>
        <dsp:cNvSpPr/>
      </dsp:nvSpPr>
      <dsp:spPr>
        <a:xfrm>
          <a:off x="235820" y="910644"/>
          <a:ext cx="0" cy="1321327"/>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57CEC4C-C11E-492C-9A14-059852D4022B}">
      <dsp:nvSpPr>
        <dsp:cNvPr id="0" name=""/>
        <dsp:cNvSpPr/>
      </dsp:nvSpPr>
      <dsp:spPr>
        <a:xfrm>
          <a:off x="194038" y="2190189"/>
          <a:ext cx="83565" cy="8356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513A286-BF65-4A1B-ADB5-123DFE2190A3}">
      <dsp:nvSpPr>
        <dsp:cNvPr id="0" name=""/>
        <dsp:cNvSpPr/>
      </dsp:nvSpPr>
      <dsp:spPr>
        <a:xfrm rot="18900000">
          <a:off x="2100444" y="3621288"/>
          <a:ext cx="328274" cy="328274"/>
        </a:xfrm>
        <a:prstGeom prst="teardrop">
          <a:avLst>
            <a:gd name="adj" fmla="val 115000"/>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BB6B78C-D3C8-44A2-A5BB-3224EB4C59E4}">
      <dsp:nvSpPr>
        <dsp:cNvPr id="0" name=""/>
        <dsp:cNvSpPr/>
      </dsp:nvSpPr>
      <dsp:spPr>
        <a:xfrm>
          <a:off x="2136912" y="3657756"/>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E9A77B65-D0FA-4D87-8C9D-6C22F031B0BE}">
      <dsp:nvSpPr>
        <dsp:cNvPr id="0" name=""/>
        <dsp:cNvSpPr/>
      </dsp:nvSpPr>
      <dsp:spPr>
        <a:xfrm>
          <a:off x="2496706" y="2231972"/>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Hatch Act—Establishes Ag Experiment Stations</a:t>
          </a:r>
        </a:p>
      </dsp:txBody>
      <dsp:txXfrm>
        <a:off x="2496706" y="2231972"/>
        <a:ext cx="3381638" cy="1321327"/>
      </dsp:txXfrm>
    </dsp:sp>
    <dsp:sp modelId="{A6B40241-873B-4E56-93DC-F10132208A25}">
      <dsp:nvSpPr>
        <dsp:cNvPr id="0" name=""/>
        <dsp:cNvSpPr/>
      </dsp:nvSpPr>
      <dsp:spPr>
        <a:xfrm>
          <a:off x="2496706" y="3553300"/>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1887</a:t>
          </a:r>
        </a:p>
      </dsp:txBody>
      <dsp:txXfrm>
        <a:off x="2496706" y="3553300"/>
        <a:ext cx="3381638" cy="464250"/>
      </dsp:txXfrm>
    </dsp:sp>
    <dsp:sp modelId="{D618C10D-5D28-4BC9-8155-8E692069CB38}">
      <dsp:nvSpPr>
        <dsp:cNvPr id="0" name=""/>
        <dsp:cNvSpPr/>
      </dsp:nvSpPr>
      <dsp:spPr>
        <a:xfrm>
          <a:off x="2264581" y="2231972"/>
          <a:ext cx="0" cy="1321327"/>
        </a:xfrm>
        <a:prstGeom prst="line">
          <a:avLst/>
        </a:prstGeom>
        <a:noFill/>
        <a:ln w="12700" cap="flat" cmpd="sng" algn="ctr">
          <a:solidFill>
            <a:schemeClr val="accent2">
              <a:hueOff val="-2474889"/>
              <a:satOff val="807"/>
              <a:lumOff val="-719"/>
              <a:alphaOff val="0"/>
            </a:schemeClr>
          </a:solidFill>
          <a:prstDash val="dash"/>
        </a:ln>
        <a:effectLst/>
      </dsp:spPr>
      <dsp:style>
        <a:lnRef idx="1">
          <a:scrgbClr r="0" g="0" b="0"/>
        </a:lnRef>
        <a:fillRef idx="0">
          <a:scrgbClr r="0" g="0" b="0"/>
        </a:fillRef>
        <a:effectRef idx="0">
          <a:scrgbClr r="0" g="0" b="0"/>
        </a:effectRef>
        <a:fontRef idx="minor"/>
      </dsp:style>
    </dsp:sp>
    <dsp:sp modelId="{F5C9339E-1042-499C-9A73-390BC6184C09}">
      <dsp:nvSpPr>
        <dsp:cNvPr id="0" name=""/>
        <dsp:cNvSpPr/>
      </dsp:nvSpPr>
      <dsp:spPr>
        <a:xfrm>
          <a:off x="2222798" y="2190189"/>
          <a:ext cx="83565" cy="83565"/>
        </a:xfrm>
        <a:prstGeom prst="ellipse">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A049477-B7FD-4E48-8518-64D0D7310328}">
      <dsp:nvSpPr>
        <dsp:cNvPr id="0" name=""/>
        <dsp:cNvSpPr/>
      </dsp:nvSpPr>
      <dsp:spPr>
        <a:xfrm rot="8100000">
          <a:off x="4129204" y="514382"/>
          <a:ext cx="328274" cy="328274"/>
        </a:xfrm>
        <a:prstGeom prst="teardrop">
          <a:avLst>
            <a:gd name="adj" fmla="val 115000"/>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045F710-19D6-4A88-B4FC-8D8A3C65771C}">
      <dsp:nvSpPr>
        <dsp:cNvPr id="0" name=""/>
        <dsp:cNvSpPr/>
      </dsp:nvSpPr>
      <dsp:spPr>
        <a:xfrm>
          <a:off x="4165673" y="550850"/>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B0A200FC-15A0-410A-8371-F9BD134EEA9F}">
      <dsp:nvSpPr>
        <dsp:cNvPr id="0" name=""/>
        <dsp:cNvSpPr/>
      </dsp:nvSpPr>
      <dsp:spPr>
        <a:xfrm>
          <a:off x="4527834" y="843737"/>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Research and Marketing Act—Establishes multistate research, 25% set aside from Hatch funds for regional research.</a:t>
          </a:r>
        </a:p>
        <a:p>
          <a:pPr marL="0" lvl="0" indent="0" algn="l" defTabSz="533400">
            <a:lnSpc>
              <a:spcPct val="90000"/>
            </a:lnSpc>
            <a:spcBef>
              <a:spcPct val="0"/>
            </a:spcBef>
            <a:spcAft>
              <a:spcPct val="35000"/>
            </a:spcAft>
            <a:buNone/>
          </a:pPr>
          <a:endParaRPr lang="en-US" sz="1400" kern="1200" dirty="0"/>
        </a:p>
        <a:p>
          <a:pPr marL="0" lvl="0" indent="0" algn="l" defTabSz="533400">
            <a:lnSpc>
              <a:spcPct val="90000"/>
            </a:lnSpc>
            <a:spcBef>
              <a:spcPct val="0"/>
            </a:spcBef>
            <a:spcAft>
              <a:spcPct val="35000"/>
            </a:spcAft>
            <a:buNone/>
          </a:pPr>
          <a:r>
            <a:rPr lang="en-US" sz="1200" kern="1200" dirty="0"/>
            <a:t>agInnovation North Central established in 1947 as the NCRA!</a:t>
          </a:r>
        </a:p>
      </dsp:txBody>
      <dsp:txXfrm>
        <a:off x="4527834" y="843737"/>
        <a:ext cx="3381638" cy="1321327"/>
      </dsp:txXfrm>
    </dsp:sp>
    <dsp:sp modelId="{A7D124F4-5798-4DDA-B39D-050BE60F2DC7}">
      <dsp:nvSpPr>
        <dsp:cNvPr id="0" name=""/>
        <dsp:cNvSpPr/>
      </dsp:nvSpPr>
      <dsp:spPr>
        <a:xfrm>
          <a:off x="4527834" y="379486"/>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1946</a:t>
          </a:r>
        </a:p>
      </dsp:txBody>
      <dsp:txXfrm>
        <a:off x="4527834" y="379486"/>
        <a:ext cx="3381638" cy="464250"/>
      </dsp:txXfrm>
    </dsp:sp>
    <dsp:sp modelId="{61F86386-90E1-4BEB-87E0-A954730FE99F}">
      <dsp:nvSpPr>
        <dsp:cNvPr id="0" name=""/>
        <dsp:cNvSpPr/>
      </dsp:nvSpPr>
      <dsp:spPr>
        <a:xfrm>
          <a:off x="4293342" y="910644"/>
          <a:ext cx="0" cy="1321327"/>
        </a:xfrm>
        <a:prstGeom prst="line">
          <a:avLst/>
        </a:prstGeom>
        <a:noFill/>
        <a:ln w="12700" cap="flat" cmpd="sng" algn="ctr">
          <a:solidFill>
            <a:schemeClr val="accent2">
              <a:hueOff val="-4949778"/>
              <a:satOff val="1615"/>
              <a:lumOff val="-1438"/>
              <a:alphaOff val="0"/>
            </a:schemeClr>
          </a:solidFill>
          <a:prstDash val="dash"/>
        </a:ln>
        <a:effectLst/>
      </dsp:spPr>
      <dsp:style>
        <a:lnRef idx="1">
          <a:scrgbClr r="0" g="0" b="0"/>
        </a:lnRef>
        <a:fillRef idx="0">
          <a:scrgbClr r="0" g="0" b="0"/>
        </a:fillRef>
        <a:effectRef idx="0">
          <a:scrgbClr r="0" g="0" b="0"/>
        </a:effectRef>
        <a:fontRef idx="minor"/>
      </dsp:style>
    </dsp:sp>
    <dsp:sp modelId="{5AFD2CA6-A07C-4559-AA68-9FAC6B9A418E}">
      <dsp:nvSpPr>
        <dsp:cNvPr id="0" name=""/>
        <dsp:cNvSpPr/>
      </dsp:nvSpPr>
      <dsp:spPr>
        <a:xfrm>
          <a:off x="4251559" y="2190189"/>
          <a:ext cx="83565" cy="83565"/>
        </a:xfrm>
        <a:prstGeom prst="ellipse">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DD1FEDA-E1C8-4FFE-AF4C-4117B324437A}">
      <dsp:nvSpPr>
        <dsp:cNvPr id="0" name=""/>
        <dsp:cNvSpPr/>
      </dsp:nvSpPr>
      <dsp:spPr>
        <a:xfrm rot="18900000">
          <a:off x="6157965" y="3621288"/>
          <a:ext cx="328274" cy="328274"/>
        </a:xfrm>
        <a:prstGeom prst="teardrop">
          <a:avLst>
            <a:gd name="adj" fmla="val 115000"/>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B94E593-E58C-4560-9E05-76546239B233}">
      <dsp:nvSpPr>
        <dsp:cNvPr id="0" name=""/>
        <dsp:cNvSpPr/>
      </dsp:nvSpPr>
      <dsp:spPr>
        <a:xfrm>
          <a:off x="6194434" y="3657756"/>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650BC8F7-D807-4CFE-A38F-498623EC2E84}">
      <dsp:nvSpPr>
        <dsp:cNvPr id="0" name=""/>
        <dsp:cNvSpPr/>
      </dsp:nvSpPr>
      <dsp:spPr>
        <a:xfrm>
          <a:off x="6554228" y="2231972"/>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Agricultural Research, Extension, and Education Reform Act (AREERA)—Establishes the Multistate Research Fund (MRF), scientific peer review, and integrated research and extension activities.</a:t>
          </a:r>
        </a:p>
      </dsp:txBody>
      <dsp:txXfrm>
        <a:off x="6554228" y="2231972"/>
        <a:ext cx="3381638" cy="1321327"/>
      </dsp:txXfrm>
    </dsp:sp>
    <dsp:sp modelId="{4C8606DA-2390-4AE3-B6CA-AAF4C2E7C58A}">
      <dsp:nvSpPr>
        <dsp:cNvPr id="0" name=""/>
        <dsp:cNvSpPr/>
      </dsp:nvSpPr>
      <dsp:spPr>
        <a:xfrm>
          <a:off x="6554228" y="3553300"/>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1998</a:t>
          </a:r>
        </a:p>
      </dsp:txBody>
      <dsp:txXfrm>
        <a:off x="6554228" y="3553300"/>
        <a:ext cx="3381638" cy="464250"/>
      </dsp:txXfrm>
    </dsp:sp>
    <dsp:sp modelId="{6D51B295-45DF-4668-B213-0C06691FAED0}">
      <dsp:nvSpPr>
        <dsp:cNvPr id="0" name=""/>
        <dsp:cNvSpPr/>
      </dsp:nvSpPr>
      <dsp:spPr>
        <a:xfrm>
          <a:off x="6322102" y="2231972"/>
          <a:ext cx="0" cy="1321327"/>
        </a:xfrm>
        <a:prstGeom prst="line">
          <a:avLst/>
        </a:prstGeom>
        <a:noFill/>
        <a:ln w="12700" cap="flat" cmpd="sng" algn="ctr">
          <a:solidFill>
            <a:schemeClr val="accent2">
              <a:hueOff val="-7424668"/>
              <a:satOff val="2422"/>
              <a:lumOff val="-2157"/>
              <a:alphaOff val="0"/>
            </a:schemeClr>
          </a:solidFill>
          <a:prstDash val="dash"/>
        </a:ln>
        <a:effectLst/>
      </dsp:spPr>
      <dsp:style>
        <a:lnRef idx="1">
          <a:scrgbClr r="0" g="0" b="0"/>
        </a:lnRef>
        <a:fillRef idx="0">
          <a:scrgbClr r="0" g="0" b="0"/>
        </a:fillRef>
        <a:effectRef idx="0">
          <a:scrgbClr r="0" g="0" b="0"/>
        </a:effectRef>
        <a:fontRef idx="minor"/>
      </dsp:style>
    </dsp:sp>
    <dsp:sp modelId="{DEADB392-2667-45FC-A681-979A4FB79A32}">
      <dsp:nvSpPr>
        <dsp:cNvPr id="0" name=""/>
        <dsp:cNvSpPr/>
      </dsp:nvSpPr>
      <dsp:spPr>
        <a:xfrm>
          <a:off x="6280320" y="2190189"/>
          <a:ext cx="83565" cy="83565"/>
        </a:xfrm>
        <a:prstGeom prst="ellipse">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673FF-2D1E-4BD6-8141-9B1EDF064541}">
      <dsp:nvSpPr>
        <dsp:cNvPr id="0" name=""/>
        <dsp:cNvSpPr/>
      </dsp:nvSpPr>
      <dsp:spPr>
        <a:xfrm rot="5400000">
          <a:off x="4175085" y="-663316"/>
          <a:ext cx="3339518" cy="5501030"/>
        </a:xfrm>
        <a:prstGeom prst="round2SameRect">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baseline="0"/>
            <a:t>Must be matched 1:1; Insular areas and DC  have a 50% match</a:t>
          </a:r>
          <a:endParaRPr lang="en-US" sz="1500" kern="1200"/>
        </a:p>
        <a:p>
          <a:pPr marL="114300" lvl="1" indent="-114300" algn="l" defTabSz="666750">
            <a:lnSpc>
              <a:spcPct val="90000"/>
            </a:lnSpc>
            <a:spcBef>
              <a:spcPct val="0"/>
            </a:spcBef>
            <a:spcAft>
              <a:spcPct val="15000"/>
            </a:spcAft>
            <a:buChar char="•"/>
          </a:pPr>
          <a:r>
            <a:rPr lang="en-US" sz="1500" kern="1200" baseline="0"/>
            <a:t>USDA Secretary may waive match for Insular and DC</a:t>
          </a:r>
          <a:endParaRPr lang="en-US" sz="1500" kern="1200"/>
        </a:p>
        <a:p>
          <a:pPr marL="114300" lvl="1" indent="-114300" algn="l" defTabSz="666750">
            <a:lnSpc>
              <a:spcPct val="90000"/>
            </a:lnSpc>
            <a:spcBef>
              <a:spcPct val="0"/>
            </a:spcBef>
            <a:spcAft>
              <a:spcPct val="15000"/>
            </a:spcAft>
            <a:buChar char="•"/>
          </a:pPr>
          <a:r>
            <a:rPr lang="en-US" sz="1500" kern="1200" baseline="0" dirty="0"/>
            <a:t>Multistate research – at least 25% must be used to support multistate research</a:t>
          </a:r>
          <a:endParaRPr lang="en-US" sz="1500" kern="1200" dirty="0"/>
        </a:p>
        <a:p>
          <a:pPr marL="228600" lvl="2" indent="-114300" algn="l" defTabSz="666750">
            <a:lnSpc>
              <a:spcPct val="90000"/>
            </a:lnSpc>
            <a:spcBef>
              <a:spcPct val="0"/>
            </a:spcBef>
            <a:spcAft>
              <a:spcPct val="15000"/>
            </a:spcAft>
            <a:buChar char="•"/>
          </a:pPr>
          <a:r>
            <a:rPr lang="en-US" sz="1500" kern="1200" baseline="0"/>
            <a:t>Integrated activities – 25% or 2X level spent in FY1997 (whichever is less) on activities that integrate research and Extension</a:t>
          </a:r>
          <a:endParaRPr lang="en-US" sz="1500" kern="1200"/>
        </a:p>
        <a:p>
          <a:pPr marL="114300" lvl="1" indent="-114300" algn="l" defTabSz="666750">
            <a:lnSpc>
              <a:spcPct val="90000"/>
            </a:lnSpc>
            <a:spcBef>
              <a:spcPct val="0"/>
            </a:spcBef>
            <a:spcAft>
              <a:spcPct val="15000"/>
            </a:spcAft>
            <a:buChar char="•"/>
          </a:pPr>
          <a:r>
            <a:rPr lang="en-US" sz="1500" kern="1200" baseline="0"/>
            <a:t>1-year carryover; if not spent in the second year, then the amount is deducted from the following year’s allocation and the unspent funds are redistributed by formula</a:t>
          </a:r>
          <a:endParaRPr lang="en-US" sz="1500" kern="1200"/>
        </a:p>
      </dsp:txBody>
      <dsp:txXfrm rot="-5400000">
        <a:off x="3094329" y="580462"/>
        <a:ext cx="5338008" cy="3013474"/>
      </dsp:txXfrm>
    </dsp:sp>
    <dsp:sp modelId="{A66CA922-37F1-476D-AD8E-F7E7B951724D}">
      <dsp:nvSpPr>
        <dsp:cNvPr id="0" name=""/>
        <dsp:cNvSpPr/>
      </dsp:nvSpPr>
      <dsp:spPr>
        <a:xfrm>
          <a:off x="0" y="0"/>
          <a:ext cx="3094329" cy="4174398"/>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1" u="sng" kern="1200" baseline="0"/>
            <a:t>Hatch Act (1887) continued</a:t>
          </a:r>
          <a:endParaRPr lang="en-US" sz="3700" kern="1200"/>
        </a:p>
      </dsp:txBody>
      <dsp:txXfrm>
        <a:off x="151053" y="151053"/>
        <a:ext cx="2792223" cy="3872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9E8F3-5BC9-4598-AB13-7207CCD30FB3}">
      <dsp:nvSpPr>
        <dsp:cNvPr id="0" name=""/>
        <dsp:cNvSpPr/>
      </dsp:nvSpPr>
      <dsp:spPr>
        <a:xfrm rot="5400000">
          <a:off x="2261530" y="950661"/>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Research</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(NC)</a:t>
          </a:r>
        </a:p>
      </dsp:txBody>
      <dsp:txXfrm rot="-5400000">
        <a:off x="2559446" y="1085578"/>
        <a:ext cx="889476" cy="1022387"/>
      </dsp:txXfrm>
    </dsp:sp>
    <dsp:sp modelId="{1352311A-F30F-4200-A880-F9E309D6586D}">
      <dsp:nvSpPr>
        <dsp:cNvPr id="0" name=""/>
        <dsp:cNvSpPr/>
      </dsp:nvSpPr>
      <dsp:spPr>
        <a:xfrm>
          <a:off x="3689505" y="115117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779DCC73-A87E-4754-BBB3-D27A8CD2290D}">
      <dsp:nvSpPr>
        <dsp:cNvPr id="0" name=""/>
        <dsp:cNvSpPr/>
      </dsp:nvSpPr>
      <dsp:spPr>
        <a:xfrm rot="5400000">
          <a:off x="865934" y="950661"/>
          <a:ext cx="1485308" cy="1292218"/>
        </a:xfrm>
        <a:prstGeom prst="hexagon">
          <a:avLst>
            <a:gd name="adj" fmla="val 25000"/>
            <a:gd name="vf" fmla="val 11547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Development</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(DC)</a:t>
          </a:r>
        </a:p>
      </dsp:txBody>
      <dsp:txXfrm rot="-5400000">
        <a:off x="1163850" y="1085578"/>
        <a:ext cx="889476" cy="1022387"/>
      </dsp:txXfrm>
    </dsp:sp>
    <dsp:sp modelId="{5D3172B0-6E87-4ECF-8E57-4FA3341565FE}">
      <dsp:nvSpPr>
        <dsp:cNvPr id="0" name=""/>
        <dsp:cNvSpPr/>
      </dsp:nvSpPr>
      <dsp:spPr>
        <a:xfrm rot="5400000">
          <a:off x="1561059" y="2211390"/>
          <a:ext cx="1485308" cy="1292218"/>
        </a:xfrm>
        <a:prstGeom prst="hexagon">
          <a:avLst>
            <a:gd name="adj" fmla="val 25000"/>
            <a:gd name="vf" fmla="val 115470"/>
          </a:avLst>
        </a:prstGeom>
        <a:solidFill>
          <a:schemeClr val="accent2">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Coordinating</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(CC)</a:t>
          </a:r>
        </a:p>
      </dsp:txBody>
      <dsp:txXfrm rot="-5400000">
        <a:off x="1858975" y="2346307"/>
        <a:ext cx="889476" cy="1022387"/>
      </dsp:txXfrm>
    </dsp:sp>
    <dsp:sp modelId="{28CFEA84-DFA6-4607-AF7E-09494CB64985}">
      <dsp:nvSpPr>
        <dsp:cNvPr id="0" name=""/>
        <dsp:cNvSpPr/>
      </dsp:nvSpPr>
      <dsp:spPr>
        <a:xfrm>
          <a:off x="0" y="2411907"/>
          <a:ext cx="1604133" cy="891185"/>
        </a:xfrm>
        <a:prstGeom prst="rect">
          <a:avLst/>
        </a:prstGeom>
        <a:noFill/>
        <a:ln>
          <a:noFill/>
        </a:ln>
        <a:effectLst/>
      </dsp:spPr>
      <dsp:style>
        <a:lnRef idx="0">
          <a:scrgbClr r="0" g="0" b="0"/>
        </a:lnRef>
        <a:fillRef idx="0">
          <a:scrgbClr r="0" g="0" b="0"/>
        </a:fillRef>
        <a:effectRef idx="0">
          <a:scrgbClr r="0" g="0" b="0"/>
        </a:effectRef>
        <a:fontRef idx="minor"/>
      </dsp:style>
    </dsp:sp>
    <dsp:sp modelId="{E1E664C0-3361-42AE-9F7F-3B060B962057}">
      <dsp:nvSpPr>
        <dsp:cNvPr id="0" name=""/>
        <dsp:cNvSpPr/>
      </dsp:nvSpPr>
      <dsp:spPr>
        <a:xfrm rot="5400000">
          <a:off x="2956654" y="2211390"/>
          <a:ext cx="1485308" cy="1292218"/>
        </a:xfrm>
        <a:prstGeom prst="hexagon">
          <a:avLst>
            <a:gd name="adj" fmla="val 25000"/>
            <a:gd name="vf" fmla="val 115470"/>
          </a:avLst>
        </a:prstGeom>
        <a:solidFill>
          <a:srgbClr val="417EA3"/>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Advisory</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(AC)</a:t>
          </a:r>
        </a:p>
      </dsp:txBody>
      <dsp:txXfrm rot="-5400000">
        <a:off x="3254570" y="2346307"/>
        <a:ext cx="889476" cy="1022387"/>
      </dsp:txXfrm>
    </dsp:sp>
    <dsp:sp modelId="{68D4B7C2-D4ED-4D1C-9B67-9EE0F254E492}">
      <dsp:nvSpPr>
        <dsp:cNvPr id="0" name=""/>
        <dsp:cNvSpPr/>
      </dsp:nvSpPr>
      <dsp:spPr>
        <a:xfrm rot="5400000">
          <a:off x="2261530" y="3472120"/>
          <a:ext cx="1485308" cy="1292218"/>
        </a:xfrm>
        <a:prstGeom prst="hexagon">
          <a:avLst>
            <a:gd name="adj" fmla="val 25000"/>
            <a:gd name="vf" fmla="val 115470"/>
          </a:avLst>
        </a:prstGeom>
        <a:solidFill>
          <a:srgbClr val="18AAD8"/>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Integrated Extension</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(ERA)</a:t>
          </a:r>
        </a:p>
      </dsp:txBody>
      <dsp:txXfrm rot="-5400000">
        <a:off x="2559446" y="3607037"/>
        <a:ext cx="889476" cy="1022387"/>
      </dsp:txXfrm>
    </dsp:sp>
    <dsp:sp modelId="{DF7E7FAA-C143-4566-A04A-9008AA25458C}">
      <dsp:nvSpPr>
        <dsp:cNvPr id="0" name=""/>
        <dsp:cNvSpPr/>
      </dsp:nvSpPr>
      <dsp:spPr>
        <a:xfrm>
          <a:off x="3689505" y="367263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24B767AE-D295-4195-95E9-84DFD0B10248}">
      <dsp:nvSpPr>
        <dsp:cNvPr id="0" name=""/>
        <dsp:cNvSpPr/>
      </dsp:nvSpPr>
      <dsp:spPr>
        <a:xfrm rot="5400000">
          <a:off x="865934" y="3472120"/>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Rapid Response</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(500 series)</a:t>
          </a:r>
        </a:p>
      </dsp:txBody>
      <dsp:txXfrm rot="-5400000">
        <a:off x="1163850" y="3607037"/>
        <a:ext cx="889476" cy="1022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359FF-33DA-4045-8201-47005DB258CB}">
      <dsp:nvSpPr>
        <dsp:cNvPr id="0" name=""/>
        <dsp:cNvSpPr/>
      </dsp:nvSpPr>
      <dsp:spPr>
        <a:xfrm>
          <a:off x="0" y="0"/>
          <a:ext cx="7590807" cy="756266"/>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Investigate individual multistate projects for applicability to your job and professional interests/capacities with project objectives</a:t>
          </a:r>
        </a:p>
      </dsp:txBody>
      <dsp:txXfrm>
        <a:off x="22150" y="22150"/>
        <a:ext cx="6686254" cy="711966"/>
      </dsp:txXfrm>
    </dsp:sp>
    <dsp:sp modelId="{CC356723-F24D-482F-8261-996FEFDAB09B}">
      <dsp:nvSpPr>
        <dsp:cNvPr id="0" name=""/>
        <dsp:cNvSpPr/>
      </dsp:nvSpPr>
      <dsp:spPr>
        <a:xfrm>
          <a:off x="566845" y="861302"/>
          <a:ext cx="7590807" cy="756266"/>
        </a:xfrm>
        <a:prstGeom prst="roundRect">
          <a:avLst>
            <a:gd name="adj" fmla="val 10000"/>
          </a:avLst>
        </a:prstGeom>
        <a:solidFill>
          <a:schemeClr val="accent2">
            <a:hueOff val="-1856167"/>
            <a:satOff val="606"/>
            <a:lumOff val="-53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Anyone may join a multistate committee, yet financial access is </a:t>
          </a:r>
          <a:r>
            <a:rPr lang="en-US" sz="1700" u="sng" kern="1200" dirty="0"/>
            <a:t>only</a:t>
          </a:r>
          <a:r>
            <a:rPr lang="en-US" sz="1700" kern="1200" dirty="0"/>
            <a:t> open to AES scientists</a:t>
          </a:r>
        </a:p>
      </dsp:txBody>
      <dsp:txXfrm>
        <a:off x="588995" y="883452"/>
        <a:ext cx="6488088" cy="711966"/>
      </dsp:txXfrm>
    </dsp:sp>
    <dsp:sp modelId="{3F9EAEB1-D149-4A9B-B971-CC34AA67BA33}">
      <dsp:nvSpPr>
        <dsp:cNvPr id="0" name=""/>
        <dsp:cNvSpPr/>
      </dsp:nvSpPr>
      <dsp:spPr>
        <a:xfrm>
          <a:off x="1133691" y="1722605"/>
          <a:ext cx="7590807" cy="756266"/>
        </a:xfrm>
        <a:prstGeom prst="roundRect">
          <a:avLst>
            <a:gd name="adj" fmla="val 10000"/>
          </a:avLst>
        </a:prstGeom>
        <a:solidFill>
          <a:schemeClr val="accent2">
            <a:hueOff val="-3712334"/>
            <a:satOff val="1211"/>
            <a:lumOff val="-107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AES director (or office) receives a faculty request to join a multistate project and makes the appointment</a:t>
          </a:r>
        </a:p>
      </dsp:txBody>
      <dsp:txXfrm>
        <a:off x="1155841" y="1744755"/>
        <a:ext cx="6488088" cy="711966"/>
      </dsp:txXfrm>
    </dsp:sp>
    <dsp:sp modelId="{3903EAD1-F3A6-42AD-A56D-039F430C4BBE}">
      <dsp:nvSpPr>
        <dsp:cNvPr id="0" name=""/>
        <dsp:cNvSpPr/>
      </dsp:nvSpPr>
      <dsp:spPr>
        <a:xfrm>
          <a:off x="1700537" y="2583908"/>
          <a:ext cx="7590807" cy="756266"/>
        </a:xfrm>
        <a:prstGeom prst="roundRect">
          <a:avLst>
            <a:gd name="adj" fmla="val 10000"/>
          </a:avLst>
        </a:prstGeom>
        <a:solidFill>
          <a:schemeClr val="accent2">
            <a:hueOff val="-5568501"/>
            <a:satOff val="1817"/>
            <a:lumOff val="-161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Information is required with Appendix E in NIMSS</a:t>
          </a:r>
        </a:p>
      </dsp:txBody>
      <dsp:txXfrm>
        <a:off x="1722687" y="2606058"/>
        <a:ext cx="6488088" cy="711966"/>
      </dsp:txXfrm>
    </dsp:sp>
    <dsp:sp modelId="{1BA5DA8C-41AA-4285-AB7B-0C51D56E90CC}">
      <dsp:nvSpPr>
        <dsp:cNvPr id="0" name=""/>
        <dsp:cNvSpPr/>
      </dsp:nvSpPr>
      <dsp:spPr>
        <a:xfrm>
          <a:off x="2267383" y="3445211"/>
          <a:ext cx="7590807" cy="756266"/>
        </a:xfrm>
        <a:prstGeom prst="roundRect">
          <a:avLst>
            <a:gd name="adj" fmla="val 10000"/>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Periodically the AA or more likely the regional association may assist</a:t>
          </a:r>
        </a:p>
      </dsp:txBody>
      <dsp:txXfrm>
        <a:off x="2289533" y="3467361"/>
        <a:ext cx="6488088" cy="711966"/>
      </dsp:txXfrm>
    </dsp:sp>
    <dsp:sp modelId="{B1BE256F-3A08-4C46-892F-9AF555830B95}">
      <dsp:nvSpPr>
        <dsp:cNvPr id="0" name=""/>
        <dsp:cNvSpPr/>
      </dsp:nvSpPr>
      <dsp:spPr>
        <a:xfrm>
          <a:off x="7099234" y="552494"/>
          <a:ext cx="491572" cy="491572"/>
        </a:xfrm>
        <a:prstGeom prst="downArrow">
          <a:avLst>
            <a:gd name="adj1" fmla="val 55000"/>
            <a:gd name="adj2" fmla="val 45000"/>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209838" y="552494"/>
        <a:ext cx="270364" cy="369908"/>
      </dsp:txXfrm>
    </dsp:sp>
    <dsp:sp modelId="{CF925705-50D8-4E12-AF6C-AA41E189D246}">
      <dsp:nvSpPr>
        <dsp:cNvPr id="0" name=""/>
        <dsp:cNvSpPr/>
      </dsp:nvSpPr>
      <dsp:spPr>
        <a:xfrm>
          <a:off x="7666080" y="1413797"/>
          <a:ext cx="491572" cy="491572"/>
        </a:xfrm>
        <a:prstGeom prst="downArrow">
          <a:avLst>
            <a:gd name="adj1" fmla="val 55000"/>
            <a:gd name="adj2" fmla="val 45000"/>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776684" y="1413797"/>
        <a:ext cx="270364" cy="369908"/>
      </dsp:txXfrm>
    </dsp:sp>
    <dsp:sp modelId="{41980AB7-3B27-4101-B63D-1825728A7E21}">
      <dsp:nvSpPr>
        <dsp:cNvPr id="0" name=""/>
        <dsp:cNvSpPr/>
      </dsp:nvSpPr>
      <dsp:spPr>
        <a:xfrm>
          <a:off x="8232926" y="2262495"/>
          <a:ext cx="491572" cy="491572"/>
        </a:xfrm>
        <a:prstGeom prst="downArrow">
          <a:avLst>
            <a:gd name="adj1" fmla="val 55000"/>
            <a:gd name="adj2" fmla="val 45000"/>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343530" y="2262495"/>
        <a:ext cx="270364" cy="369908"/>
      </dsp:txXfrm>
    </dsp:sp>
    <dsp:sp modelId="{215BFA5F-F26D-41EE-A592-9C2BFCF997C3}">
      <dsp:nvSpPr>
        <dsp:cNvPr id="0" name=""/>
        <dsp:cNvSpPr/>
      </dsp:nvSpPr>
      <dsp:spPr>
        <a:xfrm>
          <a:off x="8799772" y="3132201"/>
          <a:ext cx="491572" cy="491572"/>
        </a:xfrm>
        <a:prstGeom prst="downArrow">
          <a:avLst>
            <a:gd name="adj1" fmla="val 55000"/>
            <a:gd name="adj2" fmla="val 45000"/>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910376" y="3132201"/>
        <a:ext cx="270364" cy="369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E2DFD-DD37-4EB2-BA5A-CC745945773F}">
      <dsp:nvSpPr>
        <dsp:cNvPr id="0" name=""/>
        <dsp:cNvSpPr/>
      </dsp:nvSpPr>
      <dsp:spPr>
        <a:xfrm>
          <a:off x="0" y="2100739"/>
          <a:ext cx="9858191" cy="0"/>
        </a:xfrm>
        <a:prstGeom prst="line">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B0601-9B42-4770-8BBF-D391BD1C38EC}">
      <dsp:nvSpPr>
        <dsp:cNvPr id="0" name=""/>
        <dsp:cNvSpPr/>
      </dsp:nvSpPr>
      <dsp:spPr>
        <a:xfrm>
          <a:off x="112252" y="1302458"/>
          <a:ext cx="1575770" cy="504177"/>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Sep.</a:t>
          </a:r>
        </a:p>
      </dsp:txBody>
      <dsp:txXfrm>
        <a:off x="112252" y="1302458"/>
        <a:ext cx="1575770" cy="504177"/>
      </dsp:txXfrm>
    </dsp:sp>
    <dsp:sp modelId="{CBC16CA4-B5FB-473F-8E96-B56D9458AE15}">
      <dsp:nvSpPr>
        <dsp:cNvPr id="0" name=""/>
        <dsp:cNvSpPr/>
      </dsp:nvSpPr>
      <dsp:spPr>
        <a:xfrm>
          <a:off x="112252" y="572267"/>
          <a:ext cx="1575770" cy="730190"/>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Request to write a proposal with AA identified</a:t>
          </a:r>
        </a:p>
      </dsp:txBody>
      <dsp:txXfrm>
        <a:off x="112252" y="572267"/>
        <a:ext cx="1575770" cy="730190"/>
      </dsp:txXfrm>
    </dsp:sp>
    <dsp:sp modelId="{FA584C7C-A149-4936-A6F2-E187DD5EC999}">
      <dsp:nvSpPr>
        <dsp:cNvPr id="0" name=""/>
        <dsp:cNvSpPr/>
      </dsp:nvSpPr>
      <dsp:spPr>
        <a:xfrm>
          <a:off x="900137" y="1806635"/>
          <a:ext cx="0" cy="29410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2C7CFA-7F95-4097-BCE4-1D1B2D5A9653}">
      <dsp:nvSpPr>
        <dsp:cNvPr id="0" name=""/>
        <dsp:cNvSpPr/>
      </dsp:nvSpPr>
      <dsp:spPr>
        <a:xfrm>
          <a:off x="1007576" y="2394842"/>
          <a:ext cx="1575770" cy="504177"/>
        </a:xfrm>
        <a:prstGeom prst="rect">
          <a:avLst/>
        </a:prstGeom>
        <a:solidFill>
          <a:schemeClr val="accent2">
            <a:hueOff val="-824963"/>
            <a:satOff val="269"/>
            <a:lumOff val="-240"/>
            <a:alphaOff val="0"/>
          </a:schemeClr>
        </a:solidFill>
        <a:ln w="13970" cap="flat" cmpd="sng" algn="ctr">
          <a:solidFill>
            <a:schemeClr val="accent2">
              <a:hueOff val="-824963"/>
              <a:satOff val="269"/>
              <a:lumOff val="-24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Oct.</a:t>
          </a:r>
        </a:p>
      </dsp:txBody>
      <dsp:txXfrm>
        <a:off x="1007576" y="2394842"/>
        <a:ext cx="1575770" cy="504177"/>
      </dsp:txXfrm>
    </dsp:sp>
    <dsp:sp modelId="{16C750B0-6B77-4652-9AC4-3913E9C931BC}">
      <dsp:nvSpPr>
        <dsp:cNvPr id="0" name=""/>
        <dsp:cNvSpPr/>
      </dsp:nvSpPr>
      <dsp:spPr>
        <a:xfrm>
          <a:off x="1007576" y="2899019"/>
          <a:ext cx="1575770" cy="571453"/>
        </a:xfrm>
        <a:prstGeom prst="rect">
          <a:avLst/>
        </a:prstGeom>
        <a:solidFill>
          <a:schemeClr val="accent2">
            <a:tint val="40000"/>
            <a:alpha val="90000"/>
            <a:hueOff val="-823179"/>
            <a:satOff val="176"/>
            <a:lumOff val="-58"/>
            <a:alphaOff val="0"/>
          </a:schemeClr>
        </a:solidFill>
        <a:ln w="13970" cap="flat" cmpd="sng" algn="ctr">
          <a:solidFill>
            <a:schemeClr val="accent2">
              <a:tint val="40000"/>
              <a:alpha val="90000"/>
              <a:hueOff val="-823179"/>
              <a:satOff val="176"/>
              <a:lumOff val="-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Upload proposal objectives</a:t>
          </a:r>
        </a:p>
      </dsp:txBody>
      <dsp:txXfrm>
        <a:off x="1007576" y="2899019"/>
        <a:ext cx="1575770" cy="571453"/>
      </dsp:txXfrm>
    </dsp:sp>
    <dsp:sp modelId="{EB3F0605-625C-47D1-9576-49C77E9FEEED}">
      <dsp:nvSpPr>
        <dsp:cNvPr id="0" name=""/>
        <dsp:cNvSpPr/>
      </dsp:nvSpPr>
      <dsp:spPr>
        <a:xfrm>
          <a:off x="1795461" y="2100738"/>
          <a:ext cx="0" cy="294103"/>
        </a:xfrm>
        <a:prstGeom prst="line">
          <a:avLst/>
        </a:prstGeom>
        <a:noFill/>
        <a:ln w="9525" cap="flat" cmpd="sng" algn="ctr">
          <a:solidFill>
            <a:schemeClr val="accent2">
              <a:hueOff val="-824963"/>
              <a:satOff val="269"/>
              <a:lumOff val="-240"/>
              <a:alphaOff val="0"/>
            </a:schemeClr>
          </a:solidFill>
          <a:prstDash val="solid"/>
        </a:ln>
        <a:effectLst/>
      </dsp:spPr>
      <dsp:style>
        <a:lnRef idx="1">
          <a:scrgbClr r="0" g="0" b="0"/>
        </a:lnRef>
        <a:fillRef idx="0">
          <a:scrgbClr r="0" g="0" b="0"/>
        </a:fillRef>
        <a:effectRef idx="0">
          <a:scrgbClr r="0" g="0" b="0"/>
        </a:effectRef>
        <a:fontRef idx="minor"/>
      </dsp:style>
    </dsp:sp>
    <dsp:sp modelId="{2A07FCAD-DA9C-4B91-8C3B-27802DD78FC6}">
      <dsp:nvSpPr>
        <dsp:cNvPr id="0" name=""/>
        <dsp:cNvSpPr/>
      </dsp:nvSpPr>
      <dsp:spPr>
        <a:xfrm rot="2700000">
          <a:off x="867457" y="2068059"/>
          <a:ext cx="65359" cy="65359"/>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4F85FE-BAD9-4B07-AF09-7C254C7C6A2C}">
      <dsp:nvSpPr>
        <dsp:cNvPr id="0" name=""/>
        <dsp:cNvSpPr/>
      </dsp:nvSpPr>
      <dsp:spPr>
        <a:xfrm rot="2700000">
          <a:off x="1762781" y="2068059"/>
          <a:ext cx="65359" cy="65359"/>
        </a:xfrm>
        <a:prstGeom prst="rect">
          <a:avLst/>
        </a:prstGeom>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5C51EC-121A-4DA2-BAB8-0ACFA2632823}">
      <dsp:nvSpPr>
        <dsp:cNvPr id="0" name=""/>
        <dsp:cNvSpPr/>
      </dsp:nvSpPr>
      <dsp:spPr>
        <a:xfrm>
          <a:off x="1902900" y="1302458"/>
          <a:ext cx="1575770" cy="504177"/>
        </a:xfrm>
        <a:prstGeom prst="rect">
          <a:avLst/>
        </a:prstGeom>
        <a:solidFill>
          <a:schemeClr val="accent2">
            <a:hueOff val="-1649926"/>
            <a:satOff val="538"/>
            <a:lumOff val="-479"/>
            <a:alphaOff val="0"/>
          </a:schemeClr>
        </a:solidFill>
        <a:ln w="13970" cap="flat" cmpd="sng" algn="ctr">
          <a:solidFill>
            <a:schemeClr val="accent2">
              <a:hueOff val="-1649926"/>
              <a:satOff val="538"/>
              <a:lumOff val="-47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Nov.</a:t>
          </a:r>
        </a:p>
      </dsp:txBody>
      <dsp:txXfrm>
        <a:off x="1902900" y="1302458"/>
        <a:ext cx="1575770" cy="504177"/>
      </dsp:txXfrm>
    </dsp:sp>
    <dsp:sp modelId="{8DFB5914-EAD0-4248-BD31-FBDD0C12CF59}">
      <dsp:nvSpPr>
        <dsp:cNvPr id="0" name=""/>
        <dsp:cNvSpPr/>
      </dsp:nvSpPr>
      <dsp:spPr>
        <a:xfrm>
          <a:off x="1902900" y="572267"/>
          <a:ext cx="1575770" cy="730190"/>
        </a:xfrm>
        <a:prstGeom prst="rect">
          <a:avLst/>
        </a:prstGeom>
        <a:solidFill>
          <a:schemeClr val="accent2">
            <a:tint val="40000"/>
            <a:alpha val="90000"/>
            <a:hueOff val="-1646359"/>
            <a:satOff val="351"/>
            <a:lumOff val="-115"/>
            <a:alphaOff val="0"/>
          </a:schemeClr>
        </a:solidFill>
        <a:ln w="13970" cap="flat" cmpd="sng" algn="ctr">
          <a:solidFill>
            <a:schemeClr val="accent2">
              <a:tint val="40000"/>
              <a:alpha val="90000"/>
              <a:hueOff val="-1646359"/>
              <a:satOff val="351"/>
              <a:lumOff val="-1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All committee participants added by AES office</a:t>
          </a:r>
        </a:p>
      </dsp:txBody>
      <dsp:txXfrm>
        <a:off x="1902900" y="572267"/>
        <a:ext cx="1575770" cy="730190"/>
      </dsp:txXfrm>
    </dsp:sp>
    <dsp:sp modelId="{58C5A185-05FA-4F4F-832C-A7263C581EAA}">
      <dsp:nvSpPr>
        <dsp:cNvPr id="0" name=""/>
        <dsp:cNvSpPr/>
      </dsp:nvSpPr>
      <dsp:spPr>
        <a:xfrm>
          <a:off x="2690785" y="1806635"/>
          <a:ext cx="0" cy="294103"/>
        </a:xfrm>
        <a:prstGeom prst="line">
          <a:avLst/>
        </a:prstGeom>
        <a:noFill/>
        <a:ln w="9525" cap="flat" cmpd="sng" algn="ctr">
          <a:solidFill>
            <a:schemeClr val="accent2">
              <a:hueOff val="-1649926"/>
              <a:satOff val="538"/>
              <a:lumOff val="-479"/>
              <a:alphaOff val="0"/>
            </a:schemeClr>
          </a:solidFill>
          <a:prstDash val="solid"/>
        </a:ln>
        <a:effectLst/>
      </dsp:spPr>
      <dsp:style>
        <a:lnRef idx="1">
          <a:scrgbClr r="0" g="0" b="0"/>
        </a:lnRef>
        <a:fillRef idx="0">
          <a:scrgbClr r="0" g="0" b="0"/>
        </a:fillRef>
        <a:effectRef idx="0">
          <a:scrgbClr r="0" g="0" b="0"/>
        </a:effectRef>
        <a:fontRef idx="minor"/>
      </dsp:style>
    </dsp:sp>
    <dsp:sp modelId="{FE08D8A2-C4A2-40BA-A4A7-3E7FC0EA546E}">
      <dsp:nvSpPr>
        <dsp:cNvPr id="0" name=""/>
        <dsp:cNvSpPr/>
      </dsp:nvSpPr>
      <dsp:spPr>
        <a:xfrm>
          <a:off x="2798224" y="2394842"/>
          <a:ext cx="1575770" cy="504177"/>
        </a:xfrm>
        <a:prstGeom prst="rect">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Dec.</a:t>
          </a:r>
        </a:p>
      </dsp:txBody>
      <dsp:txXfrm>
        <a:off x="2798224" y="2394842"/>
        <a:ext cx="1575770" cy="504177"/>
      </dsp:txXfrm>
    </dsp:sp>
    <dsp:sp modelId="{2E91A6DF-ECF9-44F1-B4A8-86DE4552C0BE}">
      <dsp:nvSpPr>
        <dsp:cNvPr id="0" name=""/>
        <dsp:cNvSpPr/>
      </dsp:nvSpPr>
      <dsp:spPr>
        <a:xfrm>
          <a:off x="2798224" y="2899019"/>
          <a:ext cx="1575770" cy="730190"/>
        </a:xfrm>
        <a:prstGeom prst="rect">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Full 5-year project proposal due in NIMSS</a:t>
          </a:r>
        </a:p>
      </dsp:txBody>
      <dsp:txXfrm>
        <a:off x="2798224" y="2899019"/>
        <a:ext cx="1575770" cy="730190"/>
      </dsp:txXfrm>
    </dsp:sp>
    <dsp:sp modelId="{A103242E-11A8-4A4B-85F4-6A98CEBAC34C}">
      <dsp:nvSpPr>
        <dsp:cNvPr id="0" name=""/>
        <dsp:cNvSpPr/>
      </dsp:nvSpPr>
      <dsp:spPr>
        <a:xfrm>
          <a:off x="3586109" y="2100738"/>
          <a:ext cx="0" cy="294103"/>
        </a:xfrm>
        <a:prstGeom prst="line">
          <a:avLst/>
        </a:prstGeom>
        <a:noFill/>
        <a:ln w="9525" cap="flat" cmpd="sng" algn="ctr">
          <a:solidFill>
            <a:schemeClr val="accent2">
              <a:hueOff val="-2474889"/>
              <a:satOff val="807"/>
              <a:lumOff val="-719"/>
              <a:alphaOff val="0"/>
            </a:schemeClr>
          </a:solidFill>
          <a:prstDash val="solid"/>
        </a:ln>
        <a:effectLst/>
      </dsp:spPr>
      <dsp:style>
        <a:lnRef idx="1">
          <a:scrgbClr r="0" g="0" b="0"/>
        </a:lnRef>
        <a:fillRef idx="0">
          <a:scrgbClr r="0" g="0" b="0"/>
        </a:fillRef>
        <a:effectRef idx="0">
          <a:scrgbClr r="0" g="0" b="0"/>
        </a:effectRef>
        <a:fontRef idx="minor"/>
      </dsp:style>
    </dsp:sp>
    <dsp:sp modelId="{7C2DF5F5-CAF3-4564-85DA-21D82B929010}">
      <dsp:nvSpPr>
        <dsp:cNvPr id="0" name=""/>
        <dsp:cNvSpPr/>
      </dsp:nvSpPr>
      <dsp:spPr>
        <a:xfrm rot="2700000">
          <a:off x="2658105" y="2068059"/>
          <a:ext cx="65359" cy="65359"/>
        </a:xfrm>
        <a:prstGeom prst="rect">
          <a:avLst/>
        </a:prstGeom>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3BD29DE-1A21-40AC-877E-71C66B44AC2D}">
      <dsp:nvSpPr>
        <dsp:cNvPr id="0" name=""/>
        <dsp:cNvSpPr/>
      </dsp:nvSpPr>
      <dsp:spPr>
        <a:xfrm rot="2700000">
          <a:off x="3553429" y="2068059"/>
          <a:ext cx="65359" cy="65359"/>
        </a:xfrm>
        <a:prstGeom prst="rect">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7325B91-BB6A-40D7-8B6E-4A2DE38797C6}">
      <dsp:nvSpPr>
        <dsp:cNvPr id="0" name=""/>
        <dsp:cNvSpPr/>
      </dsp:nvSpPr>
      <dsp:spPr>
        <a:xfrm>
          <a:off x="3693548" y="1302458"/>
          <a:ext cx="1575770" cy="504177"/>
        </a:xfrm>
        <a:prstGeom prst="rect">
          <a:avLst/>
        </a:prstGeom>
        <a:solidFill>
          <a:schemeClr val="accent2">
            <a:hueOff val="-3299852"/>
            <a:satOff val="1076"/>
            <a:lumOff val="-959"/>
            <a:alphaOff val="0"/>
          </a:schemeClr>
        </a:solidFill>
        <a:ln w="13970" cap="flat" cmpd="sng" algn="ctr">
          <a:solidFill>
            <a:schemeClr val="accent2">
              <a:hueOff val="-3299852"/>
              <a:satOff val="1076"/>
              <a:lumOff val="-95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15 Dec.</a:t>
          </a:r>
        </a:p>
      </dsp:txBody>
      <dsp:txXfrm>
        <a:off x="3693548" y="1302458"/>
        <a:ext cx="1575770" cy="504177"/>
      </dsp:txXfrm>
    </dsp:sp>
    <dsp:sp modelId="{6A012BAE-9683-433F-8471-B8CDA3E3A0CE}">
      <dsp:nvSpPr>
        <dsp:cNvPr id="0" name=""/>
        <dsp:cNvSpPr/>
      </dsp:nvSpPr>
      <dsp:spPr>
        <a:xfrm>
          <a:off x="3693548" y="572267"/>
          <a:ext cx="1575770" cy="730190"/>
        </a:xfrm>
        <a:prstGeom prst="rect">
          <a:avLst/>
        </a:prstGeom>
        <a:solidFill>
          <a:schemeClr val="accent2">
            <a:tint val="40000"/>
            <a:alpha val="90000"/>
            <a:hueOff val="-3292718"/>
            <a:satOff val="703"/>
            <a:lumOff val="-231"/>
            <a:alphaOff val="0"/>
          </a:schemeClr>
        </a:solidFill>
        <a:ln w="13970" cap="flat" cmpd="sng" algn="ctr">
          <a:solidFill>
            <a:schemeClr val="accent2">
              <a:tint val="40000"/>
              <a:alpha val="90000"/>
              <a:hueOff val="-3292718"/>
              <a:satOff val="703"/>
              <a:lumOff val="-2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AA project proposal reviews due in NIMSS</a:t>
          </a:r>
        </a:p>
      </dsp:txBody>
      <dsp:txXfrm>
        <a:off x="3693548" y="572267"/>
        <a:ext cx="1575770" cy="730190"/>
      </dsp:txXfrm>
    </dsp:sp>
    <dsp:sp modelId="{07D54ACC-E1C1-4442-B5FB-AB342A801DF7}">
      <dsp:nvSpPr>
        <dsp:cNvPr id="0" name=""/>
        <dsp:cNvSpPr/>
      </dsp:nvSpPr>
      <dsp:spPr>
        <a:xfrm>
          <a:off x="4481433" y="1806635"/>
          <a:ext cx="0" cy="294103"/>
        </a:xfrm>
        <a:prstGeom prst="line">
          <a:avLst/>
        </a:prstGeom>
        <a:noFill/>
        <a:ln w="9525" cap="flat" cmpd="sng" algn="ctr">
          <a:solidFill>
            <a:schemeClr val="accent2">
              <a:hueOff val="-3299852"/>
              <a:satOff val="1076"/>
              <a:lumOff val="-959"/>
              <a:alphaOff val="0"/>
            </a:schemeClr>
          </a:solidFill>
          <a:prstDash val="solid"/>
        </a:ln>
        <a:effectLst/>
      </dsp:spPr>
      <dsp:style>
        <a:lnRef idx="1">
          <a:scrgbClr r="0" g="0" b="0"/>
        </a:lnRef>
        <a:fillRef idx="0">
          <a:scrgbClr r="0" g="0" b="0"/>
        </a:fillRef>
        <a:effectRef idx="0">
          <a:scrgbClr r="0" g="0" b="0"/>
        </a:effectRef>
        <a:fontRef idx="minor"/>
      </dsp:style>
    </dsp:sp>
    <dsp:sp modelId="{15117A54-2AA0-4FED-8BA0-06441949C40E}">
      <dsp:nvSpPr>
        <dsp:cNvPr id="0" name=""/>
        <dsp:cNvSpPr/>
      </dsp:nvSpPr>
      <dsp:spPr>
        <a:xfrm>
          <a:off x="4588872" y="2394842"/>
          <a:ext cx="1575770" cy="504177"/>
        </a:xfrm>
        <a:prstGeom prst="rect">
          <a:avLst/>
        </a:prstGeom>
        <a:solidFill>
          <a:schemeClr val="accent2">
            <a:hueOff val="-4124816"/>
            <a:satOff val="1346"/>
            <a:lumOff val="-1198"/>
            <a:alphaOff val="0"/>
          </a:schemeClr>
        </a:solidFill>
        <a:ln w="13970" cap="flat" cmpd="sng" algn="ctr">
          <a:solidFill>
            <a:schemeClr val="accent2">
              <a:hueOff val="-4124816"/>
              <a:satOff val="1346"/>
              <a:lumOff val="-119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January</a:t>
          </a:r>
        </a:p>
      </dsp:txBody>
      <dsp:txXfrm>
        <a:off x="4588872" y="2394842"/>
        <a:ext cx="1575770" cy="504177"/>
      </dsp:txXfrm>
    </dsp:sp>
    <dsp:sp modelId="{EB61D9B7-9D62-4471-ABF9-5DA6C18C4BCB}">
      <dsp:nvSpPr>
        <dsp:cNvPr id="0" name=""/>
        <dsp:cNvSpPr/>
      </dsp:nvSpPr>
      <dsp:spPr>
        <a:xfrm>
          <a:off x="4588872" y="2899019"/>
          <a:ext cx="1575770" cy="571453"/>
        </a:xfrm>
        <a:prstGeom prst="rect">
          <a:avLst/>
        </a:prstGeom>
        <a:solidFill>
          <a:schemeClr val="accent2">
            <a:tint val="40000"/>
            <a:alpha val="90000"/>
            <a:hueOff val="-4115897"/>
            <a:satOff val="878"/>
            <a:lumOff val="-288"/>
            <a:alphaOff val="0"/>
          </a:schemeClr>
        </a:solidFill>
        <a:ln w="13970" cap="flat" cmpd="sng" algn="ctr">
          <a:solidFill>
            <a:schemeClr val="accent2">
              <a:tint val="40000"/>
              <a:alpha val="90000"/>
              <a:hueOff val="-4115897"/>
              <a:satOff val="878"/>
              <a:lumOff val="-2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NCAC and MRC reviews conducted</a:t>
          </a:r>
        </a:p>
      </dsp:txBody>
      <dsp:txXfrm>
        <a:off x="4588872" y="2899019"/>
        <a:ext cx="1575770" cy="571453"/>
      </dsp:txXfrm>
    </dsp:sp>
    <dsp:sp modelId="{BCAC979C-099B-44EC-A7B4-3662894CB159}">
      <dsp:nvSpPr>
        <dsp:cNvPr id="0" name=""/>
        <dsp:cNvSpPr/>
      </dsp:nvSpPr>
      <dsp:spPr>
        <a:xfrm>
          <a:off x="5376757" y="2100738"/>
          <a:ext cx="0" cy="294103"/>
        </a:xfrm>
        <a:prstGeom prst="line">
          <a:avLst/>
        </a:prstGeom>
        <a:noFill/>
        <a:ln w="9525" cap="flat" cmpd="sng" algn="ctr">
          <a:solidFill>
            <a:schemeClr val="accent2">
              <a:hueOff val="-4124816"/>
              <a:satOff val="1346"/>
              <a:lumOff val="-1198"/>
              <a:alphaOff val="0"/>
            </a:schemeClr>
          </a:solidFill>
          <a:prstDash val="solid"/>
        </a:ln>
        <a:effectLst/>
      </dsp:spPr>
      <dsp:style>
        <a:lnRef idx="1">
          <a:scrgbClr r="0" g="0" b="0"/>
        </a:lnRef>
        <a:fillRef idx="0">
          <a:scrgbClr r="0" g="0" b="0"/>
        </a:fillRef>
        <a:effectRef idx="0">
          <a:scrgbClr r="0" g="0" b="0"/>
        </a:effectRef>
        <a:fontRef idx="minor"/>
      </dsp:style>
    </dsp:sp>
    <dsp:sp modelId="{525C1898-94BC-4B96-B72D-6D4A9FCA449D}">
      <dsp:nvSpPr>
        <dsp:cNvPr id="0" name=""/>
        <dsp:cNvSpPr/>
      </dsp:nvSpPr>
      <dsp:spPr>
        <a:xfrm rot="2700000">
          <a:off x="4448753" y="2068059"/>
          <a:ext cx="65359" cy="65359"/>
        </a:xfrm>
        <a:prstGeom prst="rect">
          <a:avLst/>
        </a:prstGeom>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B41D49D-F956-47BF-A81B-BF602A49306A}">
      <dsp:nvSpPr>
        <dsp:cNvPr id="0" name=""/>
        <dsp:cNvSpPr/>
      </dsp:nvSpPr>
      <dsp:spPr>
        <a:xfrm rot="2700000">
          <a:off x="5344077" y="2068059"/>
          <a:ext cx="65359" cy="65359"/>
        </a:xfrm>
        <a:prstGeom prst="rect">
          <a:avLst/>
        </a:prstGeom>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F5FE88D-B1CF-4C5D-AE13-66F5A8C55198}">
      <dsp:nvSpPr>
        <dsp:cNvPr id="0" name=""/>
        <dsp:cNvSpPr/>
      </dsp:nvSpPr>
      <dsp:spPr>
        <a:xfrm>
          <a:off x="5484196" y="1302458"/>
          <a:ext cx="1575770" cy="504177"/>
        </a:xfrm>
        <a:prstGeom prst="rect">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April</a:t>
          </a:r>
        </a:p>
      </dsp:txBody>
      <dsp:txXfrm>
        <a:off x="5484196" y="1302458"/>
        <a:ext cx="1575770" cy="504177"/>
      </dsp:txXfrm>
    </dsp:sp>
    <dsp:sp modelId="{7F241703-E68A-4474-A72C-81A74CC89E41}">
      <dsp:nvSpPr>
        <dsp:cNvPr id="0" name=""/>
        <dsp:cNvSpPr/>
      </dsp:nvSpPr>
      <dsp:spPr>
        <a:xfrm>
          <a:off x="5484196" y="223045"/>
          <a:ext cx="1575770" cy="1079412"/>
        </a:xfrm>
        <a:prstGeom prst="rect">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Final review and agInnovation North Central recommendations provided</a:t>
          </a:r>
        </a:p>
      </dsp:txBody>
      <dsp:txXfrm>
        <a:off x="5484196" y="223045"/>
        <a:ext cx="1575770" cy="1079412"/>
      </dsp:txXfrm>
    </dsp:sp>
    <dsp:sp modelId="{E8CC752B-4C49-47B7-B17B-6E93DFA9675C}">
      <dsp:nvSpPr>
        <dsp:cNvPr id="0" name=""/>
        <dsp:cNvSpPr/>
      </dsp:nvSpPr>
      <dsp:spPr>
        <a:xfrm>
          <a:off x="6272081" y="1806635"/>
          <a:ext cx="0" cy="294103"/>
        </a:xfrm>
        <a:prstGeom prst="line">
          <a:avLst/>
        </a:prstGeom>
        <a:noFill/>
        <a:ln w="9525" cap="flat" cmpd="sng" algn="ctr">
          <a:solidFill>
            <a:schemeClr val="accent2">
              <a:hueOff val="-4949778"/>
              <a:satOff val="1615"/>
              <a:lumOff val="-1438"/>
              <a:alphaOff val="0"/>
            </a:schemeClr>
          </a:solidFill>
          <a:prstDash val="solid"/>
        </a:ln>
        <a:effectLst/>
      </dsp:spPr>
      <dsp:style>
        <a:lnRef idx="1">
          <a:scrgbClr r="0" g="0" b="0"/>
        </a:lnRef>
        <a:fillRef idx="0">
          <a:scrgbClr r="0" g="0" b="0"/>
        </a:fillRef>
        <a:effectRef idx="0">
          <a:scrgbClr r="0" g="0" b="0"/>
        </a:effectRef>
        <a:fontRef idx="minor"/>
      </dsp:style>
    </dsp:sp>
    <dsp:sp modelId="{DD04EB9B-0F90-4E7E-A761-B28AB51B6A20}">
      <dsp:nvSpPr>
        <dsp:cNvPr id="0" name=""/>
        <dsp:cNvSpPr/>
      </dsp:nvSpPr>
      <dsp:spPr>
        <a:xfrm>
          <a:off x="6379520" y="2394842"/>
          <a:ext cx="1575770" cy="504177"/>
        </a:xfrm>
        <a:prstGeom prst="rect">
          <a:avLst/>
        </a:prstGeom>
        <a:solidFill>
          <a:schemeClr val="accent2">
            <a:hueOff val="-5774742"/>
            <a:satOff val="1884"/>
            <a:lumOff val="-1678"/>
            <a:alphaOff val="0"/>
          </a:schemeClr>
        </a:solidFill>
        <a:ln w="13970" cap="flat" cmpd="sng" algn="ctr">
          <a:solidFill>
            <a:schemeClr val="accent2">
              <a:hueOff val="-5774742"/>
              <a:satOff val="1884"/>
              <a:lumOff val="-167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June</a:t>
          </a:r>
        </a:p>
      </dsp:txBody>
      <dsp:txXfrm>
        <a:off x="6379520" y="2394842"/>
        <a:ext cx="1575770" cy="504177"/>
      </dsp:txXfrm>
    </dsp:sp>
    <dsp:sp modelId="{691490B7-FB5A-468B-B43E-5D2BB44653A0}">
      <dsp:nvSpPr>
        <dsp:cNvPr id="0" name=""/>
        <dsp:cNvSpPr/>
      </dsp:nvSpPr>
      <dsp:spPr>
        <a:xfrm>
          <a:off x="6379520" y="2899019"/>
          <a:ext cx="1575770" cy="571453"/>
        </a:xfrm>
        <a:prstGeom prst="rect">
          <a:avLst/>
        </a:prstGeom>
        <a:solidFill>
          <a:schemeClr val="accent2">
            <a:tint val="40000"/>
            <a:alpha val="90000"/>
            <a:hueOff val="-5762256"/>
            <a:satOff val="1230"/>
            <a:lumOff val="-404"/>
            <a:alphaOff val="0"/>
          </a:schemeClr>
        </a:solidFill>
        <a:ln w="13970" cap="flat" cmpd="sng" algn="ctr">
          <a:solidFill>
            <a:schemeClr val="accent2">
              <a:tint val="40000"/>
              <a:alpha val="90000"/>
              <a:hueOff val="-5762256"/>
              <a:satOff val="1230"/>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All revisions completed</a:t>
          </a:r>
        </a:p>
      </dsp:txBody>
      <dsp:txXfrm>
        <a:off x="6379520" y="2899019"/>
        <a:ext cx="1575770" cy="571453"/>
      </dsp:txXfrm>
    </dsp:sp>
    <dsp:sp modelId="{58C9EB1C-495C-46EA-8277-021A0778EB2D}">
      <dsp:nvSpPr>
        <dsp:cNvPr id="0" name=""/>
        <dsp:cNvSpPr/>
      </dsp:nvSpPr>
      <dsp:spPr>
        <a:xfrm>
          <a:off x="7167405" y="2100738"/>
          <a:ext cx="0" cy="294103"/>
        </a:xfrm>
        <a:prstGeom prst="line">
          <a:avLst/>
        </a:prstGeom>
        <a:noFill/>
        <a:ln w="9525" cap="flat" cmpd="sng" algn="ctr">
          <a:solidFill>
            <a:schemeClr val="accent2">
              <a:hueOff val="-5774742"/>
              <a:satOff val="1884"/>
              <a:lumOff val="-1678"/>
              <a:alphaOff val="0"/>
            </a:schemeClr>
          </a:solidFill>
          <a:prstDash val="solid"/>
        </a:ln>
        <a:effectLst/>
      </dsp:spPr>
      <dsp:style>
        <a:lnRef idx="1">
          <a:scrgbClr r="0" g="0" b="0"/>
        </a:lnRef>
        <a:fillRef idx="0">
          <a:scrgbClr r="0" g="0" b="0"/>
        </a:fillRef>
        <a:effectRef idx="0">
          <a:scrgbClr r="0" g="0" b="0"/>
        </a:effectRef>
        <a:fontRef idx="minor"/>
      </dsp:style>
    </dsp:sp>
    <dsp:sp modelId="{0E55233B-AB25-45EA-ACC1-E999629803E0}">
      <dsp:nvSpPr>
        <dsp:cNvPr id="0" name=""/>
        <dsp:cNvSpPr/>
      </dsp:nvSpPr>
      <dsp:spPr>
        <a:xfrm rot="2700000">
          <a:off x="6239401" y="2068059"/>
          <a:ext cx="65359" cy="65359"/>
        </a:xfrm>
        <a:prstGeom prst="rect">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15D7A5D-9BC3-4A46-84B3-5676C3A5B30A}">
      <dsp:nvSpPr>
        <dsp:cNvPr id="0" name=""/>
        <dsp:cNvSpPr/>
      </dsp:nvSpPr>
      <dsp:spPr>
        <a:xfrm rot="2700000">
          <a:off x="7134725" y="2068059"/>
          <a:ext cx="65359" cy="65359"/>
        </a:xfrm>
        <a:prstGeom prst="rect">
          <a:avLst/>
        </a:prstGeom>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0C64EE8-674A-4871-AA8D-8F0F89847D9C}">
      <dsp:nvSpPr>
        <dsp:cNvPr id="0" name=""/>
        <dsp:cNvSpPr/>
      </dsp:nvSpPr>
      <dsp:spPr>
        <a:xfrm>
          <a:off x="7274844" y="1302458"/>
          <a:ext cx="1575770" cy="504177"/>
        </a:xfrm>
        <a:prstGeom prst="rect">
          <a:avLst/>
        </a:prstGeom>
        <a:solidFill>
          <a:schemeClr val="accent2">
            <a:hueOff val="-6599705"/>
            <a:satOff val="2153"/>
            <a:lumOff val="-1917"/>
            <a:alphaOff val="0"/>
          </a:schemeClr>
        </a:solidFill>
        <a:ln w="13970" cap="flat" cmpd="sng" algn="ctr">
          <a:solidFill>
            <a:schemeClr val="accent2">
              <a:hueOff val="-6599705"/>
              <a:satOff val="2153"/>
              <a:lumOff val="-191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July</a:t>
          </a:r>
        </a:p>
      </dsp:txBody>
      <dsp:txXfrm>
        <a:off x="7274844" y="1302458"/>
        <a:ext cx="1575770" cy="504177"/>
      </dsp:txXfrm>
    </dsp:sp>
    <dsp:sp modelId="{40FB26E1-D370-4FA5-B858-AC2187482B18}">
      <dsp:nvSpPr>
        <dsp:cNvPr id="0" name=""/>
        <dsp:cNvSpPr/>
      </dsp:nvSpPr>
      <dsp:spPr>
        <a:xfrm>
          <a:off x="7274844" y="413530"/>
          <a:ext cx="1575770" cy="888927"/>
        </a:xfrm>
        <a:prstGeom prst="rect">
          <a:avLst/>
        </a:prstGeom>
        <a:solidFill>
          <a:schemeClr val="accent2">
            <a:tint val="40000"/>
            <a:alpha val="90000"/>
            <a:hueOff val="-6585436"/>
            <a:satOff val="1405"/>
            <a:lumOff val="-461"/>
            <a:alphaOff val="0"/>
          </a:schemeClr>
        </a:solidFill>
        <a:ln w="13970" cap="flat" cmpd="sng" algn="ctr">
          <a:solidFill>
            <a:schemeClr val="accent2">
              <a:tint val="40000"/>
              <a:alpha val="90000"/>
              <a:hueOff val="-6585436"/>
              <a:satOff val="1405"/>
              <a:lumOff val="-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agInnovation North Central final recommendations</a:t>
          </a:r>
        </a:p>
      </dsp:txBody>
      <dsp:txXfrm>
        <a:off x="7274844" y="413530"/>
        <a:ext cx="1575770" cy="888927"/>
      </dsp:txXfrm>
    </dsp:sp>
    <dsp:sp modelId="{1C1F2056-7127-435E-9FD8-AE5D01934974}">
      <dsp:nvSpPr>
        <dsp:cNvPr id="0" name=""/>
        <dsp:cNvSpPr/>
      </dsp:nvSpPr>
      <dsp:spPr>
        <a:xfrm>
          <a:off x="8062729" y="1806635"/>
          <a:ext cx="0" cy="294103"/>
        </a:xfrm>
        <a:prstGeom prst="line">
          <a:avLst/>
        </a:prstGeom>
        <a:noFill/>
        <a:ln w="9525" cap="flat" cmpd="sng" algn="ctr">
          <a:solidFill>
            <a:schemeClr val="accent2">
              <a:hueOff val="-6599705"/>
              <a:satOff val="2153"/>
              <a:lumOff val="-1917"/>
              <a:alphaOff val="0"/>
            </a:schemeClr>
          </a:solidFill>
          <a:prstDash val="solid"/>
        </a:ln>
        <a:effectLst/>
      </dsp:spPr>
      <dsp:style>
        <a:lnRef idx="1">
          <a:scrgbClr r="0" g="0" b="0"/>
        </a:lnRef>
        <a:fillRef idx="0">
          <a:scrgbClr r="0" g="0" b="0"/>
        </a:fillRef>
        <a:effectRef idx="0">
          <a:scrgbClr r="0" g="0" b="0"/>
        </a:effectRef>
        <a:fontRef idx="minor"/>
      </dsp:style>
    </dsp:sp>
    <dsp:sp modelId="{E897DB04-CF0A-47C1-91A2-D41BFF2ABB57}">
      <dsp:nvSpPr>
        <dsp:cNvPr id="0" name=""/>
        <dsp:cNvSpPr/>
      </dsp:nvSpPr>
      <dsp:spPr>
        <a:xfrm>
          <a:off x="8170168" y="2394842"/>
          <a:ext cx="1575770" cy="504177"/>
        </a:xfrm>
        <a:prstGeom prst="rect">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Sep. 30/Oct 1</a:t>
          </a:r>
        </a:p>
      </dsp:txBody>
      <dsp:txXfrm>
        <a:off x="8170168" y="2394842"/>
        <a:ext cx="1575770" cy="504177"/>
      </dsp:txXfrm>
    </dsp:sp>
    <dsp:sp modelId="{070FA85D-C606-404C-9403-F2E36FC12AF6}">
      <dsp:nvSpPr>
        <dsp:cNvPr id="0" name=""/>
        <dsp:cNvSpPr/>
      </dsp:nvSpPr>
      <dsp:spPr>
        <a:xfrm>
          <a:off x="8170168" y="2899019"/>
          <a:ext cx="1575770" cy="888927"/>
        </a:xfrm>
        <a:prstGeom prst="rect">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Old project expires/New and renewal projects begin 5-year cycle</a:t>
          </a:r>
        </a:p>
      </dsp:txBody>
      <dsp:txXfrm>
        <a:off x="8170168" y="2899019"/>
        <a:ext cx="1575770" cy="888927"/>
      </dsp:txXfrm>
    </dsp:sp>
    <dsp:sp modelId="{D34CB39C-39FD-4D93-9FC3-38148C0EFD6F}">
      <dsp:nvSpPr>
        <dsp:cNvPr id="0" name=""/>
        <dsp:cNvSpPr/>
      </dsp:nvSpPr>
      <dsp:spPr>
        <a:xfrm>
          <a:off x="8958053" y="2100738"/>
          <a:ext cx="0" cy="294103"/>
        </a:xfrm>
        <a:prstGeom prst="line">
          <a:avLst/>
        </a:prstGeom>
        <a:noFill/>
        <a:ln w="9525" cap="flat" cmpd="sng" algn="ctr">
          <a:solidFill>
            <a:schemeClr val="accent2">
              <a:hueOff val="-7424668"/>
              <a:satOff val="2422"/>
              <a:lumOff val="-2157"/>
              <a:alphaOff val="0"/>
            </a:schemeClr>
          </a:solidFill>
          <a:prstDash val="solid"/>
        </a:ln>
        <a:effectLst/>
      </dsp:spPr>
      <dsp:style>
        <a:lnRef idx="1">
          <a:scrgbClr r="0" g="0" b="0"/>
        </a:lnRef>
        <a:fillRef idx="0">
          <a:scrgbClr r="0" g="0" b="0"/>
        </a:fillRef>
        <a:effectRef idx="0">
          <a:scrgbClr r="0" g="0" b="0"/>
        </a:effectRef>
        <a:fontRef idx="minor"/>
      </dsp:style>
    </dsp:sp>
    <dsp:sp modelId="{9ED1981B-5048-4DD4-A982-CBDD8FE620BE}">
      <dsp:nvSpPr>
        <dsp:cNvPr id="0" name=""/>
        <dsp:cNvSpPr/>
      </dsp:nvSpPr>
      <dsp:spPr>
        <a:xfrm rot="2700000">
          <a:off x="8030049" y="2068059"/>
          <a:ext cx="65359" cy="65359"/>
        </a:xfrm>
        <a:prstGeom prst="rect">
          <a:avLst/>
        </a:prstGeom>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2FAC78-7DEB-4C9D-A1B2-4AE2E0A06D56}">
      <dsp:nvSpPr>
        <dsp:cNvPr id="0" name=""/>
        <dsp:cNvSpPr/>
      </dsp:nvSpPr>
      <dsp:spPr>
        <a:xfrm rot="2700000">
          <a:off x="8925373" y="2068059"/>
          <a:ext cx="65359" cy="65359"/>
        </a:xfrm>
        <a:prstGeom prst="rect">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6257" cy="468945"/>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sz="quarter" idx="1"/>
          </p:nvPr>
        </p:nvSpPr>
        <p:spPr>
          <a:xfrm>
            <a:off x="4021441" y="1"/>
            <a:ext cx="3076257" cy="468945"/>
          </a:xfrm>
          <a:prstGeom prst="rect">
            <a:avLst/>
          </a:prstGeom>
        </p:spPr>
        <p:txBody>
          <a:bodyPr vert="horz" lIns="92308" tIns="46154" rIns="92308" bIns="46154" rtlCol="0"/>
          <a:lstStyle>
            <a:lvl1pPr algn="r">
              <a:defRPr sz="1200"/>
            </a:lvl1pPr>
          </a:lstStyle>
          <a:p>
            <a:fld id="{A434E575-52D2-4BAF-9158-4B1E1A11197F}" type="datetimeFigureOut">
              <a:rPr lang="en-US" smtClean="0"/>
              <a:pPr/>
              <a:t>11/13/2025</a:t>
            </a:fld>
            <a:endParaRPr lang="en-US"/>
          </a:p>
        </p:txBody>
      </p:sp>
      <p:sp>
        <p:nvSpPr>
          <p:cNvPr id="4" name="Footer Placeholder 3"/>
          <p:cNvSpPr>
            <a:spLocks noGrp="1"/>
          </p:cNvSpPr>
          <p:nvPr>
            <p:ph type="ftr" sz="quarter" idx="2"/>
          </p:nvPr>
        </p:nvSpPr>
        <p:spPr>
          <a:xfrm>
            <a:off x="3" y="8914756"/>
            <a:ext cx="3076257" cy="468945"/>
          </a:xfrm>
          <a:prstGeom prst="rect">
            <a:avLst/>
          </a:prstGeom>
        </p:spPr>
        <p:txBody>
          <a:bodyPr vert="horz" lIns="92308" tIns="46154" rIns="92308"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4021441" y="8914756"/>
            <a:ext cx="3076257" cy="468945"/>
          </a:xfrm>
          <a:prstGeom prst="rect">
            <a:avLst/>
          </a:prstGeom>
        </p:spPr>
        <p:txBody>
          <a:bodyPr vert="horz" lIns="92308" tIns="46154" rIns="92308" bIns="46154" rtlCol="0" anchor="b"/>
          <a:lstStyle>
            <a:lvl1pPr algn="r">
              <a:defRPr sz="1200"/>
            </a:lvl1pPr>
          </a:lstStyle>
          <a:p>
            <a:fld id="{02A9FFB4-68CE-4014-8AD8-FD4DDCE28AFE}" type="slidenum">
              <a:rPr lang="en-US" smtClean="0"/>
              <a:pPr/>
              <a:t>‹#›</a:t>
            </a:fld>
            <a:endParaRPr lang="en-US"/>
          </a:p>
        </p:txBody>
      </p:sp>
    </p:spTree>
    <p:extLst>
      <p:ext uri="{BB962C8B-B14F-4D97-AF65-F5344CB8AC3E}">
        <p14:creationId xmlns:p14="http://schemas.microsoft.com/office/powerpoint/2010/main" val="4304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6257" cy="468945"/>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idx="1"/>
          </p:nvPr>
        </p:nvSpPr>
        <p:spPr>
          <a:xfrm>
            <a:off x="4021441" y="1"/>
            <a:ext cx="3076257" cy="468945"/>
          </a:xfrm>
          <a:prstGeom prst="rect">
            <a:avLst/>
          </a:prstGeom>
        </p:spPr>
        <p:txBody>
          <a:bodyPr vert="horz" lIns="92308" tIns="46154" rIns="92308" bIns="46154" rtlCol="0"/>
          <a:lstStyle>
            <a:lvl1pPr algn="r">
              <a:defRPr sz="1200"/>
            </a:lvl1pPr>
          </a:lstStyle>
          <a:p>
            <a:fld id="{E60EC1CF-CB0C-48D6-A07A-F3EF7727CD4C}" type="datetimeFigureOut">
              <a:rPr lang="en-US" smtClean="0"/>
              <a:pPr/>
              <a:t>11/13/2025</a:t>
            </a:fld>
            <a:endParaRPr lang="en-US"/>
          </a:p>
        </p:txBody>
      </p:sp>
      <p:sp>
        <p:nvSpPr>
          <p:cNvPr id="4" name="Slide Image Placeholder 3"/>
          <p:cNvSpPr>
            <a:spLocks noGrp="1" noRot="1" noChangeAspect="1"/>
          </p:cNvSpPr>
          <p:nvPr>
            <p:ph type="sldImg" idx="2"/>
          </p:nvPr>
        </p:nvSpPr>
        <p:spPr>
          <a:xfrm>
            <a:off x="419100" y="703263"/>
            <a:ext cx="6261100" cy="3522662"/>
          </a:xfrm>
          <a:prstGeom prst="rect">
            <a:avLst/>
          </a:prstGeom>
          <a:noFill/>
          <a:ln w="12700">
            <a:solidFill>
              <a:prstClr val="black"/>
            </a:solidFill>
          </a:ln>
        </p:spPr>
        <p:txBody>
          <a:bodyPr vert="horz" lIns="92308" tIns="46154" rIns="92308" bIns="46154" rtlCol="0" anchor="ctr"/>
          <a:lstStyle/>
          <a:p>
            <a:endParaRPr lang="en-US"/>
          </a:p>
        </p:txBody>
      </p:sp>
      <p:sp>
        <p:nvSpPr>
          <p:cNvPr id="5" name="Notes Placeholder 4"/>
          <p:cNvSpPr>
            <a:spLocks noGrp="1"/>
          </p:cNvSpPr>
          <p:nvPr>
            <p:ph type="body" sz="quarter" idx="3"/>
          </p:nvPr>
        </p:nvSpPr>
        <p:spPr>
          <a:xfrm>
            <a:off x="709289" y="4457379"/>
            <a:ext cx="5680724" cy="4223705"/>
          </a:xfrm>
          <a:prstGeom prst="rect">
            <a:avLst/>
          </a:prstGeom>
        </p:spPr>
        <p:txBody>
          <a:bodyPr vert="horz" lIns="92308" tIns="46154" rIns="92308" bIns="461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914756"/>
            <a:ext cx="3076257" cy="468945"/>
          </a:xfrm>
          <a:prstGeom prst="rect">
            <a:avLst/>
          </a:prstGeom>
        </p:spPr>
        <p:txBody>
          <a:bodyPr vert="horz" lIns="92308" tIns="46154" rIns="92308"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4021441" y="8914756"/>
            <a:ext cx="3076257" cy="468945"/>
          </a:xfrm>
          <a:prstGeom prst="rect">
            <a:avLst/>
          </a:prstGeom>
        </p:spPr>
        <p:txBody>
          <a:bodyPr vert="horz" lIns="92308" tIns="46154" rIns="92308" bIns="46154" rtlCol="0" anchor="b"/>
          <a:lstStyle>
            <a:lvl1pPr algn="r">
              <a:defRPr sz="1200"/>
            </a:lvl1pPr>
          </a:lstStyle>
          <a:p>
            <a:fld id="{BADC7AB0-1E1B-4C94-97AF-7F4D267CB580}" type="slidenum">
              <a:rPr lang="en-US" smtClean="0"/>
              <a:pPr/>
              <a:t>‹#›</a:t>
            </a:fld>
            <a:endParaRPr lang="en-US"/>
          </a:p>
        </p:txBody>
      </p:sp>
    </p:spTree>
    <p:extLst>
      <p:ext uri="{BB962C8B-B14F-4D97-AF65-F5344CB8AC3E}">
        <p14:creationId xmlns:p14="http://schemas.microsoft.com/office/powerpoint/2010/main" val="16107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ifa.usda.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ifa.usda.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a:t>
            </a:fld>
            <a:endParaRPr lang="en-US"/>
          </a:p>
        </p:txBody>
      </p:sp>
    </p:spTree>
    <p:extLst>
      <p:ext uri="{BB962C8B-B14F-4D97-AF65-F5344CB8AC3E}">
        <p14:creationId xmlns:p14="http://schemas.microsoft.com/office/powerpoint/2010/main" val="239129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10</a:t>
            </a:fld>
            <a:endParaRPr lang="en-US"/>
          </a:p>
        </p:txBody>
      </p:sp>
    </p:spTree>
    <p:extLst>
      <p:ext uri="{BB962C8B-B14F-4D97-AF65-F5344CB8AC3E}">
        <p14:creationId xmlns:p14="http://schemas.microsoft.com/office/powerpoint/2010/main" val="2979816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11</a:t>
            </a:fld>
            <a:endParaRPr lang="en-US"/>
          </a:p>
        </p:txBody>
      </p:sp>
    </p:spTree>
    <p:extLst>
      <p:ext uri="{BB962C8B-B14F-4D97-AF65-F5344CB8AC3E}">
        <p14:creationId xmlns:p14="http://schemas.microsoft.com/office/powerpoint/2010/main" val="389670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12</a:t>
            </a:fld>
            <a:endParaRPr lang="en-US"/>
          </a:p>
        </p:txBody>
      </p:sp>
    </p:spTree>
    <p:extLst>
      <p:ext uri="{BB962C8B-B14F-4D97-AF65-F5344CB8AC3E}">
        <p14:creationId xmlns:p14="http://schemas.microsoft.com/office/powerpoint/2010/main" val="50689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13</a:t>
            </a:fld>
            <a:endParaRPr lang="en-US"/>
          </a:p>
        </p:txBody>
      </p:sp>
    </p:spTree>
    <p:extLst>
      <p:ext uri="{BB962C8B-B14F-4D97-AF65-F5344CB8AC3E}">
        <p14:creationId xmlns:p14="http://schemas.microsoft.com/office/powerpoint/2010/main" val="54392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Each SAES researcher on a research multistate creates their own individual project in </a:t>
            </a:r>
            <a:r>
              <a:rPr lang="en-US" sz="1800" dirty="0" err="1">
                <a:latin typeface="Segoe UI" panose="020B0502040204020203" pitchFamily="34" charset="0"/>
              </a:rPr>
              <a:t>REEport</a:t>
            </a:r>
            <a:r>
              <a:rPr lang="en-US" sz="1800" dirty="0">
                <a:latin typeface="Segoe UI" panose="020B0502040204020203" pitchFamily="34" charset="0"/>
              </a:rPr>
              <a:t>/NRS that contributes to the individual SAES report. This is in comparison to NIMSS where the reporting is committee based, not individual.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14</a:t>
            </a:fld>
            <a:endParaRPr lang="en-US"/>
          </a:p>
        </p:txBody>
      </p:sp>
    </p:spTree>
    <p:extLst>
      <p:ext uri="{BB962C8B-B14F-4D97-AF65-F5344CB8AC3E}">
        <p14:creationId xmlns:p14="http://schemas.microsoft.com/office/powerpoint/2010/main" val="2377372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15</a:t>
            </a:fld>
            <a:endParaRPr lang="en-US"/>
          </a:p>
        </p:txBody>
      </p:sp>
    </p:spTree>
    <p:extLst>
      <p:ext uri="{BB962C8B-B14F-4D97-AF65-F5344CB8AC3E}">
        <p14:creationId xmlns:p14="http://schemas.microsoft.com/office/powerpoint/2010/main" val="153737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Multistate research committees don’t have to submit a midterm report! At midterm review time, agInnovation North Central Multistate review committee and appropriate NCACs are only evaluating the existing annual reports.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16</a:t>
            </a:fld>
            <a:endParaRPr lang="en-US"/>
          </a:p>
        </p:txBody>
      </p:sp>
    </p:spTree>
    <p:extLst>
      <p:ext uri="{BB962C8B-B14F-4D97-AF65-F5344CB8AC3E}">
        <p14:creationId xmlns:p14="http://schemas.microsoft.com/office/powerpoint/2010/main" val="255319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17</a:t>
            </a:fld>
            <a:endParaRPr lang="en-US"/>
          </a:p>
        </p:txBody>
      </p:sp>
    </p:spTree>
    <p:extLst>
      <p:ext uri="{BB962C8B-B14F-4D97-AF65-F5344CB8AC3E}">
        <p14:creationId xmlns:p14="http://schemas.microsoft.com/office/powerpoint/2010/main" val="68401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here with your project’s dates. Check with the agInnovation North Central office if you’re not sure!</a:t>
            </a:r>
          </a:p>
        </p:txBody>
      </p:sp>
      <p:sp>
        <p:nvSpPr>
          <p:cNvPr id="4" name="Slide Number Placeholder 3"/>
          <p:cNvSpPr>
            <a:spLocks noGrp="1"/>
          </p:cNvSpPr>
          <p:nvPr>
            <p:ph type="sldNum" sz="quarter" idx="5"/>
          </p:nvPr>
        </p:nvSpPr>
        <p:spPr/>
        <p:txBody>
          <a:bodyPr/>
          <a:lstStyle/>
          <a:p>
            <a:fld id="{BADC7AB0-1E1B-4C94-97AF-7F4D267CB580}" type="slidenum">
              <a:rPr lang="en-US" smtClean="0"/>
              <a:pPr/>
              <a:t>18</a:t>
            </a:fld>
            <a:endParaRPr lang="en-US"/>
          </a:p>
        </p:txBody>
      </p:sp>
    </p:spTree>
    <p:extLst>
      <p:ext uri="{BB962C8B-B14F-4D97-AF65-F5344CB8AC3E}">
        <p14:creationId xmlns:p14="http://schemas.microsoft.com/office/powerpoint/2010/main" val="3089455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19</a:t>
            </a:fld>
            <a:endParaRPr lang="en-US"/>
          </a:p>
        </p:txBody>
      </p:sp>
    </p:spTree>
    <p:extLst>
      <p:ext uri="{BB962C8B-B14F-4D97-AF65-F5344CB8AC3E}">
        <p14:creationId xmlns:p14="http://schemas.microsoft.com/office/powerpoint/2010/main" val="5499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2</a:t>
            </a:fld>
            <a:endParaRPr lang="en-US"/>
          </a:p>
        </p:txBody>
      </p:sp>
    </p:spTree>
    <p:extLst>
      <p:ext uri="{BB962C8B-B14F-4D97-AF65-F5344CB8AC3E}">
        <p14:creationId xmlns:p14="http://schemas.microsoft.com/office/powerpoint/2010/main" val="387563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Hatch Act, initiated</a:t>
            </a:r>
            <a:r>
              <a:rPr lang="en-US" baseline="0" dirty="0"/>
              <a:t> in 1887,</a:t>
            </a:r>
            <a:r>
              <a:rPr lang="en-US" dirty="0"/>
              <a:t> provides</a:t>
            </a:r>
            <a:r>
              <a:rPr lang="en-US" baseline="0" dirty="0"/>
              <a:t> funding and broad directions on program focus to 1862 LGUs.</a:t>
            </a:r>
          </a:p>
          <a:p>
            <a:pPr marL="174549" indent="-174549" defTabSz="924641">
              <a:buFont typeface="Arial" panose="020B0604020202020204" pitchFamily="34" charset="0"/>
              <a:buChar char="•"/>
              <a:defRPr/>
            </a:pPr>
            <a:r>
              <a:rPr lang="en-US" dirty="0"/>
              <a:t>The size and</a:t>
            </a:r>
            <a:r>
              <a:rPr lang="en-US" baseline="0" dirty="0"/>
              <a:t> scope of LGUs differs significantly coast-to-coast and border-to-border.  Hence, as one might suspect, the evolution of programs and functions of the LGU has significantly evolved over time.  The actual amount of ‘guidance’ provided to states has evolved over time and how the states superimpose their program priorities and direction has also evolved.</a:t>
            </a:r>
          </a:p>
          <a:p>
            <a:pPr marL="174549" indent="-174549">
              <a:buFont typeface="Arial" panose="020B0604020202020204" pitchFamily="34" charset="0"/>
              <a:buChar char="•"/>
            </a:pPr>
            <a:r>
              <a:rPr lang="en-US" baseline="0" dirty="0"/>
              <a:t>Within the Hatch appropriation, there are Hatch Regular funds and Hatch Multistate funds which have federally designated directives.</a:t>
            </a:r>
          </a:p>
          <a:p>
            <a:pPr marL="174549" indent="-174549">
              <a:buFont typeface="Arial" panose="020B0604020202020204" pitchFamily="34" charset="0"/>
              <a:buChar char="•"/>
            </a:pPr>
            <a:r>
              <a:rPr lang="en-US" baseline="0" dirty="0"/>
              <a:t>Rural population and farm numbers, state-specific compared to the national total, and coupled with a federal overhead rate of 3% comprise the actual ‘formula’ for distribution to states.</a:t>
            </a:r>
          </a:p>
          <a:p>
            <a:pPr marL="174549" indent="-174549">
              <a:buFont typeface="Arial" panose="020B0604020202020204" pitchFamily="34" charset="0"/>
              <a:buChar char="•"/>
            </a:pPr>
            <a:r>
              <a:rPr lang="en-US" baseline="0" dirty="0"/>
              <a:t>NIFA is supported by the 3% administration assessment.</a:t>
            </a:r>
          </a:p>
          <a:p>
            <a:pPr marL="174549" indent="-174549">
              <a:buFont typeface="Arial" panose="020B0604020202020204" pitchFamily="34" charset="0"/>
              <a:buChar char="•"/>
            </a:pPr>
            <a:r>
              <a:rPr lang="en-US" b="1" baseline="0" dirty="0"/>
              <a:t>Actual federal allocations are Congressionally-driven and signed off on by the Executive.  While the USDA budget in its entirety is publicly available</a:t>
            </a:r>
            <a:r>
              <a:rPr lang="en-US" dirty="0"/>
              <a:t>.  In addition, for Hatch (Regular</a:t>
            </a:r>
            <a:r>
              <a:rPr lang="en-US" baseline="0" dirty="0"/>
              <a:t> and Multistate) </a:t>
            </a:r>
            <a:r>
              <a:rPr lang="en-US" dirty="0"/>
              <a:t>Funds the </a:t>
            </a:r>
            <a:r>
              <a:rPr lang="en-US" b="1" dirty="0"/>
              <a:t>ACTUAL</a:t>
            </a:r>
            <a:r>
              <a:rPr lang="en-US" dirty="0"/>
              <a:t> and </a:t>
            </a:r>
            <a:r>
              <a:rPr lang="en-US" b="1" dirty="0"/>
              <a:t>FINAL</a:t>
            </a:r>
            <a:r>
              <a:rPr lang="en-US" dirty="0"/>
              <a:t> appropriation</a:t>
            </a:r>
            <a:r>
              <a:rPr lang="en-US" baseline="0" dirty="0"/>
              <a:t> as Appendix A to each state/DC and US insular areas is provided at:  </a:t>
            </a:r>
            <a:r>
              <a:rPr lang="en-US" dirty="0">
                <a:hlinkClick r:id="rId3"/>
              </a:rPr>
              <a:t>https://nifa.usda.gov/</a:t>
            </a:r>
            <a:r>
              <a:rPr lang="en-US" dirty="0"/>
              <a:t> and typing</a:t>
            </a:r>
            <a:r>
              <a:rPr lang="en-US" baseline="0" dirty="0"/>
              <a:t> in “Hatch” in the keyword search.  Identify the particular year of interest too.  There generally is a lag in the year’s allocation that is </a:t>
            </a:r>
            <a:r>
              <a:rPr lang="en-US" baseline="0" dirty="0" err="1"/>
              <a:t>publically</a:t>
            </a:r>
            <a:r>
              <a:rPr lang="en-US" baseline="0" dirty="0"/>
              <a:t> available on the web.</a:t>
            </a:r>
            <a:endParaRPr lang="en-US" dirty="0"/>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3</a:t>
            </a:fld>
            <a:endParaRPr lang="en-US"/>
          </a:p>
        </p:txBody>
      </p:sp>
    </p:spTree>
    <p:extLst>
      <p:ext uri="{BB962C8B-B14F-4D97-AF65-F5344CB8AC3E}">
        <p14:creationId xmlns:p14="http://schemas.microsoft.com/office/powerpoint/2010/main" val="93671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61100" cy="3522662"/>
          </a:xfrm>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Hatch Act, initiated</a:t>
            </a:r>
            <a:r>
              <a:rPr lang="en-US" baseline="0" dirty="0"/>
              <a:t> in 1887,</a:t>
            </a:r>
            <a:r>
              <a:rPr lang="en-US" dirty="0"/>
              <a:t> provides</a:t>
            </a:r>
            <a:r>
              <a:rPr lang="en-US" baseline="0" dirty="0"/>
              <a:t> funding and broad directions on program focus to 1862 LGUs.</a:t>
            </a:r>
          </a:p>
          <a:p>
            <a:pPr marL="174549" indent="-174549">
              <a:buFont typeface="Arial" panose="020B0604020202020204" pitchFamily="34" charset="0"/>
              <a:buChar char="•"/>
            </a:pPr>
            <a:r>
              <a:rPr lang="en-US" baseline="0" dirty="0"/>
              <a:t>Within the Hatch appropriation, there are Hatch Regular funds and Hatch Multistate funds which have federally designated directives.</a:t>
            </a:r>
          </a:p>
          <a:p>
            <a:pPr marL="174549" indent="-174549">
              <a:buFont typeface="Arial" panose="020B0604020202020204" pitchFamily="34" charset="0"/>
              <a:buChar char="•"/>
            </a:pPr>
            <a:r>
              <a:rPr lang="en-US" baseline="0" dirty="0"/>
              <a:t>Rural population and farm numbers, state-specific compared to the national total, and coupled with a federal overhead rate of 3% comprise the actual ‘formula’ for distribution to states.</a:t>
            </a:r>
          </a:p>
          <a:p>
            <a:pPr marL="174549" indent="-174549">
              <a:buFont typeface="Arial" panose="020B0604020202020204" pitchFamily="34" charset="0"/>
              <a:buChar char="•"/>
            </a:pPr>
            <a:r>
              <a:rPr lang="en-US" baseline="0" dirty="0"/>
              <a:t>NIFA is supported by the 3% administration assessment.</a:t>
            </a:r>
          </a:p>
          <a:p>
            <a:pPr marL="174549" indent="-174549">
              <a:buFont typeface="Arial" panose="020B0604020202020204" pitchFamily="34" charset="0"/>
              <a:buChar char="•"/>
            </a:pPr>
            <a:r>
              <a:rPr lang="en-US" b="1" baseline="0" dirty="0"/>
              <a:t>Actual federal allocations are Congressionally-driven and signed off on by the Executive.  While the USDA budget in its entirety is </a:t>
            </a:r>
            <a:r>
              <a:rPr lang="en-US" b="1" baseline="0" dirty="0" err="1"/>
              <a:t>publically</a:t>
            </a:r>
            <a:r>
              <a:rPr lang="en-US" b="1" baseline="0" dirty="0"/>
              <a:t> available</a:t>
            </a:r>
            <a:r>
              <a:rPr lang="en-US" dirty="0"/>
              <a:t>.  In addition, for Hatch (Regular</a:t>
            </a:r>
            <a:r>
              <a:rPr lang="en-US" baseline="0" dirty="0"/>
              <a:t> and Multistate) </a:t>
            </a:r>
            <a:r>
              <a:rPr lang="en-US" dirty="0"/>
              <a:t>Funds the </a:t>
            </a:r>
            <a:r>
              <a:rPr lang="en-US" b="1" dirty="0"/>
              <a:t>ACTUAL</a:t>
            </a:r>
            <a:r>
              <a:rPr lang="en-US" dirty="0"/>
              <a:t> and </a:t>
            </a:r>
            <a:r>
              <a:rPr lang="en-US" b="1" dirty="0"/>
              <a:t>FINAL</a:t>
            </a:r>
            <a:r>
              <a:rPr lang="en-US" dirty="0"/>
              <a:t> appropriation</a:t>
            </a:r>
            <a:r>
              <a:rPr lang="en-US" baseline="0" dirty="0"/>
              <a:t> as Appendix A to each state/DC and US insular areas is provided at:  </a:t>
            </a:r>
            <a:r>
              <a:rPr lang="en-US" dirty="0">
                <a:hlinkClick r:id="rId3"/>
              </a:rPr>
              <a:t>https://nifa.usda.gov/</a:t>
            </a:r>
            <a:r>
              <a:rPr lang="en-US" dirty="0"/>
              <a:t> and typing</a:t>
            </a:r>
            <a:r>
              <a:rPr lang="en-US" baseline="0" dirty="0"/>
              <a:t> in “Hatch” in the keyword search.  Identify the particular year of interest too.  There generally is a lag in the year’s allocation that is publically available on the web.</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4</a:t>
            </a:fld>
            <a:endParaRPr lang="en-US"/>
          </a:p>
        </p:txBody>
      </p:sp>
    </p:spTree>
    <p:extLst>
      <p:ext uri="{BB962C8B-B14F-4D97-AF65-F5344CB8AC3E}">
        <p14:creationId xmlns:p14="http://schemas.microsoft.com/office/powerpoint/2010/main" val="174639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61100" cy="3522662"/>
          </a:xfrm>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size and</a:t>
            </a:r>
            <a:r>
              <a:rPr lang="en-US" baseline="0" dirty="0"/>
              <a:t> scope of LGUs differs significantly coast-to-coast and border-to-border.  Hence, as one might suspect, the evolution of programs and functions of the LGU has significantly evolved over time.  The actual amount of ‘guidance’ provided to states has evolved over time and how the states superimpose their program priorities and direction has also evolved.</a:t>
            </a:r>
          </a:p>
          <a:p>
            <a:pPr marL="174549" indent="-174549">
              <a:buFont typeface="Arial" panose="020B0604020202020204" pitchFamily="34" charset="0"/>
              <a:buChar char="•"/>
            </a:pPr>
            <a:r>
              <a:rPr lang="en-US" baseline="0" dirty="0"/>
              <a:t>All Hatch Act funds need to be matched at a minimum of 1:1 and most states leverage this federal amount by 5-10:1, so it is highly leveraged with the states making up the most significant proportion of the funds.</a:t>
            </a:r>
          </a:p>
          <a:p>
            <a:pPr marL="174549" indent="-174549">
              <a:buFont typeface="Arial" panose="020B0604020202020204" pitchFamily="34" charset="0"/>
              <a:buChar char="•"/>
            </a:pPr>
            <a:r>
              <a:rPr lang="en-US" baseline="0" dirty="0"/>
              <a:t>With some smaller institutions, the USDA Secretary of Agriculture can waive a portion of the match given </a:t>
            </a:r>
            <a:r>
              <a:rPr lang="en-US" u="sng" baseline="0" dirty="0"/>
              <a:t>extraordinary</a:t>
            </a:r>
            <a:r>
              <a:rPr lang="en-US" baseline="0" dirty="0"/>
              <a:t> circumstances.</a:t>
            </a:r>
          </a:p>
          <a:p>
            <a:pPr marL="174549" indent="-174549">
              <a:buFont typeface="Arial" panose="020B0604020202020204" pitchFamily="34" charset="0"/>
              <a:buChar char="•"/>
            </a:pPr>
            <a:r>
              <a:rPr lang="en-US" baseline="0" dirty="0"/>
              <a:t>Regardless, the federal research support provides the foundation to conduct and compete for more resources.</a:t>
            </a:r>
          </a:p>
          <a:p>
            <a:pPr marL="174549" indent="-174549">
              <a:buFont typeface="Arial" panose="020B0604020202020204" pitchFamily="34" charset="0"/>
              <a:buChar char="•"/>
            </a:pPr>
            <a:r>
              <a:rPr lang="en-US" baseline="0" dirty="0"/>
              <a:t>A certain percentage MUST be multistate and a certain percentage must be integrated with Extension.</a:t>
            </a:r>
          </a:p>
          <a:p>
            <a:pPr marL="174549" indent="-174549">
              <a:buFont typeface="Arial" panose="020B0604020202020204" pitchFamily="34" charset="0"/>
              <a:buChar char="•"/>
            </a:pPr>
            <a:r>
              <a:rPr lang="en-US" baseline="0" dirty="0"/>
              <a:t>Hatch appropriations can used for total of two years only, otherwise they revert back to the U.S. Treasury.</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5</a:t>
            </a:fld>
            <a:endParaRPr lang="en-US"/>
          </a:p>
        </p:txBody>
      </p:sp>
    </p:spTree>
    <p:extLst>
      <p:ext uri="{BB962C8B-B14F-4D97-AF65-F5344CB8AC3E}">
        <p14:creationId xmlns:p14="http://schemas.microsoft.com/office/powerpoint/2010/main" val="349813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6</a:t>
            </a:fld>
            <a:endParaRPr lang="en-US"/>
          </a:p>
        </p:txBody>
      </p:sp>
    </p:spTree>
    <p:extLst>
      <p:ext uri="{BB962C8B-B14F-4D97-AF65-F5344CB8AC3E}">
        <p14:creationId xmlns:p14="http://schemas.microsoft.com/office/powerpoint/2010/main" val="258423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800" dirty="0">
                <a:latin typeface="Segoe UI" panose="020B0502040204020203" pitchFamily="34" charset="0"/>
              </a:rPr>
              <a:t>The multistate research program was created as an organized, trusted, "official" way to spend the required 25% so that states don't have to figure it out on their own. Just a possible helpful tidbit. This helps answer the "why" of the program and NIMSS.</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7</a:t>
            </a:fld>
            <a:endParaRPr lang="en-US"/>
          </a:p>
        </p:txBody>
      </p:sp>
    </p:spTree>
    <p:extLst>
      <p:ext uri="{BB962C8B-B14F-4D97-AF65-F5344CB8AC3E}">
        <p14:creationId xmlns:p14="http://schemas.microsoft.com/office/powerpoint/2010/main" val="124354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open—other LGU, federal agencies, and other scientists are welcome to join these project teams.</a:t>
            </a:r>
          </a:p>
        </p:txBody>
      </p:sp>
      <p:sp>
        <p:nvSpPr>
          <p:cNvPr id="4" name="Slide Number Placeholder 3"/>
          <p:cNvSpPr>
            <a:spLocks noGrp="1"/>
          </p:cNvSpPr>
          <p:nvPr>
            <p:ph type="sldNum" sz="quarter" idx="5"/>
          </p:nvPr>
        </p:nvSpPr>
        <p:spPr/>
        <p:txBody>
          <a:bodyPr/>
          <a:lstStyle/>
          <a:p>
            <a:fld id="{BADC7AB0-1E1B-4C94-97AF-7F4D267CB580}" type="slidenum">
              <a:rPr lang="en-US" smtClean="0"/>
              <a:pPr/>
              <a:t>8</a:t>
            </a:fld>
            <a:endParaRPr lang="en-US"/>
          </a:p>
        </p:txBody>
      </p:sp>
    </p:spTree>
    <p:extLst>
      <p:ext uri="{BB962C8B-B14F-4D97-AF65-F5344CB8AC3E}">
        <p14:creationId xmlns:p14="http://schemas.microsoft.com/office/powerpoint/2010/main" val="304756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9</a:t>
            </a:fld>
            <a:endParaRPr lang="en-US"/>
          </a:p>
        </p:txBody>
      </p:sp>
    </p:spTree>
    <p:extLst>
      <p:ext uri="{BB962C8B-B14F-4D97-AF65-F5344CB8AC3E}">
        <p14:creationId xmlns:p14="http://schemas.microsoft.com/office/powerpoint/2010/main" val="409367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E192097-98F1-4756-8750-47541BAAFC61}" type="datetimeFigureOut">
              <a:rPr lang="en-US" smtClean="0"/>
              <a:pPr/>
              <a:t>11/13/2025</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986430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4733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00117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1579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641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487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43228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54805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31209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66129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351853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E192097-98F1-4756-8750-47541BAAFC61}" type="datetimeFigureOut">
              <a:rPr lang="en-US" smtClean="0"/>
              <a:pPr/>
              <a:t>11/13/2025</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FDF0CEE-81B4-4D71-B5D9-1E1B83F125CA}" type="slidenum">
              <a:rPr lang="en-US" smtClean="0"/>
              <a:pPr/>
              <a:t>‹#›</a:t>
            </a:fld>
            <a:endParaRPr lang="en-US"/>
          </a:p>
        </p:txBody>
      </p:sp>
    </p:spTree>
    <p:extLst>
      <p:ext uri="{BB962C8B-B14F-4D97-AF65-F5344CB8AC3E}">
        <p14:creationId xmlns:p14="http://schemas.microsoft.com/office/powerpoint/2010/main" val="4651580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chamilton@wisc.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942E14E0-E6CB-444C-97C0-D67DA9F4D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21" name="Picture 4">
            <a:extLst>
              <a:ext uri="{FF2B5EF4-FFF2-40B4-BE49-F238E27FC236}">
                <a16:creationId xmlns:a16="http://schemas.microsoft.com/office/drawing/2014/main" id="{52EAD202-CAA4-B79E-A400-B239553EE735}"/>
              </a:ext>
            </a:extLst>
          </p:cNvPr>
          <p:cNvPicPr>
            <a:picLocks noChangeAspect="1"/>
          </p:cNvPicPr>
          <p:nvPr/>
        </p:nvPicPr>
        <p:blipFill rotWithShape="1">
          <a:blip r:embed="rId3">
            <a:grayscl/>
          </a:blip>
          <a:srcRect t="6739" r="-1" b="-1"/>
          <a:stretch/>
        </p:blipFill>
        <p:spPr>
          <a:xfrm>
            <a:off x="899160" y="1"/>
            <a:ext cx="10393680" cy="6858000"/>
          </a:xfrm>
          <a:prstGeom prst="rect">
            <a:avLst/>
          </a:prstGeom>
        </p:spPr>
      </p:pic>
      <p:sp>
        <p:nvSpPr>
          <p:cNvPr id="44" name="Rectangle 30">
            <a:extLst>
              <a:ext uri="{FF2B5EF4-FFF2-40B4-BE49-F238E27FC236}">
                <a16:creationId xmlns:a16="http://schemas.microsoft.com/office/drawing/2014/main" id="{B37D29E2-7609-4210-93A1-BFB7944C0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chemeClr val="accent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6F59C19B-775C-430F-2487-724DE83948B1}"/>
              </a:ext>
            </a:extLst>
          </p:cNvPr>
          <p:cNvSpPr>
            <a:spLocks noGrp="1"/>
          </p:cNvSpPr>
          <p:nvPr>
            <p:ph type="ctrTitle"/>
          </p:nvPr>
        </p:nvSpPr>
        <p:spPr>
          <a:xfrm>
            <a:off x="1306035" y="350594"/>
            <a:ext cx="9418320" cy="3875965"/>
          </a:xfrm>
          <a:noFill/>
        </p:spPr>
        <p:txBody>
          <a:bodyPr anchor="ctr">
            <a:normAutofit/>
          </a:bodyPr>
          <a:lstStyle/>
          <a:p>
            <a:pPr algn="ctr"/>
            <a:r>
              <a:rPr lang="en-US" sz="4800" dirty="0">
                <a:solidFill>
                  <a:srgbClr val="FFFFFF"/>
                </a:solidFill>
                <a:latin typeface="Bodoni MT" panose="02070603080606020203" pitchFamily="18" charset="0"/>
              </a:rPr>
              <a:t>agInnovation North Central</a:t>
            </a:r>
            <a:br>
              <a:rPr lang="en-US" sz="4800" dirty="0">
                <a:solidFill>
                  <a:srgbClr val="FFFFFF"/>
                </a:solidFill>
                <a:latin typeface="Bodoni MT" panose="02070603080606020203" pitchFamily="18" charset="0"/>
              </a:rPr>
            </a:br>
            <a:r>
              <a:rPr lang="en-US" sz="4800" dirty="0">
                <a:solidFill>
                  <a:srgbClr val="FFFFFF"/>
                </a:solidFill>
                <a:latin typeface="Bodoni MT" panose="02070603080606020203" pitchFamily="18" charset="0"/>
              </a:rPr>
              <a:t>Multistate Research</a:t>
            </a:r>
            <a:br>
              <a:rPr lang="en-US" sz="4400" dirty="0">
                <a:solidFill>
                  <a:srgbClr val="FFFFFF"/>
                </a:solidFill>
                <a:latin typeface="Bodoni MT" panose="02070603080606020203" pitchFamily="18" charset="0"/>
              </a:rPr>
            </a:br>
            <a:br>
              <a:rPr lang="en-US" sz="4400" dirty="0">
                <a:solidFill>
                  <a:srgbClr val="FFFFFF"/>
                </a:solidFill>
                <a:latin typeface="Bodoni MT" panose="02070603080606020203" pitchFamily="18" charset="0"/>
              </a:rPr>
            </a:br>
            <a:r>
              <a:rPr lang="en-US" sz="4400" i="1" dirty="0">
                <a:solidFill>
                  <a:srgbClr val="FFFFFF"/>
                </a:solidFill>
                <a:latin typeface="Bodoni MT" panose="02070603080606020203" pitchFamily="18" charset="0"/>
              </a:rPr>
              <a:t>Insert Project #: Title Here</a:t>
            </a:r>
          </a:p>
        </p:txBody>
      </p:sp>
      <p:sp>
        <p:nvSpPr>
          <p:cNvPr id="3" name="Subtitle 2">
            <a:extLst>
              <a:ext uri="{FF2B5EF4-FFF2-40B4-BE49-F238E27FC236}">
                <a16:creationId xmlns:a16="http://schemas.microsoft.com/office/drawing/2014/main" id="{1A77BAAF-8F46-D135-5CD1-D1C1DEED9979}"/>
              </a:ext>
            </a:extLst>
          </p:cNvPr>
          <p:cNvSpPr>
            <a:spLocks noGrp="1"/>
          </p:cNvSpPr>
          <p:nvPr>
            <p:ph type="subTitle" idx="1"/>
          </p:nvPr>
        </p:nvSpPr>
        <p:spPr>
          <a:xfrm>
            <a:off x="1261872" y="5595582"/>
            <a:ext cx="9418320" cy="896658"/>
          </a:xfrm>
          <a:ln>
            <a:noFill/>
          </a:ln>
        </p:spPr>
        <p:txBody>
          <a:bodyPr>
            <a:normAutofit/>
          </a:bodyPr>
          <a:lstStyle/>
          <a:p>
            <a:pPr algn="r"/>
            <a:r>
              <a:rPr lang="en-US" sz="2000" dirty="0">
                <a:solidFill>
                  <a:srgbClr val="FFFFFF"/>
                </a:solidFill>
              </a:rPr>
              <a:t>Name of AA to Project #</a:t>
            </a:r>
          </a:p>
          <a:p>
            <a:pPr algn="r"/>
            <a:r>
              <a:rPr lang="en-US" sz="2000" dirty="0">
                <a:solidFill>
                  <a:srgbClr val="FFFFFF"/>
                </a:solidFill>
              </a:rPr>
              <a:t>Meeting Date: XX/XX/XXXX</a:t>
            </a:r>
          </a:p>
        </p:txBody>
      </p:sp>
      <p:sp>
        <p:nvSpPr>
          <p:cNvPr id="45" name="Rectangle 32">
            <a:extLst>
              <a:ext uri="{FF2B5EF4-FFF2-40B4-BE49-F238E27FC236}">
                <a16:creationId xmlns:a16="http://schemas.microsoft.com/office/drawing/2014/main" id="{363B6ECA-5FD8-454D-ABC3-C4ACC15AF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16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cxnSp>
        <p:nvCxnSpPr>
          <p:cNvPr id="46" name="Straight Connector 34">
            <a:extLst>
              <a:ext uri="{FF2B5EF4-FFF2-40B4-BE49-F238E27FC236}">
                <a16:creationId xmlns:a16="http://schemas.microsoft.com/office/drawing/2014/main" id="{0887B8F6-F933-4DC0-BBB7-EE99DB8AA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594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descr="A logo for a university&#10;&#10;Description automatically generated">
            <a:extLst>
              <a:ext uri="{FF2B5EF4-FFF2-40B4-BE49-F238E27FC236}">
                <a16:creationId xmlns:a16="http://schemas.microsoft.com/office/drawing/2014/main" id="{6A3DB20B-5183-4322-CCEB-625E26E590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3337" y="4445000"/>
            <a:ext cx="1828799" cy="1828799"/>
          </a:xfrm>
          <a:prstGeom prst="rect">
            <a:avLst/>
          </a:prstGeom>
        </p:spPr>
      </p:pic>
    </p:spTree>
    <p:extLst>
      <p:ext uri="{BB962C8B-B14F-4D97-AF65-F5344CB8AC3E}">
        <p14:creationId xmlns:p14="http://schemas.microsoft.com/office/powerpoint/2010/main" val="2156734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F72E-D719-216F-6A58-493DA92CE93A}"/>
              </a:ext>
            </a:extLst>
          </p:cNvPr>
          <p:cNvSpPr>
            <a:spLocks noGrp="1"/>
          </p:cNvSpPr>
          <p:nvPr>
            <p:ph type="title"/>
          </p:nvPr>
        </p:nvSpPr>
        <p:spPr>
          <a:xfrm>
            <a:off x="884240" y="-176194"/>
            <a:ext cx="6705600" cy="1807864"/>
          </a:xfrm>
        </p:spPr>
        <p:txBody>
          <a:bodyPr>
            <a:normAutofit/>
          </a:bodyPr>
          <a:lstStyle/>
          <a:p>
            <a:pPr algn="ctr"/>
            <a:r>
              <a:rPr lang="en-US" sz="3200" b="1" dirty="0">
                <a:latin typeface="Bodoni MT" panose="02070603080606020203" pitchFamily="18" charset="0"/>
              </a:rPr>
              <a:t>agInnovation North Central Office – </a:t>
            </a:r>
            <a:br>
              <a:rPr lang="en-US" sz="3200" b="1" dirty="0">
                <a:latin typeface="Bodoni MT" panose="02070603080606020203" pitchFamily="18" charset="0"/>
              </a:rPr>
            </a:br>
            <a:r>
              <a:rPr lang="en-US" sz="3200" b="1" dirty="0">
                <a:latin typeface="Bodoni MT" panose="02070603080606020203" pitchFamily="18" charset="0"/>
              </a:rPr>
              <a:t>We are here to help!</a:t>
            </a:r>
            <a:br>
              <a:rPr lang="en-US" sz="2800" dirty="0">
                <a:latin typeface="Bodoni MT" panose="02070603080606020203" pitchFamily="18" charset="0"/>
              </a:rPr>
            </a:br>
            <a:r>
              <a:rPr lang="en-US" sz="4000" i="1" dirty="0">
                <a:latin typeface="Bodoni MT" panose="02070603080606020203" pitchFamily="18" charset="0"/>
              </a:rPr>
              <a:t> </a:t>
            </a:r>
            <a:r>
              <a:rPr lang="en-US" sz="3200" i="1" dirty="0">
                <a:solidFill>
                  <a:srgbClr val="0070C0"/>
                </a:solidFill>
                <a:latin typeface="Bodoni MT" panose="02070603080606020203" pitchFamily="18" charset="0"/>
              </a:rPr>
              <a:t>https:www.aginnovationnc.org</a:t>
            </a:r>
            <a:endParaRPr lang="en-US" sz="3200" dirty="0">
              <a:solidFill>
                <a:srgbClr val="0070C0"/>
              </a:solidFill>
              <a:latin typeface="Bodoni MT" panose="02070603080606020203" pitchFamily="18" charset="0"/>
            </a:endParaRPr>
          </a:p>
        </p:txBody>
      </p:sp>
      <p:sp>
        <p:nvSpPr>
          <p:cNvPr id="10" name="Rectangle 9">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FE07A9C-7BFE-4136-F37D-2E317FB7D08B}"/>
              </a:ext>
            </a:extLst>
          </p:cNvPr>
          <p:cNvSpPr>
            <a:spLocks noGrp="1"/>
          </p:cNvSpPr>
          <p:nvPr>
            <p:ph idx="1"/>
          </p:nvPr>
        </p:nvSpPr>
        <p:spPr>
          <a:xfrm>
            <a:off x="924896" y="1807863"/>
            <a:ext cx="6624288" cy="4892179"/>
          </a:xfrm>
        </p:spPr>
        <p:txBody>
          <a:bodyPr>
            <a:normAutofit fontScale="92500" lnSpcReduction="10000"/>
          </a:bodyPr>
          <a:lstStyle/>
          <a:p>
            <a:r>
              <a:rPr lang="en-US" b="1" i="1" dirty="0">
                <a:latin typeface="Bodoni MT" panose="02070603080606020203" pitchFamily="18" charset="0"/>
              </a:rPr>
              <a:t>Jeanette Thurston</a:t>
            </a:r>
            <a:r>
              <a:rPr lang="en-US" dirty="0">
                <a:latin typeface="Bodoni MT" panose="02070603080606020203" pitchFamily="18" charset="0"/>
              </a:rPr>
              <a:t>—Executive Director</a:t>
            </a:r>
          </a:p>
          <a:p>
            <a:r>
              <a:rPr lang="en-US" b="1" i="1" dirty="0">
                <a:latin typeface="Bodoni MT" panose="02070603080606020203" pitchFamily="18" charset="0"/>
              </a:rPr>
              <a:t>Christina (Chris) Hamilton</a:t>
            </a:r>
            <a:r>
              <a:rPr lang="en-US" dirty="0">
                <a:latin typeface="Bodoni MT" panose="02070603080606020203" pitchFamily="18" charset="0"/>
              </a:rPr>
              <a:t>—Assistant Director and regional NIMSS System Administrator</a:t>
            </a:r>
          </a:p>
          <a:p>
            <a:pPr lvl="1"/>
            <a:endParaRPr lang="en-US" b="1" u="sng" dirty="0">
              <a:latin typeface="Bodoni MT" panose="02070603080606020203" pitchFamily="18" charset="0"/>
            </a:endParaRPr>
          </a:p>
          <a:p>
            <a:pPr lvl="1"/>
            <a:r>
              <a:rPr lang="en-US" b="1" u="sng" dirty="0">
                <a:latin typeface="Bodoni MT" panose="02070603080606020203" pitchFamily="18" charset="0"/>
              </a:rPr>
              <a:t>Multistate specific activities</a:t>
            </a:r>
            <a:r>
              <a:rPr lang="en-US" dirty="0">
                <a:latin typeface="Bodoni MT" panose="02070603080606020203" pitchFamily="18" charset="0"/>
              </a:rPr>
              <a:t>:</a:t>
            </a:r>
          </a:p>
          <a:p>
            <a:pPr lvl="3"/>
            <a:r>
              <a:rPr lang="en-US" sz="1500" b="1" dirty="0">
                <a:latin typeface="Bodoni MT" panose="02070603080606020203" pitchFamily="18" charset="0"/>
              </a:rPr>
              <a:t>Oversees the NC Multistate portfolio</a:t>
            </a:r>
          </a:p>
          <a:p>
            <a:pPr lvl="3"/>
            <a:r>
              <a:rPr lang="en-US" sz="1500" b="1" dirty="0">
                <a:latin typeface="Bodoni MT" panose="02070603080606020203" pitchFamily="18" charset="0"/>
              </a:rPr>
              <a:t>Works with AAs to ensure projects meet annually and submit complete, on-time reports to NIMSS</a:t>
            </a:r>
          </a:p>
          <a:p>
            <a:pPr lvl="3"/>
            <a:r>
              <a:rPr lang="en-US" sz="1500" b="1" dirty="0">
                <a:latin typeface="Bodoni MT" panose="02070603080606020203" pitchFamily="18" charset="0"/>
              </a:rPr>
              <a:t>Assists AAs, committee members, and SAES staff with NIMSS</a:t>
            </a:r>
          </a:p>
          <a:p>
            <a:pPr lvl="3"/>
            <a:r>
              <a:rPr lang="en-US" sz="1500" b="1" dirty="0">
                <a:latin typeface="Bodoni MT" panose="02070603080606020203" pitchFamily="18" charset="0"/>
              </a:rPr>
              <a:t>Shares appropriate information from agInnovation North Central directors with AAs and committees</a:t>
            </a:r>
          </a:p>
          <a:p>
            <a:pPr lvl="3"/>
            <a:r>
              <a:rPr lang="en-US" sz="1500" b="1" dirty="0">
                <a:latin typeface="Bodoni MT" panose="02070603080606020203" pitchFamily="18" charset="0"/>
              </a:rPr>
              <a:t>Coordinates project review process for NC</a:t>
            </a:r>
          </a:p>
          <a:p>
            <a:pPr lvl="3"/>
            <a:r>
              <a:rPr lang="en-US" sz="1500" b="1" dirty="0">
                <a:latin typeface="Bodoni MT" panose="02070603080606020203" pitchFamily="18" charset="0"/>
              </a:rPr>
              <a:t>Informs NIFA that projects have been regionally approved, then NIFA assigns a representative</a:t>
            </a:r>
            <a:r>
              <a:rPr lang="en-US" b="1" dirty="0">
                <a:latin typeface="Bodoni MT" panose="02070603080606020203" pitchFamily="18" charset="0"/>
              </a:rPr>
              <a:t>.</a:t>
            </a:r>
          </a:p>
          <a:p>
            <a:r>
              <a:rPr lang="en-US" b="1" dirty="0">
                <a:latin typeface="Bodoni MT" panose="02070603080606020203" pitchFamily="18" charset="0"/>
              </a:rPr>
              <a:t>agInnovation North Central WEBSITE HAS A LOT OF MULTISTATE PROJECT RESOURCES INCLUDING:</a:t>
            </a:r>
          </a:p>
          <a:p>
            <a:pPr lvl="2"/>
            <a:r>
              <a:rPr lang="en-US" sz="1600" i="1" dirty="0">
                <a:latin typeface="Bodoni MT" panose="02070603080606020203" pitchFamily="18" charset="0"/>
              </a:rPr>
              <a:t>NC virtual multistate project handbook, NRSP guidelines, and several other resources</a:t>
            </a:r>
          </a:p>
          <a:p>
            <a:pPr marL="0" indent="0">
              <a:buNone/>
            </a:pPr>
            <a:endParaRPr lang="en-US" dirty="0">
              <a:latin typeface="Bodoni MT" panose="02070603080606020203" pitchFamily="18" charset="0"/>
            </a:endParaRPr>
          </a:p>
        </p:txBody>
      </p:sp>
      <p:pic>
        <p:nvPicPr>
          <p:cNvPr id="5" name="Picture 4" descr="Rescue buoy floating at sea">
            <a:extLst>
              <a:ext uri="{FF2B5EF4-FFF2-40B4-BE49-F238E27FC236}">
                <a16:creationId xmlns:a16="http://schemas.microsoft.com/office/drawing/2014/main" id="{D3DA6108-4FAA-BE48-D7A3-1EF5CBBC5C42}"/>
              </a:ext>
            </a:extLst>
          </p:cNvPr>
          <p:cNvPicPr>
            <a:picLocks noChangeAspect="1"/>
          </p:cNvPicPr>
          <p:nvPr/>
        </p:nvPicPr>
        <p:blipFill rotWithShape="1">
          <a:blip r:embed="rId3">
            <a:extLst>
              <a:ext uri="{28A0092B-C50C-407E-A947-70E740481C1C}">
                <a14:useLocalDpi xmlns:a14="http://schemas.microsoft.com/office/drawing/2010/main" val="0"/>
              </a:ext>
            </a:extLst>
          </a:blip>
          <a:srcRect l="14424" r="40284" b="-1"/>
          <a:stretch/>
        </p:blipFill>
        <p:spPr>
          <a:xfrm>
            <a:off x="7538689" y="0"/>
            <a:ext cx="4653311" cy="6857990"/>
          </a:xfrm>
          <a:prstGeom prst="rect">
            <a:avLst/>
          </a:prstGeom>
        </p:spPr>
      </p:pic>
    </p:spTree>
    <p:extLst>
      <p:ext uri="{BB962C8B-B14F-4D97-AF65-F5344CB8AC3E}">
        <p14:creationId xmlns:p14="http://schemas.microsoft.com/office/powerpoint/2010/main" val="90859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965290" y="365760"/>
            <a:ext cx="5997678" cy="1325562"/>
          </a:xfrm>
        </p:spPr>
        <p:txBody>
          <a:bodyPr>
            <a:normAutofit/>
          </a:bodyPr>
          <a:lstStyle/>
          <a:p>
            <a:r>
              <a:rPr lang="en-US" b="1" dirty="0">
                <a:latin typeface="Bodoni MT" panose="02070603080606020203" pitchFamily="18" charset="0"/>
              </a:rPr>
              <a:t>Hatch Multistate Research</a:t>
            </a:r>
          </a:p>
        </p:txBody>
      </p:sp>
      <p:pic>
        <p:nvPicPr>
          <p:cNvPr id="5" name="Picture 4" descr="Molecules">
            <a:extLst>
              <a:ext uri="{FF2B5EF4-FFF2-40B4-BE49-F238E27FC236}">
                <a16:creationId xmlns:a16="http://schemas.microsoft.com/office/drawing/2014/main" id="{5D7A41EC-402D-C7DE-5E62-C797E60396A0}"/>
              </a:ext>
            </a:extLst>
          </p:cNvPr>
          <p:cNvPicPr>
            <a:picLocks noChangeAspect="1"/>
          </p:cNvPicPr>
          <p:nvPr/>
        </p:nvPicPr>
        <p:blipFill rotWithShape="1">
          <a:blip r:embed="rId3"/>
          <a:srcRect l="36665" r="18043"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724400" y="2005739"/>
            <a:ext cx="6553200" cy="4174398"/>
          </a:xfrm>
        </p:spPr>
        <p:txBody>
          <a:bodyPr>
            <a:normAutofit fontScale="92500" lnSpcReduction="10000"/>
          </a:bodyPr>
          <a:lstStyle/>
          <a:p>
            <a:r>
              <a:rPr lang="en-US" sz="2000" b="1" dirty="0" err="1">
                <a:latin typeface="Bodoni MT" panose="02070603080606020203" pitchFamily="18" charset="0"/>
              </a:rPr>
              <a:t>agNC</a:t>
            </a:r>
            <a:r>
              <a:rPr lang="en-US" sz="2000" b="1" dirty="0">
                <a:latin typeface="Bodoni MT" panose="02070603080606020203" pitchFamily="18" charset="0"/>
              </a:rPr>
              <a:t> Multistate Committee Overview</a:t>
            </a:r>
          </a:p>
          <a:p>
            <a:pPr lvl="1"/>
            <a:r>
              <a:rPr lang="en-US" sz="2000" dirty="0">
                <a:latin typeface="Bodoni MT" panose="02070603080606020203" pitchFamily="18" charset="0"/>
              </a:rPr>
              <a:t>NCs – Research (47)</a:t>
            </a:r>
          </a:p>
          <a:p>
            <a:pPr lvl="1"/>
            <a:r>
              <a:rPr lang="en-US" sz="2000" dirty="0">
                <a:latin typeface="Bodoni MT" panose="02070603080606020203" pitchFamily="18" charset="0"/>
              </a:rPr>
              <a:t>ERAs – Education (teaching and Extension) and Research Activity (18)</a:t>
            </a:r>
          </a:p>
          <a:p>
            <a:pPr lvl="1"/>
            <a:r>
              <a:rPr lang="en-US" sz="2000" dirty="0">
                <a:latin typeface="Bodoni MT" panose="02070603080606020203" pitchFamily="18" charset="0"/>
              </a:rPr>
              <a:t>DCs – Development Committees (1)</a:t>
            </a:r>
          </a:p>
          <a:p>
            <a:pPr lvl="1"/>
            <a:r>
              <a:rPr lang="en-US" sz="2000" dirty="0">
                <a:latin typeface="Bodoni MT" panose="02070603080606020203" pitchFamily="18" charset="0"/>
              </a:rPr>
              <a:t>CCs – Coordinating Committees (11)</a:t>
            </a:r>
          </a:p>
          <a:p>
            <a:pPr lvl="1"/>
            <a:r>
              <a:rPr lang="en-US" sz="2000" b="1" i="1" dirty="0">
                <a:solidFill>
                  <a:srgbClr val="FF0000"/>
                </a:solidFill>
                <a:latin typeface="Bodoni MT" panose="02070603080606020203" pitchFamily="18" charset="0"/>
              </a:rPr>
              <a:t>ACs – Advisory Committees (10)—typically membership consists of unit leaders (i.e., department heads/chairs, directors) in a specific discipline area(s)</a:t>
            </a:r>
          </a:p>
          <a:p>
            <a:pPr lvl="1"/>
            <a:r>
              <a:rPr lang="en-US" sz="2000" dirty="0">
                <a:latin typeface="Bodoni MT" panose="02070603080606020203" pitchFamily="18" charset="0"/>
              </a:rPr>
              <a:t>500’s - Rapid Response (0) </a:t>
            </a:r>
          </a:p>
          <a:p>
            <a:r>
              <a:rPr lang="en-US" sz="2000" dirty="0">
                <a:latin typeface="Bodoni MT" panose="02070603080606020203" pitchFamily="18" charset="0"/>
              </a:rPr>
              <a:t>NRSP’s – National Research Support Projects (7)</a:t>
            </a:r>
          </a:p>
          <a:p>
            <a:pPr lvl="2"/>
            <a:r>
              <a:rPr lang="en-US" sz="2000" dirty="0">
                <a:latin typeface="Bodoni MT" panose="02070603080606020203" pitchFamily="18" charset="0"/>
              </a:rPr>
              <a:t>“Off the top” funding before allocations to states</a:t>
            </a:r>
          </a:p>
          <a:p>
            <a:endParaRPr lang="en-US" dirty="0">
              <a:latin typeface="Bodoni MT" panose="02070603080606020203" pitchFamily="18" charset="0"/>
            </a:endParaRPr>
          </a:p>
        </p:txBody>
      </p:sp>
    </p:spTree>
    <p:extLst>
      <p:ext uri="{BB962C8B-B14F-4D97-AF65-F5344CB8AC3E}">
        <p14:creationId xmlns:p14="http://schemas.microsoft.com/office/powerpoint/2010/main" val="235590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876800" y="119417"/>
            <a:ext cx="5997678" cy="1325562"/>
          </a:xfrm>
        </p:spPr>
        <p:txBody>
          <a:bodyPr>
            <a:normAutofit/>
          </a:bodyPr>
          <a:lstStyle/>
          <a:p>
            <a:r>
              <a:rPr lang="en-US" b="1" dirty="0">
                <a:latin typeface="Bodoni MT" panose="02070603080606020203" pitchFamily="18" charset="0"/>
              </a:rPr>
              <a:t>Hatch Multistate Research Committees</a:t>
            </a:r>
          </a:p>
        </p:txBody>
      </p:sp>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370439" y="1444979"/>
            <a:ext cx="7010400" cy="5294393"/>
          </a:xfrm>
        </p:spPr>
        <p:txBody>
          <a:bodyPr>
            <a:noAutofit/>
          </a:bodyPr>
          <a:lstStyle/>
          <a:p>
            <a:r>
              <a:rPr lang="en-US" dirty="0">
                <a:latin typeface="Bodoni MT" panose="02070603080606020203" pitchFamily="18" charset="0"/>
              </a:rPr>
              <a:t>Regionally coordinated and membership not restricted*</a:t>
            </a:r>
          </a:p>
          <a:p>
            <a:pPr lvl="1"/>
            <a:r>
              <a:rPr lang="en-US" sz="1800" dirty="0">
                <a:latin typeface="Bodoni MT" panose="02070603080606020203" pitchFamily="18" charset="0"/>
              </a:rPr>
              <a:t>Financial support varies by institution</a:t>
            </a:r>
          </a:p>
          <a:p>
            <a:r>
              <a:rPr lang="en-US" dirty="0">
                <a:latin typeface="Bodoni MT" panose="02070603080606020203" pitchFamily="18" charset="0"/>
              </a:rPr>
              <a:t>Funding focused on research committees </a:t>
            </a:r>
          </a:p>
          <a:p>
            <a:r>
              <a:rPr lang="en-US" dirty="0">
                <a:latin typeface="Bodoni MT" panose="02070603080606020203" pitchFamily="18" charset="0"/>
              </a:rPr>
              <a:t>Multistate Committees are beneficial to members:</a:t>
            </a:r>
          </a:p>
          <a:p>
            <a:pPr lvl="1"/>
            <a:r>
              <a:rPr lang="en-US" sz="1800" dirty="0">
                <a:latin typeface="Bodoni MT" panose="02070603080606020203" pitchFamily="18" charset="0"/>
              </a:rPr>
              <a:t>Building networks and leadership opportunities for early career faculty</a:t>
            </a:r>
          </a:p>
          <a:p>
            <a:pPr lvl="1"/>
            <a:r>
              <a:rPr lang="en-US" sz="1800" dirty="0">
                <a:latin typeface="Bodoni MT" panose="02070603080606020203" pitchFamily="18" charset="0"/>
              </a:rPr>
              <a:t>Networking, strengthening relationships, and identifying collaboration and other opportunities</a:t>
            </a:r>
          </a:p>
          <a:p>
            <a:pPr lvl="1"/>
            <a:r>
              <a:rPr lang="en-US" sz="1800" dirty="0">
                <a:latin typeface="Bodoni MT" panose="02070603080606020203" pitchFamily="18" charset="0"/>
              </a:rPr>
              <a:t>Direct engagement with NIFA </a:t>
            </a:r>
          </a:p>
          <a:p>
            <a:pPr lvl="1"/>
            <a:r>
              <a:rPr lang="en-US" sz="1800" dirty="0">
                <a:latin typeface="Bodoni MT" panose="02070603080606020203" pitchFamily="18" charset="0"/>
              </a:rPr>
              <a:t>Updates at the federal, regional and state levels</a:t>
            </a:r>
          </a:p>
          <a:p>
            <a:pPr lvl="1"/>
            <a:r>
              <a:rPr lang="en-US" sz="1800" dirty="0">
                <a:latin typeface="Bodoni MT" panose="02070603080606020203" pitchFamily="18" charset="0"/>
              </a:rPr>
              <a:t>Financial support</a:t>
            </a:r>
          </a:p>
          <a:p>
            <a:pPr lvl="1"/>
            <a:r>
              <a:rPr lang="en-US" sz="1800" dirty="0">
                <a:latin typeface="Bodoni MT" panose="02070603080606020203" pitchFamily="18" charset="0"/>
              </a:rPr>
              <a:t>More details, next slide</a:t>
            </a:r>
          </a:p>
          <a:p>
            <a:r>
              <a:rPr lang="en-US" dirty="0">
                <a:latin typeface="Bodoni MT" panose="02070603080606020203" pitchFamily="18" charset="0"/>
              </a:rPr>
              <a:t>Advisory Committees (AC), agInnovation North Central Multistate Research Committee (MRC), Administrative Advisors (AA), NIFA, committee chairs and the committees all help set the bar for achievement</a:t>
            </a:r>
          </a:p>
          <a:p>
            <a:pPr marL="274320" lvl="1" indent="0">
              <a:buNone/>
            </a:pPr>
            <a:endParaRPr lang="en-US" sz="1800" dirty="0">
              <a:latin typeface="Bodoni MT" panose="02070603080606020203" pitchFamily="18" charset="0"/>
            </a:endParaRPr>
          </a:p>
          <a:p>
            <a:pPr lvl="1"/>
            <a:endParaRPr lang="en-US" sz="1800" dirty="0">
              <a:latin typeface="Bodoni MT" panose="02070603080606020203" pitchFamily="18" charset="0"/>
            </a:endParaRPr>
          </a:p>
          <a:p>
            <a:endParaRPr lang="en-US" dirty="0">
              <a:latin typeface="Bodoni MT" panose="02070603080606020203" pitchFamily="18" charset="0"/>
            </a:endParaRPr>
          </a:p>
        </p:txBody>
      </p:sp>
      <p:graphicFrame>
        <p:nvGraphicFramePr>
          <p:cNvPr id="4" name="Diagram 3">
            <a:extLst>
              <a:ext uri="{FF2B5EF4-FFF2-40B4-BE49-F238E27FC236}">
                <a16:creationId xmlns:a16="http://schemas.microsoft.com/office/drawing/2014/main" id="{1569414C-0F07-85B2-40C1-1805D2CDAFDB}"/>
              </a:ext>
            </a:extLst>
          </p:cNvPr>
          <p:cNvGraphicFramePr/>
          <p:nvPr>
            <p:extLst>
              <p:ext uri="{D42A27DB-BD31-4B8C-83A1-F6EECF244321}">
                <p14:modId xmlns:p14="http://schemas.microsoft.com/office/powerpoint/2010/main" val="1747043926"/>
              </p:ext>
            </p:extLst>
          </p:nvPr>
        </p:nvGraphicFramePr>
        <p:xfrm>
          <a:off x="-89310" y="533400"/>
          <a:ext cx="534711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logo for a university&#10;&#10;Description automatically generated">
            <a:extLst>
              <a:ext uri="{FF2B5EF4-FFF2-40B4-BE49-F238E27FC236}">
                <a16:creationId xmlns:a16="http://schemas.microsoft.com/office/drawing/2014/main" id="{5FE63391-6E0D-63FE-234B-15D4A91C8A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0" y="13451"/>
            <a:ext cx="1349478" cy="1349478"/>
          </a:xfrm>
          <a:prstGeom prst="rect">
            <a:avLst/>
          </a:prstGeom>
        </p:spPr>
      </p:pic>
      <p:pic>
        <p:nvPicPr>
          <p:cNvPr id="10" name="Picture 9">
            <a:extLst>
              <a:ext uri="{FF2B5EF4-FFF2-40B4-BE49-F238E27FC236}">
                <a16:creationId xmlns:a16="http://schemas.microsoft.com/office/drawing/2014/main" id="{56B1323B-3BAE-C930-1133-269A203D4CD6}"/>
              </a:ext>
            </a:extLst>
          </p:cNvPr>
          <p:cNvPicPr>
            <a:picLocks noChangeAspect="1"/>
          </p:cNvPicPr>
          <p:nvPr/>
        </p:nvPicPr>
        <p:blipFill>
          <a:blip r:embed="rId9"/>
          <a:stretch>
            <a:fillRect/>
          </a:stretch>
        </p:blipFill>
        <p:spPr>
          <a:xfrm>
            <a:off x="1526145" y="5385943"/>
            <a:ext cx="1347333" cy="1353429"/>
          </a:xfrm>
          <a:prstGeom prst="rect">
            <a:avLst/>
          </a:prstGeom>
        </p:spPr>
      </p:pic>
    </p:spTree>
    <p:extLst>
      <p:ext uri="{BB962C8B-B14F-4D97-AF65-F5344CB8AC3E}">
        <p14:creationId xmlns:p14="http://schemas.microsoft.com/office/powerpoint/2010/main" val="252995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5CED-B43F-63C9-8600-B21C0354E46F}"/>
              </a:ext>
            </a:extLst>
          </p:cNvPr>
          <p:cNvSpPr>
            <a:spLocks noGrp="1"/>
          </p:cNvSpPr>
          <p:nvPr>
            <p:ph type="title"/>
          </p:nvPr>
        </p:nvSpPr>
        <p:spPr>
          <a:xfrm>
            <a:off x="1238767" y="-76200"/>
            <a:ext cx="4534047" cy="1550284"/>
          </a:xfrm>
        </p:spPr>
        <p:txBody>
          <a:bodyPr>
            <a:normAutofit/>
          </a:bodyPr>
          <a:lstStyle/>
          <a:p>
            <a:r>
              <a:rPr lang="en-US" sz="2800" b="1" dirty="0"/>
              <a:t>Benefits of Multistate Research Committee's—Spread the Word!</a:t>
            </a:r>
          </a:p>
        </p:txBody>
      </p:sp>
      <p:sp>
        <p:nvSpPr>
          <p:cNvPr id="14" name="Rectangle 13">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FB0CC8F-924F-4AA6-DEF4-8756A095F160}"/>
              </a:ext>
            </a:extLst>
          </p:cNvPr>
          <p:cNvSpPr>
            <a:spLocks noGrp="1"/>
          </p:cNvSpPr>
          <p:nvPr>
            <p:ph idx="1"/>
          </p:nvPr>
        </p:nvSpPr>
        <p:spPr>
          <a:xfrm>
            <a:off x="990600" y="1676400"/>
            <a:ext cx="5104220" cy="3889335"/>
          </a:xfrm>
        </p:spPr>
        <p:txBody>
          <a:bodyPr>
            <a:noAutofit/>
          </a:bodyPr>
          <a:lstStyle/>
          <a:p>
            <a:r>
              <a:rPr lang="en-US" sz="1500" dirty="0">
                <a:latin typeface="Bodoni MT" panose="02070603080606020203" pitchFamily="18" charset="0"/>
              </a:rPr>
              <a:t>Unique and timely topics for collaboration</a:t>
            </a:r>
          </a:p>
          <a:p>
            <a:r>
              <a:rPr lang="en-US" sz="1500" dirty="0">
                <a:latin typeface="Bodoni MT" panose="02070603080606020203" pitchFamily="18" charset="0"/>
              </a:rPr>
              <a:t>Leverage facilities, equipment, expertise, databases, etc.</a:t>
            </a:r>
          </a:p>
          <a:p>
            <a:r>
              <a:rPr lang="en-US" sz="1500" dirty="0">
                <a:latin typeface="Bodoni MT" panose="02070603080606020203" pitchFamily="18" charset="0"/>
              </a:rPr>
              <a:t>Project members may be familiar with grant programs, serve as journal editors, successful faculty members, reviewers for retention or promotion/tenure, etc.</a:t>
            </a:r>
          </a:p>
          <a:p>
            <a:r>
              <a:rPr lang="en-US" sz="1500" dirty="0">
                <a:latin typeface="Bodoni MT" panose="02070603080606020203" pitchFamily="18" charset="0"/>
              </a:rPr>
              <a:t>Identifying and recruiting graduate students and postdocs</a:t>
            </a:r>
          </a:p>
          <a:p>
            <a:r>
              <a:rPr lang="en-US" sz="1500" dirty="0">
                <a:latin typeface="Bodoni MT" panose="02070603080606020203" pitchFamily="18" charset="0"/>
              </a:rPr>
              <a:t>Engage with federal (including NIFA) and other stakeholders</a:t>
            </a:r>
          </a:p>
          <a:p>
            <a:r>
              <a:rPr lang="en-US" sz="1500" dirty="0">
                <a:latin typeface="Bodoni MT" panose="02070603080606020203" pitchFamily="18" charset="0"/>
              </a:rPr>
              <a:t>Leadership opportunities</a:t>
            </a:r>
          </a:p>
          <a:p>
            <a:r>
              <a:rPr lang="en-US" sz="1500" dirty="0">
                <a:latin typeface="Bodoni MT" panose="02070603080606020203" pitchFamily="18" charset="0"/>
              </a:rPr>
              <a:t>Professional development skills</a:t>
            </a:r>
          </a:p>
          <a:p>
            <a:r>
              <a:rPr lang="en-US" sz="1500" dirty="0">
                <a:latin typeface="Bodoni MT" panose="02070603080606020203" pitchFamily="18" charset="0"/>
              </a:rPr>
              <a:t>Financial support (travel, salary and fringe, grad students, technicians, operations, etc.)—varies by institution</a:t>
            </a:r>
          </a:p>
          <a:p>
            <a:r>
              <a:rPr lang="en-US" sz="1500" dirty="0">
                <a:latin typeface="Bodoni MT" panose="02070603080606020203" pitchFamily="18" charset="0"/>
              </a:rPr>
              <a:t>Modest accountability requirements—opportunities outweigh the time commitment (next slide)</a:t>
            </a:r>
          </a:p>
          <a:p>
            <a:endParaRPr lang="en-US" sz="1500" dirty="0">
              <a:latin typeface="Bodoni MT" panose="02070603080606020203" pitchFamily="18" charset="0"/>
            </a:endParaRPr>
          </a:p>
          <a:p>
            <a:endParaRPr lang="en-US" sz="1500" dirty="0">
              <a:latin typeface="Bodoni MT" panose="02070603080606020203" pitchFamily="18" charset="0"/>
            </a:endParaRPr>
          </a:p>
        </p:txBody>
      </p:sp>
      <p:pic>
        <p:nvPicPr>
          <p:cNvPr id="6" name="Picture 5" descr="Boy standing on a stool in the middle of road with megaphone">
            <a:extLst>
              <a:ext uri="{FF2B5EF4-FFF2-40B4-BE49-F238E27FC236}">
                <a16:creationId xmlns:a16="http://schemas.microsoft.com/office/drawing/2014/main" id="{A6F54605-475C-BA3B-9E54-2B52102AF6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729" r="23948" b="-1"/>
          <a:stretch/>
        </p:blipFill>
        <p:spPr>
          <a:xfrm>
            <a:off x="6097181" y="10"/>
            <a:ext cx="6094819" cy="6857990"/>
          </a:xfrm>
          <a:prstGeom prst="rect">
            <a:avLst/>
          </a:prstGeom>
        </p:spPr>
      </p:pic>
    </p:spTree>
    <p:extLst>
      <p:ext uri="{BB962C8B-B14F-4D97-AF65-F5344CB8AC3E}">
        <p14:creationId xmlns:p14="http://schemas.microsoft.com/office/powerpoint/2010/main" val="2991122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4C59-2ABE-4B9D-29EA-14F340EAB08D}"/>
              </a:ext>
            </a:extLst>
          </p:cNvPr>
          <p:cNvSpPr>
            <a:spLocks noGrp="1"/>
          </p:cNvSpPr>
          <p:nvPr>
            <p:ph type="title"/>
          </p:nvPr>
        </p:nvSpPr>
        <p:spPr>
          <a:xfrm>
            <a:off x="6437669" y="29497"/>
            <a:ext cx="4534047" cy="1584895"/>
          </a:xfrm>
        </p:spPr>
        <p:txBody>
          <a:bodyPr>
            <a:normAutofit/>
          </a:bodyPr>
          <a:lstStyle/>
          <a:p>
            <a:r>
              <a:rPr lang="en-US" dirty="0"/>
              <a:t>Committee Responsibilities</a:t>
            </a:r>
          </a:p>
        </p:txBody>
      </p:sp>
      <p:pic>
        <p:nvPicPr>
          <p:cNvPr id="5" name="Picture 4" descr="Group of people communicating around a table">
            <a:extLst>
              <a:ext uri="{FF2B5EF4-FFF2-40B4-BE49-F238E27FC236}">
                <a16:creationId xmlns:a16="http://schemas.microsoft.com/office/drawing/2014/main" id="{AC84073E-B368-9C8D-CAA0-93553FFA1882}"/>
              </a:ext>
            </a:extLst>
          </p:cNvPr>
          <p:cNvPicPr>
            <a:picLocks noChangeAspect="1"/>
          </p:cNvPicPr>
          <p:nvPr/>
        </p:nvPicPr>
        <p:blipFill rotWithShape="1">
          <a:blip r:embed="rId3">
            <a:extLst>
              <a:ext uri="{28A0092B-C50C-407E-A947-70E740481C1C}">
                <a14:useLocalDpi xmlns:a14="http://schemas.microsoft.com/office/drawing/2010/main" val="0"/>
              </a:ext>
            </a:extLst>
          </a:blip>
          <a:srcRect l="20390" r="20287" b="-1"/>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86A6484E-7F0F-CAA8-BF92-ABCB75048E38}"/>
              </a:ext>
            </a:extLst>
          </p:cNvPr>
          <p:cNvSpPr>
            <a:spLocks noGrp="1"/>
          </p:cNvSpPr>
          <p:nvPr>
            <p:ph idx="1"/>
          </p:nvPr>
        </p:nvSpPr>
        <p:spPr>
          <a:xfrm>
            <a:off x="6094819" y="1905000"/>
            <a:ext cx="5106580" cy="4800600"/>
          </a:xfrm>
        </p:spPr>
        <p:txBody>
          <a:bodyPr>
            <a:noAutofit/>
          </a:bodyPr>
          <a:lstStyle/>
          <a:p>
            <a:pPr lvl="1"/>
            <a:r>
              <a:rPr lang="en-US" dirty="0">
                <a:latin typeface="Bodoni MT" panose="02070603080606020203" pitchFamily="18" charset="0"/>
              </a:rPr>
              <a:t>Participant appointment by </a:t>
            </a:r>
            <a:r>
              <a:rPr lang="en-US" u="sng" dirty="0">
                <a:latin typeface="Bodoni MT" panose="02070603080606020203" pitchFamily="18" charset="0"/>
              </a:rPr>
              <a:t>your</a:t>
            </a:r>
            <a:r>
              <a:rPr lang="en-US" dirty="0">
                <a:latin typeface="Bodoni MT" panose="02070603080606020203" pitchFamily="18" charset="0"/>
              </a:rPr>
              <a:t> AES director</a:t>
            </a:r>
          </a:p>
          <a:p>
            <a:pPr lvl="1"/>
            <a:r>
              <a:rPr lang="en-US" dirty="0">
                <a:latin typeface="Bodoni MT" panose="02070603080606020203" pitchFamily="18" charset="0"/>
              </a:rPr>
              <a:t>Plan annual (or more) meetings (agenda, leadership, notes)</a:t>
            </a:r>
          </a:p>
          <a:p>
            <a:pPr lvl="1"/>
            <a:r>
              <a:rPr lang="en-US" dirty="0">
                <a:latin typeface="Bodoni MT" panose="02070603080606020203" pitchFamily="18" charset="0"/>
              </a:rPr>
              <a:t>Conduct meeting (tied to project objectives)</a:t>
            </a:r>
          </a:p>
          <a:p>
            <a:pPr lvl="1"/>
            <a:r>
              <a:rPr lang="en-US" dirty="0">
                <a:latin typeface="Bodoni MT" panose="02070603080606020203" pitchFamily="18" charset="0"/>
              </a:rPr>
              <a:t>Encourage broad participation with LGUs, non-LGUs, USDA ARS, other federal-state agencies, public and private sector</a:t>
            </a:r>
          </a:p>
          <a:p>
            <a:pPr lvl="1"/>
            <a:r>
              <a:rPr lang="en-US" dirty="0">
                <a:latin typeface="Bodoni MT" panose="02070603080606020203" pitchFamily="18" charset="0"/>
              </a:rPr>
              <a:t>Create annual (SAES-422s/termination) reports</a:t>
            </a:r>
          </a:p>
          <a:p>
            <a:pPr lvl="2"/>
            <a:r>
              <a:rPr lang="en-US" sz="1600" u="sng" dirty="0">
                <a:latin typeface="Bodoni MT" panose="02070603080606020203" pitchFamily="18" charset="0"/>
              </a:rPr>
              <a:t>Multistate</a:t>
            </a:r>
            <a:r>
              <a:rPr lang="en-US" sz="1600" dirty="0">
                <a:latin typeface="Bodoni MT" panose="02070603080606020203" pitchFamily="18" charset="0"/>
              </a:rPr>
              <a:t>, </a:t>
            </a:r>
            <a:r>
              <a:rPr lang="en-US" sz="1600" u="sng" dirty="0">
                <a:latin typeface="Bodoni MT" panose="02070603080606020203" pitchFamily="18" charset="0"/>
              </a:rPr>
              <a:t>collaborative</a:t>
            </a:r>
            <a:r>
              <a:rPr lang="en-US" sz="1600" dirty="0">
                <a:latin typeface="Bodoni MT" panose="02070603080606020203" pitchFamily="18" charset="0"/>
              </a:rPr>
              <a:t> work, outputs, </a:t>
            </a:r>
            <a:r>
              <a:rPr lang="en-US" sz="1600" u="sng" dirty="0">
                <a:latin typeface="Bodoni MT" panose="02070603080606020203" pitchFamily="18" charset="0"/>
              </a:rPr>
              <a:t>impacts</a:t>
            </a:r>
            <a:endParaRPr lang="en-US" sz="1600" dirty="0">
              <a:latin typeface="Bodoni MT" panose="02070603080606020203" pitchFamily="18" charset="0"/>
            </a:endParaRPr>
          </a:p>
          <a:p>
            <a:pPr lvl="2"/>
            <a:r>
              <a:rPr lang="en-US" sz="1600" dirty="0">
                <a:latin typeface="Bodoni MT" panose="02070603080606020203" pitchFamily="18" charset="0"/>
              </a:rPr>
              <a:t>NIMSS (collect report data)</a:t>
            </a:r>
          </a:p>
          <a:p>
            <a:pPr lvl="2"/>
            <a:r>
              <a:rPr lang="en-US" sz="1600" dirty="0">
                <a:latin typeface="Bodoni MT" panose="02070603080606020203" pitchFamily="18" charset="0"/>
              </a:rPr>
              <a:t>MRF Impacts (impact reporting)</a:t>
            </a:r>
          </a:p>
          <a:p>
            <a:pPr lvl="1"/>
            <a:r>
              <a:rPr lang="en-US" dirty="0">
                <a:latin typeface="Bodoni MT" panose="02070603080606020203" pitchFamily="18" charset="0"/>
              </a:rPr>
              <a:t>Check out National Impact Database and MRF Impacts Reporting (another agInnovation North Central ppt presentation)</a:t>
            </a:r>
          </a:p>
          <a:p>
            <a:pPr lvl="1"/>
            <a:r>
              <a:rPr lang="en-US" dirty="0">
                <a:latin typeface="Bodoni MT" panose="02070603080606020203" pitchFamily="18" charset="0"/>
              </a:rPr>
              <a:t>Project renewal</a:t>
            </a:r>
          </a:p>
          <a:p>
            <a:pPr lvl="1"/>
            <a:r>
              <a:rPr lang="en-US" dirty="0" err="1">
                <a:latin typeface="Bodoni MT" panose="02070603080606020203" pitchFamily="18" charset="0"/>
              </a:rPr>
              <a:t>REEport</a:t>
            </a:r>
            <a:r>
              <a:rPr lang="en-US" dirty="0">
                <a:latin typeface="Bodoni MT" panose="02070603080606020203" pitchFamily="18" charset="0"/>
              </a:rPr>
              <a:t>/NRS is the individual SAES report, not an individual PI/faculty member</a:t>
            </a:r>
          </a:p>
          <a:p>
            <a:endParaRPr lang="en-US" sz="1600" dirty="0">
              <a:latin typeface="Bodoni MT" panose="02070603080606020203" pitchFamily="18" charset="0"/>
            </a:endParaRPr>
          </a:p>
        </p:txBody>
      </p:sp>
    </p:spTree>
    <p:extLst>
      <p:ext uri="{BB962C8B-B14F-4D97-AF65-F5344CB8AC3E}">
        <p14:creationId xmlns:p14="http://schemas.microsoft.com/office/powerpoint/2010/main" val="232983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80814E-6590-BDFA-17B9-08AD74E6FB1A}"/>
              </a:ext>
            </a:extLst>
          </p:cNvPr>
          <p:cNvSpPr>
            <a:spLocks noGrp="1"/>
          </p:cNvSpPr>
          <p:nvPr>
            <p:ph type="title"/>
          </p:nvPr>
        </p:nvSpPr>
        <p:spPr>
          <a:xfrm>
            <a:off x="1261871" y="365760"/>
            <a:ext cx="9858383" cy="1325562"/>
          </a:xfrm>
        </p:spPr>
        <p:txBody>
          <a:bodyPr>
            <a:normAutofit/>
          </a:bodyPr>
          <a:lstStyle/>
          <a:p>
            <a:r>
              <a:rPr lang="en-US" dirty="0"/>
              <a:t>How do you (or your colleague) join a multistate committee?</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FE60799F-D711-B93D-73B8-1AE7380DCAC8}"/>
              </a:ext>
            </a:extLst>
          </p:cNvPr>
          <p:cNvGraphicFramePr>
            <a:graphicFrameLocks noGrp="1"/>
          </p:cNvGraphicFramePr>
          <p:nvPr>
            <p:ph idx="1"/>
            <p:extLst>
              <p:ext uri="{D42A27DB-BD31-4B8C-83A1-F6EECF244321}">
                <p14:modId xmlns:p14="http://schemas.microsoft.com/office/powerpoint/2010/main" val="3477085979"/>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3788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6324600" y="609600"/>
            <a:ext cx="4063863" cy="639762"/>
          </a:xfrm>
        </p:spPr>
        <p:txBody>
          <a:bodyPr vert="horz" lIns="91440" tIns="45720" rIns="91440" bIns="45720" rtlCol="0" anchor="b">
            <a:normAutofit/>
          </a:bodyPr>
          <a:lstStyle/>
          <a:p>
            <a:r>
              <a:rPr lang="en-US" sz="3200" b="1" dirty="0"/>
              <a:t>Project Reviews</a:t>
            </a:r>
          </a:p>
        </p:txBody>
      </p:sp>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10941" r="28319" b="1"/>
          <a:stretch/>
        </p:blipFill>
        <p:spPr>
          <a:xfrm>
            <a:off x="381000" y="1379220"/>
            <a:ext cx="5081813" cy="4099560"/>
          </a:xfrm>
          <a:prstGeom prst="rect">
            <a:avLst/>
          </a:prstGeom>
        </p:spPr>
      </p:pic>
      <p:sp>
        <p:nvSpPr>
          <p:cNvPr id="6" name="TextBox 5">
            <a:extLst>
              <a:ext uri="{FF2B5EF4-FFF2-40B4-BE49-F238E27FC236}">
                <a16:creationId xmlns:a16="http://schemas.microsoft.com/office/drawing/2014/main" id="{95B0B466-6EE3-EED2-2B51-4DDF221AE3CE}"/>
              </a:ext>
            </a:extLst>
          </p:cNvPr>
          <p:cNvSpPr txBox="1"/>
          <p:nvPr/>
        </p:nvSpPr>
        <p:spPr>
          <a:xfrm>
            <a:off x="5727631" y="1600200"/>
            <a:ext cx="5257799" cy="4267200"/>
          </a:xfrm>
          <a:prstGeom prst="rect">
            <a:avLst/>
          </a:prstGeom>
        </p:spPr>
        <p:txBody>
          <a:bodyPr vert="horz" lIns="91440" tIns="45720" rIns="91440" bIns="45720" rtlCol="0">
            <a:normAutofit fontScale="92500" lnSpcReduction="10000"/>
          </a:bodyPr>
          <a:lstStyle/>
          <a:p>
            <a:pPr marL="285750" indent="-182880" defTabSz="914400">
              <a:lnSpc>
                <a:spcPct val="90000"/>
              </a:lnSpc>
              <a:spcAft>
                <a:spcPts val="600"/>
              </a:spcAft>
              <a:buClr>
                <a:schemeClr val="accent1"/>
              </a:buClr>
              <a:buFont typeface="Arial" panose="020B0604020202020204" pitchFamily="34" charset="0"/>
              <a:buChar char="•"/>
            </a:pPr>
            <a:r>
              <a:rPr lang="en-US" sz="2000" dirty="0"/>
              <a:t>Renewals and new projects reviewed by AA</a:t>
            </a:r>
            <a:br>
              <a:rPr lang="en-US" sz="2000" dirty="0"/>
            </a:br>
            <a:endParaRPr lang="en-US" sz="2000" dirty="0"/>
          </a:p>
          <a:p>
            <a:pPr marL="285750" indent="-182880" defTabSz="914400">
              <a:lnSpc>
                <a:spcPct val="90000"/>
              </a:lnSpc>
              <a:spcAft>
                <a:spcPts val="600"/>
              </a:spcAft>
              <a:buClr>
                <a:schemeClr val="accent1"/>
              </a:buClr>
              <a:buFont typeface="Arial" panose="020B0604020202020204" pitchFamily="34" charset="0"/>
              <a:buChar char="•"/>
            </a:pPr>
            <a:r>
              <a:rPr lang="en-US" sz="2000" dirty="0"/>
              <a:t>Active projects have midterm review by AA</a:t>
            </a:r>
            <a:br>
              <a:rPr lang="en-US" sz="2000" dirty="0"/>
            </a:br>
            <a:endParaRPr lang="en-US" sz="2000" dirty="0"/>
          </a:p>
          <a:p>
            <a:pPr marL="285750" indent="-182880" defTabSz="914400">
              <a:lnSpc>
                <a:spcPct val="90000"/>
              </a:lnSpc>
              <a:spcAft>
                <a:spcPts val="600"/>
              </a:spcAft>
              <a:buClr>
                <a:schemeClr val="accent1"/>
              </a:buClr>
              <a:buFont typeface="Arial" panose="020B0604020202020204" pitchFamily="34" charset="0"/>
              <a:buChar char="•"/>
            </a:pPr>
            <a:r>
              <a:rPr lang="en-US" sz="2000" dirty="0"/>
              <a:t>NCAC (NC Advisory Committee) of heads/chairs conduct scientific disciplinary review OR 2-3 experts are selected as peer reviewers if we don’t have an NCAC in the field (i.e., human sciences, forestry)</a:t>
            </a:r>
            <a:br>
              <a:rPr lang="en-US" sz="2000" dirty="0"/>
            </a:br>
            <a:endParaRPr lang="en-US" sz="2000" dirty="0"/>
          </a:p>
          <a:p>
            <a:pPr marL="285750" indent="-182880" defTabSz="914400">
              <a:lnSpc>
                <a:spcPct val="90000"/>
              </a:lnSpc>
              <a:spcAft>
                <a:spcPts val="600"/>
              </a:spcAft>
              <a:buClr>
                <a:schemeClr val="accent1"/>
              </a:buClr>
              <a:buFont typeface="Arial" panose="020B0604020202020204" pitchFamily="34" charset="0"/>
              <a:buChar char="•"/>
            </a:pPr>
            <a:r>
              <a:rPr lang="en-US" sz="2000" dirty="0"/>
              <a:t>NC MRC (Multistate Research Committee) does individual and collective reviews considering AAs, NCAC/Experts resulting in recommendations to agInnovation North Central</a:t>
            </a:r>
          </a:p>
        </p:txBody>
      </p:sp>
    </p:spTree>
    <p:extLst>
      <p:ext uri="{BB962C8B-B14F-4D97-AF65-F5344CB8AC3E}">
        <p14:creationId xmlns:p14="http://schemas.microsoft.com/office/powerpoint/2010/main" val="3029599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7CF64-930A-A016-CCA2-96B7CD551D6F}"/>
              </a:ext>
            </a:extLst>
          </p:cNvPr>
          <p:cNvSpPr>
            <a:spLocks noGrp="1"/>
          </p:cNvSpPr>
          <p:nvPr>
            <p:ph type="title"/>
          </p:nvPr>
        </p:nvSpPr>
        <p:spPr>
          <a:xfrm>
            <a:off x="914400" y="365760"/>
            <a:ext cx="10849323" cy="1325562"/>
          </a:xfrm>
        </p:spPr>
        <p:txBody>
          <a:bodyPr>
            <a:normAutofit/>
          </a:bodyPr>
          <a:lstStyle/>
          <a:p>
            <a:pPr algn="ctr"/>
            <a:r>
              <a:rPr lang="en-US" dirty="0"/>
              <a:t>agInnovation North Central Timeline:  </a:t>
            </a:r>
            <a:br>
              <a:rPr lang="en-US" dirty="0"/>
            </a:br>
            <a:r>
              <a:rPr lang="en-US" dirty="0"/>
              <a:t>5-Year Multistate Research Project </a:t>
            </a:r>
          </a:p>
        </p:txBody>
      </p:sp>
      <p:sp>
        <p:nvSpPr>
          <p:cNvPr id="7"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0" name="Content Placeholder 2">
            <a:extLst>
              <a:ext uri="{FF2B5EF4-FFF2-40B4-BE49-F238E27FC236}">
                <a16:creationId xmlns:a16="http://schemas.microsoft.com/office/drawing/2014/main" id="{6803B717-DDB6-699F-76EA-F53017128810}"/>
              </a:ext>
            </a:extLst>
          </p:cNvPr>
          <p:cNvGraphicFramePr>
            <a:graphicFrameLocks noGrp="1"/>
          </p:cNvGraphicFramePr>
          <p:nvPr>
            <p:ph idx="1"/>
            <p:extLst>
              <p:ext uri="{D42A27DB-BD31-4B8C-83A1-F6EECF244321}">
                <p14:modId xmlns:p14="http://schemas.microsoft.com/office/powerpoint/2010/main" val="439737830"/>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2964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968" r="18346" b="1"/>
          <a:stretch/>
        </p:blipFill>
        <p:spPr>
          <a:xfrm>
            <a:off x="20" y="10"/>
            <a:ext cx="11292820" cy="6857990"/>
          </a:xfrm>
          <a:prstGeom prst="rect">
            <a:avLst/>
          </a:prstGeom>
        </p:spPr>
      </p:pic>
      <p:sp>
        <p:nvSpPr>
          <p:cNvPr id="11" name="Rectangle 10">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4050889" y="365758"/>
            <a:ext cx="6784259" cy="1828800"/>
          </a:xfrm>
        </p:spPr>
        <p:txBody>
          <a:bodyPr vert="horz" lIns="91440" tIns="45720" rIns="91440" bIns="45720" rtlCol="0">
            <a:normAutofit/>
          </a:bodyPr>
          <a:lstStyle/>
          <a:p>
            <a:r>
              <a:rPr lang="en-US" sz="4100" b="1" dirty="0"/>
              <a:t>This Multistate Committee’s Timeline</a:t>
            </a:r>
          </a:p>
        </p:txBody>
      </p:sp>
      <p:sp>
        <p:nvSpPr>
          <p:cNvPr id="3" name="Content Placeholder 2">
            <a:extLst>
              <a:ext uri="{FF2B5EF4-FFF2-40B4-BE49-F238E27FC236}">
                <a16:creationId xmlns:a16="http://schemas.microsoft.com/office/drawing/2014/main" id="{67C78FB5-7AD9-18E7-7364-06F42240D35C}"/>
              </a:ext>
            </a:extLst>
          </p:cNvPr>
          <p:cNvSpPr>
            <a:spLocks noGrp="1"/>
          </p:cNvSpPr>
          <p:nvPr>
            <p:ph idx="1"/>
          </p:nvPr>
        </p:nvSpPr>
        <p:spPr>
          <a:xfrm>
            <a:off x="4050889" y="2516290"/>
            <a:ext cx="6784259" cy="3892761"/>
          </a:xfrm>
        </p:spPr>
        <p:txBody>
          <a:bodyPr>
            <a:normAutofit/>
          </a:bodyPr>
          <a:lstStyle/>
          <a:p>
            <a:r>
              <a:rPr lang="en-US" dirty="0"/>
              <a:t>Project start/end dates: Check NIMSS for these dates</a:t>
            </a:r>
          </a:p>
          <a:p>
            <a:r>
              <a:rPr lang="en-US" dirty="0"/>
              <a:t>Midterm review occurred early in:</a:t>
            </a:r>
          </a:p>
          <a:p>
            <a:r>
              <a:rPr lang="en-US" dirty="0"/>
              <a:t>Renewal proposal due:</a:t>
            </a:r>
          </a:p>
          <a:p>
            <a:r>
              <a:rPr lang="en-US" dirty="0"/>
              <a:t>Annual report due (60 days after meeting):</a:t>
            </a:r>
          </a:p>
          <a:p>
            <a:r>
              <a:rPr lang="en-US" dirty="0"/>
              <a:t>Needed updates to NIMSS editor or technical team (incoming chair?)? </a:t>
            </a:r>
          </a:p>
          <a:p>
            <a:pPr lvl="1"/>
            <a:r>
              <a:rPr lang="en-US" dirty="0"/>
              <a:t>Send updates to Chris Hamilton, </a:t>
            </a:r>
            <a:r>
              <a:rPr lang="en-US" dirty="0">
                <a:hlinkClick r:id="rId4"/>
              </a:rPr>
              <a:t>chamilton@wisc.edu</a:t>
            </a:r>
            <a:r>
              <a:rPr lang="en-US" dirty="0"/>
              <a:t>! </a:t>
            </a:r>
          </a:p>
          <a:p>
            <a:pPr lvl="1"/>
            <a:r>
              <a:rPr lang="en-US" dirty="0"/>
              <a:t>Editors/Technical Leaders – </a:t>
            </a:r>
          </a:p>
          <a:p>
            <a:pPr lvl="1"/>
            <a:r>
              <a:rPr lang="en-US" dirty="0"/>
              <a:t>Admin Advisor (AA) – </a:t>
            </a:r>
          </a:p>
          <a:p>
            <a:pPr marL="0" indent="0">
              <a:buNone/>
            </a:pPr>
            <a:endParaRPr lang="en-US" dirty="0"/>
          </a:p>
        </p:txBody>
      </p:sp>
      <p:sp>
        <p:nvSpPr>
          <p:cNvPr id="6" name="TextBox 5">
            <a:extLst>
              <a:ext uri="{FF2B5EF4-FFF2-40B4-BE49-F238E27FC236}">
                <a16:creationId xmlns:a16="http://schemas.microsoft.com/office/drawing/2014/main" id="{95B0B466-6EE3-EED2-2B51-4DDF221AE3CE}"/>
              </a:ext>
            </a:extLst>
          </p:cNvPr>
          <p:cNvSpPr txBox="1"/>
          <p:nvPr/>
        </p:nvSpPr>
        <p:spPr>
          <a:xfrm>
            <a:off x="7696200" y="2287375"/>
            <a:ext cx="3505200" cy="389276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buClr>
              <a:buFont typeface="Arial" panose="020B0604020202020204" pitchFamily="34" charset="0"/>
              <a:buChar char="•"/>
            </a:pPr>
            <a:endParaRPr lang="en-US" sz="1600" dirty="0"/>
          </a:p>
        </p:txBody>
      </p:sp>
    </p:spTree>
    <p:extLst>
      <p:ext uri="{BB962C8B-B14F-4D97-AF65-F5344CB8AC3E}">
        <p14:creationId xmlns:p14="http://schemas.microsoft.com/office/powerpoint/2010/main" val="6350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C75470D1-A9BC-450A-94B8-E09E222C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8" name="Rectangle 16">
            <a:extLst>
              <a:ext uri="{FF2B5EF4-FFF2-40B4-BE49-F238E27FC236}">
                <a16:creationId xmlns:a16="http://schemas.microsoft.com/office/drawing/2014/main" id="{64F97EC1-3569-4A79-9DB8-CC79407DF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4" name="Picture 3" descr="Sticky notes with question marks">
            <a:extLst>
              <a:ext uri="{FF2B5EF4-FFF2-40B4-BE49-F238E27FC236}">
                <a16:creationId xmlns:a16="http://schemas.microsoft.com/office/drawing/2014/main" id="{BB84E74E-3347-35AD-E1B4-BF74155311D4}"/>
              </a:ext>
            </a:extLst>
          </p:cNvPr>
          <p:cNvPicPr>
            <a:picLocks noChangeAspect="1"/>
          </p:cNvPicPr>
          <p:nvPr/>
        </p:nvPicPr>
        <p:blipFill rotWithShape="1">
          <a:blip r:embed="rId3"/>
          <a:srcRect t="1150" r="-1" b="-1"/>
          <a:stretch/>
        </p:blipFill>
        <p:spPr>
          <a:xfrm>
            <a:off x="899160" y="1"/>
            <a:ext cx="10393680" cy="6858000"/>
          </a:xfrm>
          <a:prstGeom prst="rect">
            <a:avLst/>
          </a:prstGeom>
        </p:spPr>
      </p:pic>
      <p:sp>
        <p:nvSpPr>
          <p:cNvPr id="29" name="Rectangle 18">
            <a:extLst>
              <a:ext uri="{FF2B5EF4-FFF2-40B4-BE49-F238E27FC236}">
                <a16:creationId xmlns:a16="http://schemas.microsoft.com/office/drawing/2014/main" id="{13E08444-43C3-4332-B02D-F2DBC8C1D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B61CBC09-B977-68F6-2221-666B5660DFE8}"/>
              </a:ext>
            </a:extLst>
          </p:cNvPr>
          <p:cNvSpPr>
            <a:spLocks noGrp="1"/>
          </p:cNvSpPr>
          <p:nvPr>
            <p:ph type="title"/>
          </p:nvPr>
        </p:nvSpPr>
        <p:spPr>
          <a:xfrm>
            <a:off x="1261872" y="723331"/>
            <a:ext cx="9418320" cy="3875965"/>
          </a:xfrm>
          <a:noFill/>
        </p:spPr>
        <p:txBody>
          <a:bodyPr vert="horz" lIns="91440" tIns="45720" rIns="91440" bIns="45720" rtlCol="0" anchor="ctr">
            <a:normAutofit/>
          </a:bodyPr>
          <a:lstStyle/>
          <a:p>
            <a:pPr algn="ctr">
              <a:lnSpc>
                <a:spcPct val="85000"/>
              </a:lnSpc>
            </a:pPr>
            <a:r>
              <a:rPr lang="en-US" b="1">
                <a:solidFill>
                  <a:srgbClr val="FFFFFF"/>
                </a:solidFill>
              </a:rPr>
              <a:t>Questions?</a:t>
            </a:r>
          </a:p>
        </p:txBody>
      </p:sp>
      <p:cxnSp>
        <p:nvCxnSpPr>
          <p:cNvPr id="30" name="Straight Connector 20">
            <a:extLst>
              <a:ext uri="{FF2B5EF4-FFF2-40B4-BE49-F238E27FC236}">
                <a16:creationId xmlns:a16="http://schemas.microsoft.com/office/drawing/2014/main" id="{4D848F31-B9E9-4B45-86EB-66A7D70D48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975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4773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A1EA-7CD6-C7FA-E53D-40FFBBB77C9A}"/>
              </a:ext>
            </a:extLst>
          </p:cNvPr>
          <p:cNvSpPr>
            <a:spLocks noGrp="1"/>
          </p:cNvSpPr>
          <p:nvPr>
            <p:ph type="title"/>
          </p:nvPr>
        </p:nvSpPr>
        <p:spPr>
          <a:xfrm>
            <a:off x="457200" y="71492"/>
            <a:ext cx="9692640" cy="1325562"/>
          </a:xfrm>
        </p:spPr>
        <p:txBody>
          <a:bodyPr>
            <a:normAutofit/>
          </a:bodyPr>
          <a:lstStyle/>
          <a:p>
            <a:r>
              <a:rPr lang="en-US" dirty="0">
                <a:solidFill>
                  <a:srgbClr val="FFFFFF"/>
                </a:solidFill>
                <a:latin typeface="Bodoni MT" panose="02070603080606020203" pitchFamily="18" charset="0"/>
              </a:rPr>
              <a:t>Multistate Research Projects—The Why</a:t>
            </a:r>
          </a:p>
        </p:txBody>
      </p:sp>
      <p:sp>
        <p:nvSpPr>
          <p:cNvPr id="3" name="Content Placeholder 2">
            <a:extLst>
              <a:ext uri="{FF2B5EF4-FFF2-40B4-BE49-F238E27FC236}">
                <a16:creationId xmlns:a16="http://schemas.microsoft.com/office/drawing/2014/main" id="{35FA19B4-6CBB-4C7D-24F7-86761020BAB4}"/>
              </a:ext>
            </a:extLst>
          </p:cNvPr>
          <p:cNvSpPr>
            <a:spLocks noGrp="1"/>
          </p:cNvSpPr>
          <p:nvPr>
            <p:ph idx="1"/>
          </p:nvPr>
        </p:nvSpPr>
        <p:spPr>
          <a:xfrm>
            <a:off x="228600" y="2115507"/>
            <a:ext cx="10573512" cy="921215"/>
          </a:xfrm>
        </p:spPr>
        <p:txBody>
          <a:bodyPr>
            <a:noAutofit/>
          </a:bodyPr>
          <a:lstStyle/>
          <a:p>
            <a:r>
              <a:rPr lang="en-US" i="1" dirty="0">
                <a:solidFill>
                  <a:srgbClr val="FFFFFF"/>
                </a:solidFill>
              </a:rPr>
              <a:t>Multistate projects are one of the most unique and gratifying elements of the research enterprise of Land-grant universities.</a:t>
            </a:r>
          </a:p>
          <a:p>
            <a:r>
              <a:rPr lang="en-US" i="1" dirty="0">
                <a:solidFill>
                  <a:srgbClr val="FFFFFF"/>
                </a:solidFill>
              </a:rPr>
              <a:t>Through broad and flexible criteria, scientists and educators have a recognized forum to collaborate and innovate with colleagues across the nation.</a:t>
            </a:r>
          </a:p>
          <a:p>
            <a:endParaRPr lang="en-US" dirty="0">
              <a:solidFill>
                <a:srgbClr val="FFFFFF"/>
              </a:solidFill>
            </a:endParaRPr>
          </a:p>
        </p:txBody>
      </p:sp>
      <p:sp>
        <p:nvSpPr>
          <p:cNvPr id="7" name="TextBox 6">
            <a:extLst>
              <a:ext uri="{FF2B5EF4-FFF2-40B4-BE49-F238E27FC236}">
                <a16:creationId xmlns:a16="http://schemas.microsoft.com/office/drawing/2014/main" id="{A349E471-7EE1-ACA5-C58B-6F7CCF2ADB4E}"/>
              </a:ext>
            </a:extLst>
          </p:cNvPr>
          <p:cNvSpPr txBox="1"/>
          <p:nvPr/>
        </p:nvSpPr>
        <p:spPr>
          <a:xfrm>
            <a:off x="217251" y="5791396"/>
            <a:ext cx="5726349" cy="830997"/>
          </a:xfrm>
          <a:prstGeom prst="rect">
            <a:avLst/>
          </a:prstGeom>
          <a:noFill/>
        </p:spPr>
        <p:txBody>
          <a:bodyPr wrap="square" rtlCol="0">
            <a:spAutoFit/>
          </a:bodyPr>
          <a:lstStyle/>
          <a:p>
            <a:pPr algn="ctr"/>
            <a:r>
              <a:rPr lang="en-US" sz="1600" b="1" dirty="0">
                <a:solidFill>
                  <a:schemeClr val="bg1"/>
                </a:solidFill>
              </a:rPr>
              <a:t>2025 </a:t>
            </a:r>
            <a:r>
              <a:rPr lang="en-US" sz="1600" b="1" dirty="0" err="1">
                <a:solidFill>
                  <a:schemeClr val="bg1"/>
                </a:solidFill>
              </a:rPr>
              <a:t>agNC</a:t>
            </a:r>
            <a:r>
              <a:rPr lang="en-US" sz="1600" b="1" dirty="0">
                <a:solidFill>
                  <a:schemeClr val="bg1"/>
                </a:solidFill>
              </a:rPr>
              <a:t> Excellence in Multistate Research Award Winner: NC246: Ecology and Management of Arthropods in Corn</a:t>
            </a:r>
            <a:endParaRPr lang="en-US" sz="1600" dirty="0">
              <a:solidFill>
                <a:schemeClr val="bg1"/>
              </a:solidFill>
            </a:endParaRPr>
          </a:p>
        </p:txBody>
      </p:sp>
      <p:pic>
        <p:nvPicPr>
          <p:cNvPr id="11" name="Picture 10">
            <a:extLst>
              <a:ext uri="{FF2B5EF4-FFF2-40B4-BE49-F238E27FC236}">
                <a16:creationId xmlns:a16="http://schemas.microsoft.com/office/drawing/2014/main" id="{3F7E175B-5DDB-EE81-18EB-7A5FDAB3B5DD}"/>
              </a:ext>
            </a:extLst>
          </p:cNvPr>
          <p:cNvPicPr>
            <a:picLocks noChangeAspect="1"/>
          </p:cNvPicPr>
          <p:nvPr/>
        </p:nvPicPr>
        <p:blipFill rotWithShape="1">
          <a:blip r:embed="rId3"/>
          <a:srcRect l="61676" t="9991" r="12074" b="5555"/>
          <a:stretch/>
        </p:blipFill>
        <p:spPr>
          <a:xfrm>
            <a:off x="7625395" y="3569504"/>
            <a:ext cx="2728219" cy="2468660"/>
          </a:xfrm>
          <a:prstGeom prst="rect">
            <a:avLst/>
          </a:prstGeom>
        </p:spPr>
      </p:pic>
      <p:sp>
        <p:nvSpPr>
          <p:cNvPr id="13" name="TextBox 12">
            <a:extLst>
              <a:ext uri="{FF2B5EF4-FFF2-40B4-BE49-F238E27FC236}">
                <a16:creationId xmlns:a16="http://schemas.microsoft.com/office/drawing/2014/main" id="{305D5928-58E2-A181-5CFF-C2B8CED608E9}"/>
              </a:ext>
            </a:extLst>
          </p:cNvPr>
          <p:cNvSpPr txBox="1"/>
          <p:nvPr/>
        </p:nvSpPr>
        <p:spPr>
          <a:xfrm>
            <a:off x="7370142" y="6162074"/>
            <a:ext cx="3296095" cy="369332"/>
          </a:xfrm>
          <a:prstGeom prst="rect">
            <a:avLst/>
          </a:prstGeom>
          <a:noFill/>
        </p:spPr>
        <p:txBody>
          <a:bodyPr wrap="none" rtlCol="0">
            <a:spAutoFit/>
          </a:bodyPr>
          <a:lstStyle/>
          <a:p>
            <a:r>
              <a:rPr lang="en-US" i="1" dirty="0"/>
              <a:t>https://www.mrfimpacts.org</a:t>
            </a:r>
          </a:p>
        </p:txBody>
      </p:sp>
      <p:pic>
        <p:nvPicPr>
          <p:cNvPr id="10" name="Picture 9" descr="A group of colorful spiraled objects&#10;&#10;AI-generated content may be incorrect.">
            <a:extLst>
              <a:ext uri="{FF2B5EF4-FFF2-40B4-BE49-F238E27FC236}">
                <a16:creationId xmlns:a16="http://schemas.microsoft.com/office/drawing/2014/main" id="{629316DF-293D-15A5-02A0-65738ACEAA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675473"/>
            <a:ext cx="2466975" cy="1847850"/>
          </a:xfrm>
          <a:prstGeom prst="rect">
            <a:avLst/>
          </a:prstGeom>
        </p:spPr>
      </p:pic>
      <p:pic>
        <p:nvPicPr>
          <p:cNvPr id="9" name="Picture 8">
            <a:extLst>
              <a:ext uri="{FF2B5EF4-FFF2-40B4-BE49-F238E27FC236}">
                <a16:creationId xmlns:a16="http://schemas.microsoft.com/office/drawing/2014/main" id="{3D716256-266E-1DA5-A86B-D43CB1329BC5}"/>
              </a:ext>
            </a:extLst>
          </p:cNvPr>
          <p:cNvPicPr>
            <a:picLocks noChangeAspect="1"/>
          </p:cNvPicPr>
          <p:nvPr/>
        </p:nvPicPr>
        <p:blipFill>
          <a:blip r:embed="rId5"/>
          <a:stretch>
            <a:fillRect/>
          </a:stretch>
        </p:blipFill>
        <p:spPr>
          <a:xfrm>
            <a:off x="1744642" y="4129965"/>
            <a:ext cx="7803556" cy="938865"/>
          </a:xfrm>
          <a:prstGeom prst="rect">
            <a:avLst/>
          </a:prstGeom>
        </p:spPr>
      </p:pic>
    </p:spTree>
    <p:extLst>
      <p:ext uri="{BB962C8B-B14F-4D97-AF65-F5344CB8AC3E}">
        <p14:creationId xmlns:p14="http://schemas.microsoft.com/office/powerpoint/2010/main" val="302833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EBD5E-AF29-8AC6-7929-EE07ED4883BF}"/>
              </a:ext>
            </a:extLst>
          </p:cNvPr>
          <p:cNvSpPr>
            <a:spLocks noGrp="1"/>
          </p:cNvSpPr>
          <p:nvPr>
            <p:ph type="title"/>
          </p:nvPr>
        </p:nvSpPr>
        <p:spPr>
          <a:xfrm>
            <a:off x="1269576" y="228600"/>
            <a:ext cx="9858383" cy="1325562"/>
          </a:xfrm>
        </p:spPr>
        <p:txBody>
          <a:bodyPr>
            <a:normAutofit/>
          </a:bodyPr>
          <a:lstStyle/>
          <a:p>
            <a:r>
              <a:rPr lang="en-US" b="1" dirty="0"/>
              <a:t>Supporting Federal Legislation</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B9243F2-893A-DF8B-1E39-AB71BA31EAA2}"/>
              </a:ext>
            </a:extLst>
          </p:cNvPr>
          <p:cNvGraphicFramePr>
            <a:graphicFrameLocks noGrp="1"/>
          </p:cNvGraphicFramePr>
          <p:nvPr>
            <p:ph idx="1"/>
            <p:extLst>
              <p:ext uri="{D42A27DB-BD31-4B8C-83A1-F6EECF244321}">
                <p14:modId xmlns:p14="http://schemas.microsoft.com/office/powerpoint/2010/main" val="3854162026"/>
              </p:ext>
            </p:extLst>
          </p:nvPr>
        </p:nvGraphicFramePr>
        <p:xfrm>
          <a:off x="1262063" y="2013054"/>
          <a:ext cx="10167937" cy="4463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770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248400" y="304800"/>
            <a:ext cx="5029199" cy="158489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200" b="1" spc="-50" dirty="0">
                <a:latin typeface="Bodoni MT" panose="02070603080606020203" pitchFamily="18" charset="0"/>
                <a:ea typeface="+mj-ea"/>
                <a:cs typeface="+mj-cs"/>
              </a:rPr>
              <a:t>Research Capacity – </a:t>
            </a:r>
          </a:p>
          <a:p>
            <a:pPr defTabSz="914400">
              <a:lnSpc>
                <a:spcPct val="90000"/>
              </a:lnSpc>
              <a:spcBef>
                <a:spcPct val="0"/>
              </a:spcBef>
              <a:spcAft>
                <a:spcPts val="600"/>
              </a:spcAft>
            </a:pPr>
            <a:r>
              <a:rPr lang="en-US" sz="3200" b="1" spc="-50" dirty="0">
                <a:latin typeface="Bodoni MT" panose="02070603080606020203" pitchFamily="18" charset="0"/>
                <a:ea typeface="+mj-ea"/>
                <a:cs typeface="+mj-cs"/>
              </a:rPr>
              <a:t>1862 Land-grant Universities</a:t>
            </a:r>
          </a:p>
        </p:txBody>
      </p:sp>
      <p:pic>
        <p:nvPicPr>
          <p:cNvPr id="16" name="Picture 15" descr="House in a field">
            <a:extLst>
              <a:ext uri="{FF2B5EF4-FFF2-40B4-BE49-F238E27FC236}">
                <a16:creationId xmlns:a16="http://schemas.microsoft.com/office/drawing/2014/main" id="{16F05F2F-8264-9AFB-DE0F-01F5DC5DE804}"/>
              </a:ext>
            </a:extLst>
          </p:cNvPr>
          <p:cNvPicPr>
            <a:picLocks noChangeAspect="1"/>
          </p:cNvPicPr>
          <p:nvPr/>
        </p:nvPicPr>
        <p:blipFill rotWithShape="1">
          <a:blip r:embed="rId3"/>
          <a:srcRect l="25499" r="14068" b="-1"/>
          <a:stretch/>
        </p:blipFill>
        <p:spPr>
          <a:xfrm>
            <a:off x="20" y="10"/>
            <a:ext cx="6094799" cy="6857990"/>
          </a:xfrm>
          <a:prstGeom prst="rect">
            <a:avLst/>
          </a:prstGeom>
        </p:spPr>
      </p:pic>
      <p:sp>
        <p:nvSpPr>
          <p:cNvPr id="4" name="Content Placeholder 3"/>
          <p:cNvSpPr>
            <a:spLocks noGrp="1"/>
          </p:cNvSpPr>
          <p:nvPr>
            <p:ph idx="1"/>
          </p:nvPr>
        </p:nvSpPr>
        <p:spPr>
          <a:xfrm>
            <a:off x="6248400" y="2286000"/>
            <a:ext cx="4572002" cy="3880514"/>
          </a:xfrm>
        </p:spPr>
        <p:txBody>
          <a:bodyPr vert="horz" lIns="91440" tIns="45720" rIns="91440" bIns="45720" rtlCol="0">
            <a:normAutofit fontScale="85000" lnSpcReduction="10000"/>
          </a:bodyPr>
          <a:lstStyle/>
          <a:p>
            <a:pPr marL="0">
              <a:spcBef>
                <a:spcPts val="1414"/>
              </a:spcBef>
              <a:spcAft>
                <a:spcPts val="202"/>
              </a:spcAft>
              <a:buNone/>
            </a:pPr>
            <a:r>
              <a:rPr lang="en-US" sz="2000" b="1" u="sng" spc="10" baseline="0" dirty="0"/>
              <a:t>Hatch Act (1887)</a:t>
            </a:r>
            <a:r>
              <a:rPr lang="en-US" sz="2000" b="1" spc="10" baseline="0" dirty="0"/>
              <a:t> </a:t>
            </a:r>
          </a:p>
          <a:p>
            <a:pPr marL="184709">
              <a:spcBef>
                <a:spcPts val="1414"/>
              </a:spcBef>
              <a:spcAft>
                <a:spcPts val="202"/>
              </a:spcAft>
            </a:pPr>
            <a:r>
              <a:rPr lang="en-US" sz="1900" spc="10" baseline="0" dirty="0">
                <a:latin typeface="Bodoni MT" panose="02070603080606020203" pitchFamily="18" charset="0"/>
              </a:rPr>
              <a:t>…establishment of a department to be known and designated as an agricultural experiment station under direction of the 1862 LGU”</a:t>
            </a:r>
          </a:p>
          <a:p>
            <a:pPr marL="184709">
              <a:spcBef>
                <a:spcPts val="1414"/>
              </a:spcBef>
              <a:spcAft>
                <a:spcPts val="202"/>
              </a:spcAft>
            </a:pPr>
            <a:r>
              <a:rPr lang="en-US" sz="1900" spc="10" baseline="0" dirty="0">
                <a:latin typeface="Bodoni MT" panose="02070603080606020203" pitchFamily="18" charset="0"/>
              </a:rPr>
              <a:t>For FY1955 fixed base and if in excess of base then using a “formula”:</a:t>
            </a:r>
          </a:p>
          <a:p>
            <a:pPr marL="461772" lvl="1">
              <a:spcBef>
                <a:spcPts val="303"/>
              </a:spcBef>
              <a:spcAft>
                <a:spcPts val="303"/>
              </a:spcAft>
            </a:pPr>
            <a:r>
              <a:rPr lang="en-US" sz="1900" dirty="0">
                <a:latin typeface="Bodoni MT" panose="02070603080606020203" pitchFamily="18" charset="0"/>
              </a:rPr>
              <a:t>20% equally to each State</a:t>
            </a:r>
          </a:p>
          <a:p>
            <a:pPr marL="461772" lvl="1">
              <a:spcBef>
                <a:spcPts val="303"/>
              </a:spcBef>
              <a:spcAft>
                <a:spcPts val="303"/>
              </a:spcAft>
            </a:pPr>
            <a:r>
              <a:rPr lang="en-US" sz="1900" dirty="0">
                <a:latin typeface="Bodoni MT" panose="02070603080606020203" pitchFamily="18" charset="0"/>
              </a:rPr>
              <a:t>26% proportionate to relative rural in State to total rural population of all states</a:t>
            </a:r>
          </a:p>
          <a:p>
            <a:pPr marL="461772" lvl="1">
              <a:spcBef>
                <a:spcPts val="303"/>
              </a:spcBef>
              <a:spcAft>
                <a:spcPts val="303"/>
              </a:spcAft>
            </a:pPr>
            <a:r>
              <a:rPr lang="en-US" sz="1900" dirty="0">
                <a:latin typeface="Bodoni MT" panose="02070603080606020203" pitchFamily="18" charset="0"/>
              </a:rPr>
              <a:t>26% proportionate relative farm population in State to total farm population of all states</a:t>
            </a:r>
          </a:p>
          <a:p>
            <a:pPr marL="461772" lvl="1">
              <a:spcBef>
                <a:spcPts val="303"/>
              </a:spcBef>
              <a:spcAft>
                <a:spcPts val="303"/>
              </a:spcAft>
            </a:pPr>
            <a:r>
              <a:rPr lang="en-US" sz="1900" dirty="0">
                <a:latin typeface="Bodoni MT" panose="02070603080606020203" pitchFamily="18" charset="0"/>
              </a:rPr>
              <a:t>25% multistate, multidisciplinary, multi-institutional research and more than one state</a:t>
            </a:r>
          </a:p>
          <a:p>
            <a:pPr marL="461772" lvl="1">
              <a:spcBef>
                <a:spcPts val="303"/>
              </a:spcBef>
              <a:spcAft>
                <a:spcPts val="303"/>
              </a:spcAft>
            </a:pPr>
            <a:r>
              <a:rPr lang="en-US" sz="1900" dirty="0">
                <a:latin typeface="Bodoni MT" panose="02070603080606020203" pitchFamily="18" charset="0"/>
              </a:rPr>
              <a:t>3% administration of the Act</a:t>
            </a:r>
          </a:p>
        </p:txBody>
      </p:sp>
    </p:spTree>
    <p:extLst>
      <p:ext uri="{BB962C8B-B14F-4D97-AF65-F5344CB8AC3E}">
        <p14:creationId xmlns:p14="http://schemas.microsoft.com/office/powerpoint/2010/main" val="258736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E68EA504-F6E5-457A-ACFA-2F5FEB89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92840" cy="6858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49550" y="842617"/>
            <a:ext cx="9646743" cy="646331"/>
          </a:xfrm>
          <a:prstGeom prst="rect">
            <a:avLst/>
          </a:prstGeom>
          <a:noFill/>
        </p:spPr>
        <p:txBody>
          <a:bodyPr wrap="none" rtlCol="0">
            <a:spAutoFit/>
          </a:bodyPr>
          <a:lstStyle/>
          <a:p>
            <a:pPr defTabSz="411480">
              <a:spcAft>
                <a:spcPts val="600"/>
              </a:spcAft>
            </a:pPr>
            <a:r>
              <a:rPr lang="en-US" sz="3600" b="1" kern="1200" dirty="0">
                <a:solidFill>
                  <a:schemeClr val="bg1"/>
                </a:solidFill>
                <a:latin typeface="Bodoni MT" panose="02070603080606020203" pitchFamily="18" charset="0"/>
                <a:ea typeface="+mn-ea"/>
                <a:cs typeface="+mn-cs"/>
              </a:rPr>
              <a:t>Research Capacity – 1862 Land-grant Universities</a:t>
            </a:r>
            <a:endParaRPr lang="en-US" sz="3600" b="1" dirty="0">
              <a:solidFill>
                <a:schemeClr val="bg1"/>
              </a:solidFill>
              <a:latin typeface="Bodoni MT" panose="02070603080606020203" pitchFamily="18" charset="0"/>
            </a:endParaRPr>
          </a:p>
        </p:txBody>
      </p:sp>
      <p:graphicFrame>
        <p:nvGraphicFramePr>
          <p:cNvPr id="16" name="Content Placeholder 3">
            <a:extLst>
              <a:ext uri="{FF2B5EF4-FFF2-40B4-BE49-F238E27FC236}">
                <a16:creationId xmlns:a16="http://schemas.microsoft.com/office/drawing/2014/main" id="{1B0838BC-1B04-6005-8A02-CC64EE7AE82F}"/>
              </a:ext>
            </a:extLst>
          </p:cNvPr>
          <p:cNvGraphicFramePr>
            <a:graphicFrameLocks noGrp="1"/>
          </p:cNvGraphicFramePr>
          <p:nvPr>
            <p:ph idx="1"/>
            <p:extLst>
              <p:ext uri="{D42A27DB-BD31-4B8C-83A1-F6EECF244321}">
                <p14:modId xmlns:p14="http://schemas.microsoft.com/office/powerpoint/2010/main" val="3960193449"/>
              </p:ext>
            </p:extLst>
          </p:nvPr>
        </p:nvGraphicFramePr>
        <p:xfrm>
          <a:off x="1261872" y="2005739"/>
          <a:ext cx="8595360" cy="4174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5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ck numbers on a digital display">
            <a:extLst>
              <a:ext uri="{FF2B5EF4-FFF2-40B4-BE49-F238E27FC236}">
                <a16:creationId xmlns:a16="http://schemas.microsoft.com/office/drawing/2014/main" id="{B80A5DBD-3FAA-AFEC-E083-68CC6F5B3FC5}"/>
              </a:ext>
            </a:extLst>
          </p:cNvPr>
          <p:cNvPicPr>
            <a:picLocks noChangeAspect="1"/>
          </p:cNvPicPr>
          <p:nvPr/>
        </p:nvPicPr>
        <p:blipFill rotWithShape="1">
          <a:blip r:embed="rId3"/>
          <a:srcRect l="4082" r="-1" b="-1"/>
          <a:stretch/>
        </p:blipFill>
        <p:spPr>
          <a:xfrm>
            <a:off x="20" y="10"/>
            <a:ext cx="11292820" cy="6857990"/>
          </a:xfrm>
          <a:prstGeom prst="rect">
            <a:avLst/>
          </a:prstGeom>
        </p:spPr>
      </p:pic>
      <p:sp>
        <p:nvSpPr>
          <p:cNvPr id="10" name="Rectangle 9">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595C44AC-EF5B-4514-5E33-30C3A53FBC42}"/>
              </a:ext>
            </a:extLst>
          </p:cNvPr>
          <p:cNvSpPr>
            <a:spLocks noGrp="1"/>
          </p:cNvSpPr>
          <p:nvPr>
            <p:ph type="title"/>
          </p:nvPr>
        </p:nvSpPr>
        <p:spPr>
          <a:xfrm>
            <a:off x="3747665" y="321237"/>
            <a:ext cx="7360797" cy="1432558"/>
          </a:xfrm>
        </p:spPr>
        <p:txBody>
          <a:bodyPr>
            <a:normAutofit fontScale="90000"/>
          </a:bodyPr>
          <a:lstStyle/>
          <a:p>
            <a:r>
              <a:rPr lang="en-US" sz="4100" b="1" dirty="0">
                <a:latin typeface="Bodoni MT" panose="02070603080606020203" pitchFamily="18" charset="0"/>
              </a:rPr>
              <a:t>Hatch Funding FFY26:</a:t>
            </a:r>
            <a:br>
              <a:rPr lang="en-US" sz="4100" b="1" dirty="0">
                <a:latin typeface="Bodoni MT" panose="02070603080606020203" pitchFamily="18" charset="0"/>
              </a:rPr>
            </a:br>
            <a:r>
              <a:rPr lang="en-US" sz="4100" b="1" dirty="0">
                <a:latin typeface="Bodoni MT" panose="02070603080606020203" pitchFamily="18" charset="0"/>
              </a:rPr>
              <a:t>Nation and </a:t>
            </a:r>
            <a:r>
              <a:rPr lang="en-US" b="1" dirty="0">
                <a:latin typeface="Bodoni MT" panose="02070603080606020203" pitchFamily="18" charset="0"/>
              </a:rPr>
              <a:t>North</a:t>
            </a:r>
            <a:r>
              <a:rPr lang="en-US" sz="4100" b="1" dirty="0">
                <a:latin typeface="Bodoni MT" panose="02070603080606020203" pitchFamily="18" charset="0"/>
              </a:rPr>
              <a:t> Central Region (NCR)</a:t>
            </a:r>
          </a:p>
        </p:txBody>
      </p:sp>
      <p:sp>
        <p:nvSpPr>
          <p:cNvPr id="7" name="Content Placeholder 2">
            <a:extLst>
              <a:ext uri="{FF2B5EF4-FFF2-40B4-BE49-F238E27FC236}">
                <a16:creationId xmlns:a16="http://schemas.microsoft.com/office/drawing/2014/main" id="{A37254DA-BABA-6DD0-78B0-575DA9FAA8F7}"/>
              </a:ext>
            </a:extLst>
          </p:cNvPr>
          <p:cNvSpPr>
            <a:spLocks noGrp="1"/>
          </p:cNvSpPr>
          <p:nvPr>
            <p:ph idx="1"/>
          </p:nvPr>
        </p:nvSpPr>
        <p:spPr>
          <a:xfrm>
            <a:off x="3747664" y="2075022"/>
            <a:ext cx="7360797" cy="4191000"/>
          </a:xfrm>
        </p:spPr>
        <p:txBody>
          <a:bodyPr>
            <a:normAutofit lnSpcReduction="10000"/>
          </a:bodyPr>
          <a:lstStyle/>
          <a:p>
            <a:r>
              <a:rPr lang="en-US" sz="2400" b="1" dirty="0"/>
              <a:t>FFY2026 Hatch Act--$265M to 57 institutions nationally (funded at FFY2024 &amp; 25 levels)</a:t>
            </a:r>
          </a:p>
          <a:p>
            <a:pPr lvl="1"/>
            <a:r>
              <a:rPr lang="en-US" sz="2400" i="1" dirty="0"/>
              <a:t>(minus federal administration and small business set asides, ~6%) </a:t>
            </a:r>
          </a:p>
          <a:p>
            <a:pPr lvl="1"/>
            <a:r>
              <a:rPr lang="en-US" sz="2000" b="1" i="1" dirty="0"/>
              <a:t>NCR (12 institutions) total Hatch Regular: ~$57M</a:t>
            </a:r>
            <a:br>
              <a:rPr lang="en-US" sz="2000" i="1" dirty="0"/>
            </a:br>
            <a:endParaRPr lang="en-US" sz="2000" i="1" dirty="0"/>
          </a:p>
          <a:p>
            <a:r>
              <a:rPr lang="en-US" sz="2400" b="1" dirty="0"/>
              <a:t>Hatch Multistate Research (at least 25% of Hatch Act) = $65M to 57 institutions nationally</a:t>
            </a:r>
          </a:p>
          <a:p>
            <a:pPr lvl="1"/>
            <a:r>
              <a:rPr lang="en-US" sz="2000" b="1" i="1" dirty="0"/>
              <a:t>NCR (12 institutions) total Hatch Multistate: ~$16M</a:t>
            </a:r>
          </a:p>
        </p:txBody>
      </p:sp>
    </p:spTree>
    <p:extLst>
      <p:ext uri="{BB962C8B-B14F-4D97-AF65-F5344CB8AC3E}">
        <p14:creationId xmlns:p14="http://schemas.microsoft.com/office/powerpoint/2010/main" val="218505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ED81-4789-2F6F-D869-9BA7852F49C7}"/>
              </a:ext>
            </a:extLst>
          </p:cNvPr>
          <p:cNvSpPr>
            <a:spLocks noGrp="1"/>
          </p:cNvSpPr>
          <p:nvPr>
            <p:ph type="title"/>
          </p:nvPr>
        </p:nvSpPr>
        <p:spPr>
          <a:xfrm>
            <a:off x="1227705" y="566406"/>
            <a:ext cx="5997678" cy="1060388"/>
          </a:xfrm>
        </p:spPr>
        <p:txBody>
          <a:bodyPr>
            <a:normAutofit/>
          </a:bodyPr>
          <a:lstStyle/>
          <a:p>
            <a:r>
              <a:rPr lang="en-US" sz="3100" b="1" dirty="0"/>
              <a:t>Required Reporting—Accountability and Results</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C7EBF3C-439A-4359-B324-2A89C1296E55}"/>
              </a:ext>
            </a:extLst>
          </p:cNvPr>
          <p:cNvSpPr>
            <a:spLocks noGrp="1"/>
          </p:cNvSpPr>
          <p:nvPr>
            <p:ph idx="1"/>
          </p:nvPr>
        </p:nvSpPr>
        <p:spPr>
          <a:xfrm>
            <a:off x="914399" y="2438400"/>
            <a:ext cx="6624289" cy="3429000"/>
          </a:xfrm>
        </p:spPr>
        <p:txBody>
          <a:bodyPr>
            <a:noAutofit/>
          </a:bodyPr>
          <a:lstStyle/>
          <a:p>
            <a:r>
              <a:rPr lang="en-US" sz="1700" dirty="0">
                <a:latin typeface="Bodoni MT" panose="02070603080606020203" pitchFamily="18" charset="0"/>
              </a:rPr>
              <a:t>1998 Agricultural Research, Extension, and Education Reform Act of 1998 (AREERA) amended capacity programs (Hatch Act of 1887, Smith Lever Act of 1914, and 1444 and 1445 of the National Ag Research, Extension, and Teaching policy Act of 1979) to </a:t>
            </a:r>
            <a:r>
              <a:rPr lang="en-US" sz="1700" b="1" i="1" dirty="0">
                <a:latin typeface="Bodoni MT" panose="02070603080606020203" pitchFamily="18" charset="0"/>
              </a:rPr>
              <a:t>require USDA-approved Plans of Work from each eligible SAES prior to the distribution of funds</a:t>
            </a:r>
          </a:p>
          <a:p>
            <a:r>
              <a:rPr lang="en-US" sz="1700" dirty="0">
                <a:latin typeface="Bodoni MT" panose="02070603080606020203" pitchFamily="18" charset="0"/>
              </a:rPr>
              <a:t>AREERA also requires scientific peer review of all capacity funded research, including multistate and integrated research </a:t>
            </a:r>
          </a:p>
          <a:p>
            <a:r>
              <a:rPr lang="en-US" sz="1700" dirty="0">
                <a:latin typeface="Bodoni MT" panose="02070603080606020203" pitchFamily="18" charset="0"/>
              </a:rPr>
              <a:t>State ag experiment station directors (SAES) have responsibility for the multistate research program and have delegated it to the regional associations. </a:t>
            </a:r>
            <a:endParaRPr lang="en-US" sz="1700" b="1" i="1" dirty="0">
              <a:latin typeface="Bodoni MT" panose="02070603080606020203" pitchFamily="18" charset="0"/>
            </a:endParaRPr>
          </a:p>
        </p:txBody>
      </p:sp>
      <p:pic>
        <p:nvPicPr>
          <p:cNvPr id="5" name="Picture 4" descr="Graph on document with pen">
            <a:extLst>
              <a:ext uri="{FF2B5EF4-FFF2-40B4-BE49-F238E27FC236}">
                <a16:creationId xmlns:a16="http://schemas.microsoft.com/office/drawing/2014/main" id="{2FF58742-AB31-1951-AE7B-3C7E66A794D1}"/>
              </a:ext>
            </a:extLst>
          </p:cNvPr>
          <p:cNvPicPr>
            <a:picLocks noChangeAspect="1"/>
          </p:cNvPicPr>
          <p:nvPr/>
        </p:nvPicPr>
        <p:blipFill rotWithShape="1">
          <a:blip r:embed="rId3"/>
          <a:srcRect l="34215" r="20493" b="-1"/>
          <a:stretch/>
        </p:blipFill>
        <p:spPr>
          <a:xfrm>
            <a:off x="7538689" y="10"/>
            <a:ext cx="4653311" cy="6857990"/>
          </a:xfrm>
          <a:prstGeom prst="rect">
            <a:avLst/>
          </a:prstGeom>
        </p:spPr>
      </p:pic>
    </p:spTree>
    <p:extLst>
      <p:ext uri="{BB962C8B-B14F-4D97-AF65-F5344CB8AC3E}">
        <p14:creationId xmlns:p14="http://schemas.microsoft.com/office/powerpoint/2010/main" val="329985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659D-E4BD-FB04-AE92-0D66CAC81733}"/>
              </a:ext>
            </a:extLst>
          </p:cNvPr>
          <p:cNvSpPr>
            <a:spLocks noGrp="1"/>
          </p:cNvSpPr>
          <p:nvPr>
            <p:ph type="title"/>
          </p:nvPr>
        </p:nvSpPr>
        <p:spPr>
          <a:xfrm>
            <a:off x="457200" y="30559"/>
            <a:ext cx="10591800" cy="1325562"/>
          </a:xfrm>
        </p:spPr>
        <p:txBody>
          <a:bodyPr>
            <a:normAutofit/>
          </a:bodyPr>
          <a:lstStyle/>
          <a:p>
            <a:pPr algn="ctr"/>
            <a:r>
              <a:rPr lang="en-US" sz="3200" b="1" dirty="0">
                <a:latin typeface="Bodoni MT" panose="02070603080606020203" pitchFamily="18" charset="0"/>
              </a:rPr>
              <a:t>Role of Regional Associations or SAES Directors in Hatch Multistate Research Funding</a:t>
            </a:r>
          </a:p>
        </p:txBody>
      </p:sp>
      <p:sp>
        <p:nvSpPr>
          <p:cNvPr id="3" name="Content Placeholder 2">
            <a:extLst>
              <a:ext uri="{FF2B5EF4-FFF2-40B4-BE49-F238E27FC236}">
                <a16:creationId xmlns:a16="http://schemas.microsoft.com/office/drawing/2014/main" id="{CDBDF537-6E89-8DDE-5B6B-2EA4AD9097C6}"/>
              </a:ext>
            </a:extLst>
          </p:cNvPr>
          <p:cNvSpPr>
            <a:spLocks noGrp="1"/>
          </p:cNvSpPr>
          <p:nvPr>
            <p:ph idx="1"/>
          </p:nvPr>
        </p:nvSpPr>
        <p:spPr>
          <a:xfrm>
            <a:off x="88735" y="1562207"/>
            <a:ext cx="5756118" cy="5265234"/>
          </a:xfrm>
        </p:spPr>
        <p:txBody>
          <a:bodyPr>
            <a:noAutofit/>
          </a:bodyPr>
          <a:lstStyle/>
          <a:p>
            <a:r>
              <a:rPr lang="en-US" sz="1700" dirty="0">
                <a:latin typeface="Bodoni MT" panose="02070603080606020203" pitchFamily="18" charset="0"/>
              </a:rPr>
              <a:t>4-1862 regional associations, 1-1890 regional association for research (equivalent number for Cooperative Extension regional associations)</a:t>
            </a:r>
          </a:p>
          <a:p>
            <a:r>
              <a:rPr lang="en-US" sz="1700" dirty="0">
                <a:latin typeface="Bodoni MT" panose="02070603080606020203" pitchFamily="18" charset="0"/>
              </a:rPr>
              <a:t>Facilitate the cooperation, coordination, planning, and other management of regional and national food, agriculture and natural resources research*</a:t>
            </a:r>
          </a:p>
          <a:p>
            <a:pPr lvl="1"/>
            <a:r>
              <a:rPr lang="en-US" sz="1700" dirty="0">
                <a:latin typeface="Bodoni MT" panose="02070603080606020203" pitchFamily="18" charset="0"/>
              </a:rPr>
              <a:t>*1890, 1994, and some 1862 LGUs are not required by AREERA to have multistate research or integrated research and extension activities.</a:t>
            </a:r>
          </a:p>
          <a:p>
            <a:r>
              <a:rPr lang="en-US" sz="1700" dirty="0">
                <a:latin typeface="Bodoni MT" panose="02070603080606020203" pitchFamily="18" charset="0"/>
              </a:rPr>
              <a:t>Management of regional multistate research includes:</a:t>
            </a:r>
          </a:p>
          <a:p>
            <a:pPr lvl="1"/>
            <a:r>
              <a:rPr lang="en-US" sz="1700" dirty="0">
                <a:latin typeface="Bodoni MT" panose="02070603080606020203" pitchFamily="18" charset="0"/>
              </a:rPr>
              <a:t>collect stakeholder input, </a:t>
            </a:r>
          </a:p>
          <a:p>
            <a:pPr lvl="1"/>
            <a:r>
              <a:rPr lang="en-US" sz="1700" dirty="0">
                <a:latin typeface="Bodoni MT" panose="02070603080606020203" pitchFamily="18" charset="0"/>
              </a:rPr>
              <a:t>establish research priorities,</a:t>
            </a:r>
          </a:p>
          <a:p>
            <a:pPr lvl="1"/>
            <a:r>
              <a:rPr lang="en-US" sz="1700" dirty="0">
                <a:latin typeface="Bodoni MT" panose="02070603080606020203" pitchFamily="18" charset="0"/>
              </a:rPr>
              <a:t>facilitate research collaboration, coordination,</a:t>
            </a:r>
          </a:p>
          <a:p>
            <a:pPr lvl="1"/>
            <a:r>
              <a:rPr lang="en-US" sz="1700" dirty="0">
                <a:latin typeface="Bodoni MT" panose="02070603080606020203" pitchFamily="18" charset="0"/>
              </a:rPr>
              <a:t>manage multistate research portfolio, including scientific peer review, </a:t>
            </a:r>
          </a:p>
          <a:p>
            <a:pPr lvl="1"/>
            <a:r>
              <a:rPr lang="en-US" sz="1700" dirty="0">
                <a:latin typeface="Bodoni MT" panose="02070603080606020203" pitchFamily="18" charset="0"/>
              </a:rPr>
              <a:t>establish regional partnerships, </a:t>
            </a:r>
          </a:p>
          <a:p>
            <a:pPr lvl="1"/>
            <a:r>
              <a:rPr lang="en-US" sz="1700" dirty="0">
                <a:latin typeface="Bodoni MT" panose="02070603080606020203" pitchFamily="18" charset="0"/>
              </a:rPr>
              <a:t>and other activities as needed.</a:t>
            </a:r>
          </a:p>
          <a:p>
            <a:endParaRPr lang="en-US" sz="1700" dirty="0">
              <a:latin typeface="Bodoni MT" panose="02070603080606020203" pitchFamily="18" charset="0"/>
            </a:endParaRPr>
          </a:p>
          <a:p>
            <a:endParaRPr lang="en-US" sz="1700" dirty="0">
              <a:latin typeface="Bodoni MT" panose="02070603080606020203" pitchFamily="18" charset="0"/>
            </a:endParaRPr>
          </a:p>
          <a:p>
            <a:pPr marL="0" indent="0">
              <a:buNone/>
            </a:pPr>
            <a:endParaRPr lang="en-US" sz="1700" dirty="0">
              <a:latin typeface="Bodoni MT" panose="02070603080606020203" pitchFamily="18" charset="0"/>
            </a:endParaRPr>
          </a:p>
          <a:p>
            <a:endParaRPr lang="en-US" sz="1700" dirty="0">
              <a:latin typeface="Bodoni MT" panose="02070603080606020203" pitchFamily="18" charset="0"/>
            </a:endParaRPr>
          </a:p>
          <a:p>
            <a:endParaRPr lang="en-US" sz="1700" dirty="0">
              <a:latin typeface="Bodoni MT" panose="02070603080606020203" pitchFamily="18" charset="0"/>
            </a:endParaRPr>
          </a:p>
          <a:p>
            <a:endParaRPr lang="en-US" sz="1700" dirty="0">
              <a:latin typeface="Bodoni MT" panose="02070603080606020203" pitchFamily="18" charset="0"/>
            </a:endParaRPr>
          </a:p>
        </p:txBody>
      </p:sp>
      <p:pic>
        <p:nvPicPr>
          <p:cNvPr id="15" name="Picture 14" descr="Several logos of different types of text&#10;&#10;Description automatically generated with medium confidence">
            <a:extLst>
              <a:ext uri="{FF2B5EF4-FFF2-40B4-BE49-F238E27FC236}">
                <a16:creationId xmlns:a16="http://schemas.microsoft.com/office/drawing/2014/main" id="{5BC9D894-1835-EC7E-F2A7-4FB26A767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514600"/>
            <a:ext cx="5688806" cy="3200400"/>
          </a:xfrm>
          <a:prstGeom prst="rect">
            <a:avLst/>
          </a:prstGeom>
        </p:spPr>
      </p:pic>
    </p:spTree>
    <p:extLst>
      <p:ext uri="{BB962C8B-B14F-4D97-AF65-F5344CB8AC3E}">
        <p14:creationId xmlns:p14="http://schemas.microsoft.com/office/powerpoint/2010/main" val="342317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893F-BF60-861B-6804-3514EACAF024}"/>
              </a:ext>
            </a:extLst>
          </p:cNvPr>
          <p:cNvSpPr>
            <a:spLocks noGrp="1"/>
          </p:cNvSpPr>
          <p:nvPr>
            <p:ph type="title"/>
          </p:nvPr>
        </p:nvSpPr>
        <p:spPr>
          <a:xfrm>
            <a:off x="3657600" y="20041"/>
            <a:ext cx="7391400" cy="1427759"/>
          </a:xfrm>
        </p:spPr>
        <p:txBody>
          <a:bodyPr>
            <a:normAutofit fontScale="90000"/>
          </a:bodyPr>
          <a:lstStyle/>
          <a:p>
            <a:pPr algn="ctr"/>
            <a:r>
              <a:rPr lang="en-US" sz="3600" b="1" dirty="0">
                <a:latin typeface="Bodoni MT" panose="02070603080606020203" pitchFamily="18" charset="0"/>
              </a:rPr>
              <a:t>agInnovation North Central</a:t>
            </a:r>
            <a:br>
              <a:rPr lang="en-US" sz="1800" dirty="0">
                <a:latin typeface="Bodoni MT" panose="02070603080606020203" pitchFamily="18" charset="0"/>
              </a:rPr>
            </a:br>
            <a:r>
              <a:rPr lang="en-US" sz="2200" i="1" dirty="0">
                <a:latin typeface="Bodoni MT" panose="02070603080606020203" pitchFamily="18" charset="0"/>
              </a:rPr>
              <a:t>Promotes and facilitates collaboration, coordination and communication across agInnovation North Central Land-grant university members, partners, and stakeholders at the regional, national, and international levels.</a:t>
            </a:r>
          </a:p>
        </p:txBody>
      </p:sp>
      <p:pic>
        <p:nvPicPr>
          <p:cNvPr id="5" name="Picture 4" descr="White puzzle with one red piece">
            <a:extLst>
              <a:ext uri="{FF2B5EF4-FFF2-40B4-BE49-F238E27FC236}">
                <a16:creationId xmlns:a16="http://schemas.microsoft.com/office/drawing/2014/main" id="{B8673AA6-A730-2C57-5A3B-75198F8C46A1}"/>
              </a:ext>
            </a:extLst>
          </p:cNvPr>
          <p:cNvPicPr>
            <a:picLocks noChangeAspect="1"/>
          </p:cNvPicPr>
          <p:nvPr/>
        </p:nvPicPr>
        <p:blipFill rotWithShape="1">
          <a:blip r:embed="rId3"/>
          <a:srcRect l="36222" r="34618"/>
          <a:stretch/>
        </p:blipFill>
        <p:spPr>
          <a:xfrm>
            <a:off x="0" y="9842"/>
            <a:ext cx="3555185" cy="6857990"/>
          </a:xfrm>
          <a:prstGeom prst="rect">
            <a:avLst/>
          </a:prstGeom>
        </p:spPr>
      </p:pic>
      <p:sp>
        <p:nvSpPr>
          <p:cNvPr id="3" name="Content Placeholder 2">
            <a:extLst>
              <a:ext uri="{FF2B5EF4-FFF2-40B4-BE49-F238E27FC236}">
                <a16:creationId xmlns:a16="http://schemas.microsoft.com/office/drawing/2014/main" id="{44B34363-9917-ADB3-A99C-47E99A0BA9FE}"/>
              </a:ext>
            </a:extLst>
          </p:cNvPr>
          <p:cNvSpPr>
            <a:spLocks noGrp="1"/>
          </p:cNvSpPr>
          <p:nvPr>
            <p:ph idx="1"/>
          </p:nvPr>
        </p:nvSpPr>
        <p:spPr>
          <a:xfrm>
            <a:off x="3676918" y="1676400"/>
            <a:ext cx="7467600" cy="4127070"/>
          </a:xfrm>
        </p:spPr>
        <p:txBody>
          <a:bodyPr>
            <a:noAutofit/>
          </a:bodyPr>
          <a:lstStyle/>
          <a:p>
            <a:r>
              <a:rPr lang="en-US" sz="1700" dirty="0">
                <a:latin typeface="Bodoni MT" panose="02070603080606020203" pitchFamily="18" charset="0"/>
              </a:rPr>
              <a:t>12 Member Institutions</a:t>
            </a:r>
          </a:p>
          <a:p>
            <a:r>
              <a:rPr lang="en-US" sz="1700" dirty="0">
                <a:latin typeface="Bodoni MT" panose="02070603080606020203" pitchFamily="18" charset="0"/>
              </a:rPr>
              <a:t>Established 1947</a:t>
            </a:r>
          </a:p>
          <a:p>
            <a:r>
              <a:rPr lang="en-US" sz="1700" dirty="0">
                <a:latin typeface="Bodoni MT" panose="02070603080606020203" pitchFamily="18" charset="0"/>
              </a:rPr>
              <a:t>&gt; 90 multistate research projects portfolio</a:t>
            </a:r>
          </a:p>
          <a:p>
            <a:r>
              <a:rPr lang="en-US" sz="1700" dirty="0">
                <a:latin typeface="Bodoni MT" panose="02070603080606020203" pitchFamily="18" charset="0"/>
              </a:rPr>
              <a:t>NC specific projects have nationwide participation and topics cut across food, agriculture and natural resources topics</a:t>
            </a:r>
          </a:p>
          <a:p>
            <a:r>
              <a:rPr lang="en-US" sz="1700" dirty="0">
                <a:latin typeface="Bodoni MT" panose="02070603080606020203" pitchFamily="18" charset="0"/>
              </a:rPr>
              <a:t>12 Directors of Ag Experiment Stations make up voting body</a:t>
            </a:r>
          </a:p>
          <a:p>
            <a:r>
              <a:rPr lang="en-US" sz="1700" dirty="0">
                <a:latin typeface="Bodoni MT" panose="02070603080606020203" pitchFamily="18" charset="0"/>
              </a:rPr>
              <a:t>Current agInnovation North Central Chair - Dr. Derek McLean (10/1/2025 to 9/30/2026); Multistate Research Committee Chair (MRC) – Dr. Joleen Hadrich</a:t>
            </a:r>
          </a:p>
          <a:p>
            <a:r>
              <a:rPr lang="en-US" sz="1700" dirty="0">
                <a:latin typeface="Bodoni MT" panose="02070603080606020203" pitchFamily="18" charset="0"/>
              </a:rPr>
              <a:t>Regional level initiatives and activities (e.g., new Administrator’s Bootcamp, North Central Ag Communicators Consortium, regional early and mid-career innovator and multistate awards, etc.)</a:t>
            </a:r>
          </a:p>
          <a:p>
            <a:r>
              <a:rPr lang="en-US" sz="1700" dirty="0">
                <a:latin typeface="Bodoni MT" panose="02070603080606020203" pitchFamily="18" charset="0"/>
              </a:rPr>
              <a:t>Engage with Association of Public and Land Grant Universities (APLU) at the national level through service on budget, legislations and advocacy, science and technology, and other committees.</a:t>
            </a:r>
          </a:p>
          <a:p>
            <a:endParaRPr lang="en-US" sz="1700" dirty="0">
              <a:latin typeface="Bodoni MT" panose="02070603080606020203" pitchFamily="18" charset="0"/>
            </a:endParaRPr>
          </a:p>
        </p:txBody>
      </p:sp>
      <p:pic>
        <p:nvPicPr>
          <p:cNvPr id="7" name="Picture 6" descr="A logo for a university&#10;&#10;Description automatically generated">
            <a:extLst>
              <a:ext uri="{FF2B5EF4-FFF2-40B4-BE49-F238E27FC236}">
                <a16:creationId xmlns:a16="http://schemas.microsoft.com/office/drawing/2014/main" id="{7E1C1245-C95A-6AE9-DDBC-BE27D2B53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92" y="2362200"/>
            <a:ext cx="2133600" cy="2133600"/>
          </a:xfrm>
          <a:prstGeom prst="rect">
            <a:avLst/>
          </a:prstGeom>
        </p:spPr>
      </p:pic>
    </p:spTree>
    <p:extLst>
      <p:ext uri="{BB962C8B-B14F-4D97-AF65-F5344CB8AC3E}">
        <p14:creationId xmlns:p14="http://schemas.microsoft.com/office/powerpoint/2010/main" val="66992690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Template>
  <TotalTime>8719</TotalTime>
  <Words>2599</Words>
  <Application>Microsoft Office PowerPoint</Application>
  <PresentationFormat>Widescreen</PresentationFormat>
  <Paragraphs>223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Bodoni MT</vt:lpstr>
      <vt:lpstr>Calibri</vt:lpstr>
      <vt:lpstr>Century Schoolbook</vt:lpstr>
      <vt:lpstr>Segoe UI</vt:lpstr>
      <vt:lpstr>Wingdings 2</vt:lpstr>
      <vt:lpstr>View</vt:lpstr>
      <vt:lpstr>agInnovation North Central Multistate Research  Insert Project #: Title Here</vt:lpstr>
      <vt:lpstr>Multistate Research Projects—The Why</vt:lpstr>
      <vt:lpstr>Supporting Federal Legislation</vt:lpstr>
      <vt:lpstr>PowerPoint Presentation</vt:lpstr>
      <vt:lpstr>PowerPoint Presentation</vt:lpstr>
      <vt:lpstr>Hatch Funding FFY26: Nation and North Central Region (NCR)</vt:lpstr>
      <vt:lpstr>Required Reporting—Accountability and Results</vt:lpstr>
      <vt:lpstr>Role of Regional Associations or SAES Directors in Hatch Multistate Research Funding</vt:lpstr>
      <vt:lpstr>agInnovation North Central Promotes and facilitates collaboration, coordination and communication across agInnovation North Central Land-grant university members, partners, and stakeholders at the regional, national, and international levels.</vt:lpstr>
      <vt:lpstr>agInnovation North Central Office –  We are here to help!  https:www.aginnovationnc.org</vt:lpstr>
      <vt:lpstr>Hatch Multistate Research</vt:lpstr>
      <vt:lpstr>Hatch Multistate Research Committees</vt:lpstr>
      <vt:lpstr>Benefits of Multistate Research Committee's—Spread the Word!</vt:lpstr>
      <vt:lpstr>Committee Responsibilities</vt:lpstr>
      <vt:lpstr>How do you (or your colleague) join a multistate committee?</vt:lpstr>
      <vt:lpstr>Project Reviews</vt:lpstr>
      <vt:lpstr>agInnovation North Central Timeline:   5-Year Multistate Research Project </vt:lpstr>
      <vt:lpstr>This Multistate Committee’s Timeline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LGUs and Capacity Funds</dc:title>
  <dc:creator>Martin Draper</dc:creator>
  <cp:lastModifiedBy>Christina Hamilton</cp:lastModifiedBy>
  <cp:revision>376</cp:revision>
  <cp:lastPrinted>2023-09-13T18:06:23Z</cp:lastPrinted>
  <dcterms:created xsi:type="dcterms:W3CDTF">2010-06-30T19:59:18Z</dcterms:created>
  <dcterms:modified xsi:type="dcterms:W3CDTF">2025-11-13T20:17:30Z</dcterms:modified>
</cp:coreProperties>
</file>