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1"/>
  </p:notesMasterIdLst>
  <p:handoutMasterIdLst>
    <p:handoutMasterId r:id="rId22"/>
  </p:handoutMasterIdLst>
  <p:sldIdLst>
    <p:sldId id="392" r:id="rId2"/>
    <p:sldId id="390" r:id="rId3"/>
    <p:sldId id="391" r:id="rId4"/>
    <p:sldId id="362" r:id="rId5"/>
    <p:sldId id="374" r:id="rId6"/>
    <p:sldId id="387" r:id="rId7"/>
    <p:sldId id="388" r:id="rId8"/>
    <p:sldId id="389" r:id="rId9"/>
    <p:sldId id="402" r:id="rId10"/>
    <p:sldId id="398" r:id="rId11"/>
    <p:sldId id="380" r:id="rId12"/>
    <p:sldId id="386" r:id="rId13"/>
    <p:sldId id="394" r:id="rId14"/>
    <p:sldId id="395" r:id="rId15"/>
    <p:sldId id="396" r:id="rId16"/>
    <p:sldId id="393" r:id="rId17"/>
    <p:sldId id="400" r:id="rId18"/>
    <p:sldId id="397" r:id="rId19"/>
    <p:sldId id="401" r:id="rId20"/>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417EA3"/>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7554" autoAdjust="0"/>
  </p:normalViewPr>
  <p:slideViewPr>
    <p:cSldViewPr>
      <p:cViewPr varScale="1">
        <p:scale>
          <a:sx n="61" d="100"/>
          <a:sy n="61" d="100"/>
        </p:scale>
        <p:origin x="72" y="366"/>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68"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amilton" userId="a4a535ee-d5ef-49fa-acff-4020f9e5b253" providerId="ADAL" clId="{A2E2356F-60C2-4BD1-AAC2-33EC6B6DF14F}"/>
    <pc:docChg chg="undo custSel modSld">
      <pc:chgData name="Christina Hamilton" userId="a4a535ee-d5ef-49fa-acff-4020f9e5b253" providerId="ADAL" clId="{A2E2356F-60C2-4BD1-AAC2-33EC6B6DF14F}" dt="2026-06-04T22:09:15.195" v="75" actId="20577"/>
      <pc:docMkLst>
        <pc:docMk/>
      </pc:docMkLst>
      <pc:sldChg chg="modNotesTx">
        <pc:chgData name="Christina Hamilton" userId="a4a535ee-d5ef-49fa-acff-4020f9e5b253" providerId="ADAL" clId="{A2E2356F-60C2-4BD1-AAC2-33EC6B6DF14F}" dt="2026-06-04T22:09:15.195" v="75" actId="20577"/>
        <pc:sldMkLst>
          <pc:docMk/>
          <pc:sldMk cId="2185053576" sldId="3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C14CF-881A-41FE-B285-7597D5FB008F}" type="doc">
      <dgm:prSet loTypeId="urn:microsoft.com/office/officeart/2017/3/layout/DropPinTimeline" loCatId="process" qsTypeId="urn:microsoft.com/office/officeart/2005/8/quickstyle/simple2" qsCatId="simple" csTypeId="urn:microsoft.com/office/officeart/2005/8/colors/colorful2" csCatId="colorful" phldr="1"/>
      <dgm:spPr/>
      <dgm:t>
        <a:bodyPr/>
        <a:lstStyle/>
        <a:p>
          <a:endParaRPr lang="en-US"/>
        </a:p>
      </dgm:t>
    </dgm:pt>
    <dgm:pt modelId="{1CD673D4-1452-4C3F-AFF5-26CA106B2A1A}">
      <dgm:prSet/>
      <dgm:spPr/>
      <dgm:t>
        <a:bodyPr/>
        <a:lstStyle/>
        <a:p>
          <a:pPr>
            <a:defRPr b="1"/>
          </a:pPr>
          <a:r>
            <a:rPr lang="en-US"/>
            <a:t>1862</a:t>
          </a:r>
        </a:p>
      </dgm:t>
    </dgm:pt>
    <dgm:pt modelId="{7F302626-D4DE-40EC-B41B-75E3F0C404F1}" type="parTrans" cxnId="{4F1EF401-F962-436C-9F7D-84D55885A68D}">
      <dgm:prSet/>
      <dgm:spPr/>
      <dgm:t>
        <a:bodyPr/>
        <a:lstStyle/>
        <a:p>
          <a:endParaRPr lang="en-US"/>
        </a:p>
      </dgm:t>
    </dgm:pt>
    <dgm:pt modelId="{38F9B1B6-8C22-4D2B-8530-E9B469E55F76}" type="sibTrans" cxnId="{4F1EF401-F962-436C-9F7D-84D55885A68D}">
      <dgm:prSet/>
      <dgm:spPr/>
      <dgm:t>
        <a:bodyPr/>
        <a:lstStyle/>
        <a:p>
          <a:endParaRPr lang="en-US"/>
        </a:p>
      </dgm:t>
    </dgm:pt>
    <dgm:pt modelId="{4FB04DE8-E191-40BD-B20E-D73E186FB635}">
      <dgm:prSet custT="1"/>
      <dgm:spPr/>
      <dgm:t>
        <a:bodyPr/>
        <a:lstStyle/>
        <a:p>
          <a:r>
            <a:rPr lang="en-US" sz="1200" dirty="0"/>
            <a:t>Morrill Act—Allows public lands to be used to establish “land grant colleges to teach agriculture”</a:t>
          </a:r>
        </a:p>
      </dgm:t>
    </dgm:pt>
    <dgm:pt modelId="{7FF4481C-2BDD-4669-A481-1D15CA30705D}" type="parTrans" cxnId="{3A03AA26-19A8-4CD1-81AD-BBA99DB98E9F}">
      <dgm:prSet/>
      <dgm:spPr/>
      <dgm:t>
        <a:bodyPr/>
        <a:lstStyle/>
        <a:p>
          <a:endParaRPr lang="en-US"/>
        </a:p>
      </dgm:t>
    </dgm:pt>
    <dgm:pt modelId="{3BF784E9-6BE5-4DD8-9B44-9FB78042A1A2}" type="sibTrans" cxnId="{3A03AA26-19A8-4CD1-81AD-BBA99DB98E9F}">
      <dgm:prSet/>
      <dgm:spPr/>
      <dgm:t>
        <a:bodyPr/>
        <a:lstStyle/>
        <a:p>
          <a:endParaRPr lang="en-US"/>
        </a:p>
      </dgm:t>
    </dgm:pt>
    <dgm:pt modelId="{9E8DF9D5-63DB-4AE3-ADC1-8B81733CF089}">
      <dgm:prSet/>
      <dgm:spPr/>
      <dgm:t>
        <a:bodyPr/>
        <a:lstStyle/>
        <a:p>
          <a:pPr>
            <a:defRPr b="1"/>
          </a:pPr>
          <a:r>
            <a:rPr lang="en-US" dirty="0"/>
            <a:t>1887</a:t>
          </a:r>
        </a:p>
      </dgm:t>
    </dgm:pt>
    <dgm:pt modelId="{1B9B59DA-600E-4DD6-B6AF-63B1D7036235}" type="parTrans" cxnId="{A651EA32-3B1A-4901-AE64-FA990B54933F}">
      <dgm:prSet/>
      <dgm:spPr/>
      <dgm:t>
        <a:bodyPr/>
        <a:lstStyle/>
        <a:p>
          <a:endParaRPr lang="en-US"/>
        </a:p>
      </dgm:t>
    </dgm:pt>
    <dgm:pt modelId="{898E29D6-4742-449A-B5CC-BC3678561542}" type="sibTrans" cxnId="{A651EA32-3B1A-4901-AE64-FA990B54933F}">
      <dgm:prSet/>
      <dgm:spPr/>
      <dgm:t>
        <a:bodyPr/>
        <a:lstStyle/>
        <a:p>
          <a:endParaRPr lang="en-US"/>
        </a:p>
      </dgm:t>
    </dgm:pt>
    <dgm:pt modelId="{D1DA42DB-5DA5-4423-BCD9-48FC3023B3FE}">
      <dgm:prSet custT="1"/>
      <dgm:spPr/>
      <dgm:t>
        <a:bodyPr/>
        <a:lstStyle/>
        <a:p>
          <a:r>
            <a:rPr lang="en-US" sz="1200" dirty="0"/>
            <a:t>Hatch Act—Establishes Ag Experiment Stations</a:t>
          </a:r>
        </a:p>
      </dgm:t>
    </dgm:pt>
    <dgm:pt modelId="{74356417-D2FA-41C4-BE4A-3FA2AC9C2F4E}" type="parTrans" cxnId="{9DBE1735-F088-4D45-BCD2-D01A887ED1E3}">
      <dgm:prSet/>
      <dgm:spPr/>
      <dgm:t>
        <a:bodyPr/>
        <a:lstStyle/>
        <a:p>
          <a:endParaRPr lang="en-US"/>
        </a:p>
      </dgm:t>
    </dgm:pt>
    <dgm:pt modelId="{BE49D3B3-2F0D-4CB9-8665-D3953854FABD}" type="sibTrans" cxnId="{9DBE1735-F088-4D45-BCD2-D01A887ED1E3}">
      <dgm:prSet/>
      <dgm:spPr/>
      <dgm:t>
        <a:bodyPr/>
        <a:lstStyle/>
        <a:p>
          <a:endParaRPr lang="en-US"/>
        </a:p>
      </dgm:t>
    </dgm:pt>
    <dgm:pt modelId="{5E0E2EE3-0F48-475F-BE32-3721490228B6}">
      <dgm:prSet/>
      <dgm:spPr/>
      <dgm:t>
        <a:bodyPr/>
        <a:lstStyle/>
        <a:p>
          <a:pPr>
            <a:defRPr b="1"/>
          </a:pPr>
          <a:r>
            <a:rPr lang="en-US"/>
            <a:t>1946</a:t>
          </a:r>
        </a:p>
      </dgm:t>
    </dgm:pt>
    <dgm:pt modelId="{84075B81-8ED9-429F-AEB3-D25737B22A00}" type="parTrans" cxnId="{222A4A71-DCE8-4C9B-ADB6-147F60F037E9}">
      <dgm:prSet/>
      <dgm:spPr/>
      <dgm:t>
        <a:bodyPr/>
        <a:lstStyle/>
        <a:p>
          <a:endParaRPr lang="en-US"/>
        </a:p>
      </dgm:t>
    </dgm:pt>
    <dgm:pt modelId="{08AA8F70-482B-4722-8505-006E738FDF38}" type="sibTrans" cxnId="{222A4A71-DCE8-4C9B-ADB6-147F60F037E9}">
      <dgm:prSet/>
      <dgm:spPr/>
      <dgm:t>
        <a:bodyPr/>
        <a:lstStyle/>
        <a:p>
          <a:endParaRPr lang="en-US"/>
        </a:p>
      </dgm:t>
    </dgm:pt>
    <dgm:pt modelId="{DACDBCA4-F07A-4945-8A86-697C7A7B34A2}">
      <dgm:prSet custT="1"/>
      <dgm:spPr/>
      <dgm:t>
        <a:bodyPr/>
        <a:lstStyle/>
        <a:p>
          <a:r>
            <a:rPr lang="en-US" sz="1200" dirty="0"/>
            <a:t>Research and Marketing Act—Establishes multistate research, 25% set aside from Hatch funds for regional research.</a:t>
          </a:r>
        </a:p>
        <a:p>
          <a:endParaRPr lang="en-US" sz="1400" dirty="0"/>
        </a:p>
        <a:p>
          <a:r>
            <a:rPr lang="en-US" sz="1200" dirty="0"/>
            <a:t>agInnovation North Central established in 1947 as the NCRA!</a:t>
          </a:r>
        </a:p>
      </dgm:t>
    </dgm:pt>
    <dgm:pt modelId="{257513F3-7A37-461C-9777-76A136CC6526}" type="parTrans" cxnId="{04DB7FCD-EB06-4A5F-A17A-4A15212368FD}">
      <dgm:prSet/>
      <dgm:spPr/>
      <dgm:t>
        <a:bodyPr/>
        <a:lstStyle/>
        <a:p>
          <a:endParaRPr lang="en-US"/>
        </a:p>
      </dgm:t>
    </dgm:pt>
    <dgm:pt modelId="{077CBD57-3B54-43F0-AE01-EB752557BFC8}" type="sibTrans" cxnId="{04DB7FCD-EB06-4A5F-A17A-4A15212368FD}">
      <dgm:prSet/>
      <dgm:spPr/>
      <dgm:t>
        <a:bodyPr/>
        <a:lstStyle/>
        <a:p>
          <a:endParaRPr lang="en-US"/>
        </a:p>
      </dgm:t>
    </dgm:pt>
    <dgm:pt modelId="{EB4924DF-88A5-485C-93EE-341E0EF4F472}">
      <dgm:prSet/>
      <dgm:spPr/>
      <dgm:t>
        <a:bodyPr/>
        <a:lstStyle/>
        <a:p>
          <a:pPr>
            <a:defRPr b="1"/>
          </a:pPr>
          <a:r>
            <a:rPr lang="en-US"/>
            <a:t>1998</a:t>
          </a:r>
        </a:p>
      </dgm:t>
    </dgm:pt>
    <dgm:pt modelId="{D791FFCE-CD41-4064-9950-61ACA5817CE3}" type="parTrans" cxnId="{C9F1AC62-24BC-438E-B9E1-4A5D64D24468}">
      <dgm:prSet/>
      <dgm:spPr/>
      <dgm:t>
        <a:bodyPr/>
        <a:lstStyle/>
        <a:p>
          <a:endParaRPr lang="en-US"/>
        </a:p>
      </dgm:t>
    </dgm:pt>
    <dgm:pt modelId="{CD6F0A4E-6AA8-4B39-8BEF-97700A2D3C05}" type="sibTrans" cxnId="{C9F1AC62-24BC-438E-B9E1-4A5D64D24468}">
      <dgm:prSet/>
      <dgm:spPr/>
      <dgm:t>
        <a:bodyPr/>
        <a:lstStyle/>
        <a:p>
          <a:endParaRPr lang="en-US"/>
        </a:p>
      </dgm:t>
    </dgm:pt>
    <dgm:pt modelId="{43546068-1555-40B6-91AC-2EE773CAD4E7}">
      <dgm:prSet custT="1"/>
      <dgm:spPr/>
      <dgm:t>
        <a:bodyPr/>
        <a:lstStyle/>
        <a:p>
          <a:r>
            <a:rPr lang="en-US" sz="1200" dirty="0"/>
            <a:t>Agricultural Research, Extension, and Education Reform Act (AREERA)—Establishes the Multistate Research Fund (MRF), scientific peer review, and integrated research and extension activities.</a:t>
          </a:r>
        </a:p>
      </dgm:t>
    </dgm:pt>
    <dgm:pt modelId="{E7286B64-6E1D-4A10-9F30-8955CD45A408}" type="parTrans" cxnId="{208BFAA7-881A-4B35-A864-825ED261CC0A}">
      <dgm:prSet/>
      <dgm:spPr/>
      <dgm:t>
        <a:bodyPr/>
        <a:lstStyle/>
        <a:p>
          <a:endParaRPr lang="en-US"/>
        </a:p>
      </dgm:t>
    </dgm:pt>
    <dgm:pt modelId="{AEE04681-C322-4C60-AE9B-70EC269C43F9}" type="sibTrans" cxnId="{208BFAA7-881A-4B35-A864-825ED261CC0A}">
      <dgm:prSet/>
      <dgm:spPr/>
      <dgm:t>
        <a:bodyPr/>
        <a:lstStyle/>
        <a:p>
          <a:endParaRPr lang="en-US"/>
        </a:p>
      </dgm:t>
    </dgm:pt>
    <dgm:pt modelId="{A4BB6176-023D-44ED-AC20-0BB04BC96E95}" type="pres">
      <dgm:prSet presAssocID="{372C14CF-881A-41FE-B285-7597D5FB008F}" presName="root" presStyleCnt="0">
        <dgm:presLayoutVars>
          <dgm:chMax/>
          <dgm:chPref/>
          <dgm:animLvl val="lvl"/>
        </dgm:presLayoutVars>
      </dgm:prSet>
      <dgm:spPr/>
    </dgm:pt>
    <dgm:pt modelId="{C4B2468B-6A67-43BC-A079-A3386A0B57CB}" type="pres">
      <dgm:prSet presAssocID="{372C14CF-881A-41FE-B285-7597D5FB008F}"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AA9C6A2D-3832-4C51-BA6E-63F49D85248A}" type="pres">
      <dgm:prSet presAssocID="{372C14CF-881A-41FE-B285-7597D5FB008F}" presName="nodes" presStyleCnt="0">
        <dgm:presLayoutVars>
          <dgm:chMax/>
          <dgm:chPref/>
          <dgm:animLvl val="lvl"/>
        </dgm:presLayoutVars>
      </dgm:prSet>
      <dgm:spPr/>
    </dgm:pt>
    <dgm:pt modelId="{8D834906-ADBF-46CF-9683-0C7670D50495}" type="pres">
      <dgm:prSet presAssocID="{1CD673D4-1452-4C3F-AFF5-26CA106B2A1A}" presName="composite" presStyleCnt="0"/>
      <dgm:spPr/>
    </dgm:pt>
    <dgm:pt modelId="{C57CEC4C-C11E-492C-9A14-059852D4022B}" type="pres">
      <dgm:prSet presAssocID="{1CD673D4-1452-4C3F-AFF5-26CA106B2A1A}"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54129E50-0126-4743-84B2-21ACA189F82D}" type="pres">
      <dgm:prSet presAssocID="{1CD673D4-1452-4C3F-AFF5-26CA106B2A1A}" presName="DropPinPlaceHolder" presStyleCnt="0"/>
      <dgm:spPr/>
    </dgm:pt>
    <dgm:pt modelId="{BD7BFD13-3A77-40B8-A867-D754CDD86646}" type="pres">
      <dgm:prSet presAssocID="{1CD673D4-1452-4C3F-AFF5-26CA106B2A1A}" presName="DropPin" presStyleLbl="alignNode1" presStyleIdx="0" presStyleCnt="4"/>
      <dgm:spPr/>
    </dgm:pt>
    <dgm:pt modelId="{5188D76F-290A-4CE7-AC6C-66B2B3951B51}" type="pres">
      <dgm:prSet presAssocID="{1CD673D4-1452-4C3F-AFF5-26CA106B2A1A}" presName="Ellipse" presStyleLbl="fgAcc1" presStyleIdx="1" presStyleCnt="5"/>
      <dgm:spPr>
        <a:solidFill>
          <a:schemeClr val="lt1">
            <a:alpha val="90000"/>
            <a:hueOff val="0"/>
            <a:satOff val="0"/>
            <a:lumOff val="0"/>
            <a:alphaOff val="0"/>
          </a:schemeClr>
        </a:solidFill>
        <a:ln w="13970" cap="flat" cmpd="sng" algn="ctr">
          <a:noFill/>
          <a:prstDash val="solid"/>
        </a:ln>
        <a:effectLst/>
      </dgm:spPr>
    </dgm:pt>
    <dgm:pt modelId="{591931CA-63F3-4E3C-876F-CA2044F3521C}" type="pres">
      <dgm:prSet presAssocID="{1CD673D4-1452-4C3F-AFF5-26CA106B2A1A}" presName="L2TextContainer" presStyleLbl="revTx" presStyleIdx="0" presStyleCnt="8">
        <dgm:presLayoutVars>
          <dgm:bulletEnabled val="1"/>
        </dgm:presLayoutVars>
      </dgm:prSet>
      <dgm:spPr/>
    </dgm:pt>
    <dgm:pt modelId="{692B339C-2D52-481D-8849-B8F554BF2B36}" type="pres">
      <dgm:prSet presAssocID="{1CD673D4-1452-4C3F-AFF5-26CA106B2A1A}" presName="L1TextContainer" presStyleLbl="revTx" presStyleIdx="1" presStyleCnt="8">
        <dgm:presLayoutVars>
          <dgm:chMax val="1"/>
          <dgm:chPref val="1"/>
          <dgm:bulletEnabled val="1"/>
        </dgm:presLayoutVars>
      </dgm:prSet>
      <dgm:spPr/>
    </dgm:pt>
    <dgm:pt modelId="{2A2DBFE7-93B8-4D0A-A970-3C2B5D75ED65}" type="pres">
      <dgm:prSet presAssocID="{1CD673D4-1452-4C3F-AFF5-26CA106B2A1A}"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C698FAE2-FFCC-4AAE-B793-0C7ABA9A4309}" type="pres">
      <dgm:prSet presAssocID="{1CD673D4-1452-4C3F-AFF5-26CA106B2A1A}" presName="EmptyPlaceHolder" presStyleCnt="0"/>
      <dgm:spPr/>
    </dgm:pt>
    <dgm:pt modelId="{E3F7C316-E123-41E4-A5DA-704B4E6D6CA5}" type="pres">
      <dgm:prSet presAssocID="{38F9B1B6-8C22-4D2B-8530-E9B469E55F76}" presName="spaceBetweenRectangles" presStyleCnt="0"/>
      <dgm:spPr/>
    </dgm:pt>
    <dgm:pt modelId="{5AF1FA1B-4EF7-455A-A2CE-479AC1F1165C}" type="pres">
      <dgm:prSet presAssocID="{9E8DF9D5-63DB-4AE3-ADC1-8B81733CF089}" presName="composite" presStyleCnt="0"/>
      <dgm:spPr/>
    </dgm:pt>
    <dgm:pt modelId="{F5C9339E-1042-499C-9A73-390BC6184C09}" type="pres">
      <dgm:prSet presAssocID="{9E8DF9D5-63DB-4AE3-ADC1-8B81733CF089}" presName="ConnectorPoint" presStyleLbl="lnNode1" presStyleIdx="1" presStyleCnt="4"/>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7D657DB4-3555-4E14-9C84-0D3C679397F2}" type="pres">
      <dgm:prSet presAssocID="{9E8DF9D5-63DB-4AE3-ADC1-8B81733CF089}" presName="DropPinPlaceHolder" presStyleCnt="0"/>
      <dgm:spPr/>
    </dgm:pt>
    <dgm:pt modelId="{9513A286-BF65-4A1B-ADB5-123DFE2190A3}" type="pres">
      <dgm:prSet presAssocID="{9E8DF9D5-63DB-4AE3-ADC1-8B81733CF089}" presName="DropPin" presStyleLbl="alignNode1" presStyleIdx="1" presStyleCnt="4"/>
      <dgm:spPr/>
    </dgm:pt>
    <dgm:pt modelId="{BBB6B78C-D3C8-44A2-A5BB-3224EB4C59E4}" type="pres">
      <dgm:prSet presAssocID="{9E8DF9D5-63DB-4AE3-ADC1-8B81733CF089}" presName="Ellipse" presStyleLbl="fgAcc1" presStyleIdx="2" presStyleCnt="5"/>
      <dgm:spPr>
        <a:solidFill>
          <a:schemeClr val="lt1">
            <a:alpha val="90000"/>
            <a:hueOff val="0"/>
            <a:satOff val="0"/>
            <a:lumOff val="0"/>
            <a:alphaOff val="0"/>
          </a:schemeClr>
        </a:solidFill>
        <a:ln w="13970" cap="flat" cmpd="sng" algn="ctr">
          <a:noFill/>
          <a:prstDash val="solid"/>
        </a:ln>
        <a:effectLst/>
      </dgm:spPr>
    </dgm:pt>
    <dgm:pt modelId="{E9A77B65-D0FA-4D87-8C9D-6C22F031B0BE}" type="pres">
      <dgm:prSet presAssocID="{9E8DF9D5-63DB-4AE3-ADC1-8B81733CF089}" presName="L2TextContainer" presStyleLbl="revTx" presStyleIdx="2" presStyleCnt="8">
        <dgm:presLayoutVars>
          <dgm:bulletEnabled val="1"/>
        </dgm:presLayoutVars>
      </dgm:prSet>
      <dgm:spPr/>
    </dgm:pt>
    <dgm:pt modelId="{A6B40241-873B-4E56-93DC-F10132208A25}" type="pres">
      <dgm:prSet presAssocID="{9E8DF9D5-63DB-4AE3-ADC1-8B81733CF089}" presName="L1TextContainer" presStyleLbl="revTx" presStyleIdx="3" presStyleCnt="8">
        <dgm:presLayoutVars>
          <dgm:chMax val="1"/>
          <dgm:chPref val="1"/>
          <dgm:bulletEnabled val="1"/>
        </dgm:presLayoutVars>
      </dgm:prSet>
      <dgm:spPr/>
    </dgm:pt>
    <dgm:pt modelId="{D618C10D-5D28-4BC9-8155-8E692069CB38}" type="pres">
      <dgm:prSet presAssocID="{9E8DF9D5-63DB-4AE3-ADC1-8B81733CF089}" presName="ConnectLine" presStyleLbl="sibTrans1D1" presStyleIdx="1" presStyleCnt="4"/>
      <dgm:spPr>
        <a:noFill/>
        <a:ln w="12700" cap="flat" cmpd="sng" algn="ctr">
          <a:solidFill>
            <a:schemeClr val="accent2">
              <a:hueOff val="-2474889"/>
              <a:satOff val="807"/>
              <a:lumOff val="-719"/>
              <a:alphaOff val="0"/>
            </a:schemeClr>
          </a:solidFill>
          <a:prstDash val="dash"/>
        </a:ln>
        <a:effectLst/>
      </dgm:spPr>
    </dgm:pt>
    <dgm:pt modelId="{FF94741D-CFC2-4B51-B631-F79F3C60A6E6}" type="pres">
      <dgm:prSet presAssocID="{9E8DF9D5-63DB-4AE3-ADC1-8B81733CF089}" presName="EmptyPlaceHolder" presStyleCnt="0"/>
      <dgm:spPr/>
    </dgm:pt>
    <dgm:pt modelId="{391B2D2E-7430-4F32-9EF2-7E0AA29FBEC2}" type="pres">
      <dgm:prSet presAssocID="{898E29D6-4742-449A-B5CC-BC3678561542}" presName="spaceBetweenRectangles" presStyleCnt="0"/>
      <dgm:spPr/>
    </dgm:pt>
    <dgm:pt modelId="{0D71D233-CFD8-46BB-A652-4FDDB1E4EA82}" type="pres">
      <dgm:prSet presAssocID="{5E0E2EE3-0F48-475F-BE32-3721490228B6}" presName="composite" presStyleCnt="0"/>
      <dgm:spPr/>
    </dgm:pt>
    <dgm:pt modelId="{5AFD2CA6-A07C-4559-AA68-9FAC6B9A418E}" type="pres">
      <dgm:prSet presAssocID="{5E0E2EE3-0F48-475F-BE32-3721490228B6}" presName="ConnectorPoint" presStyleLbl="lnNode1" presStyleIdx="2" presStyleCnt="4"/>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C45584D2-D2D4-4D6C-B47A-056D73A012C0}" type="pres">
      <dgm:prSet presAssocID="{5E0E2EE3-0F48-475F-BE32-3721490228B6}" presName="DropPinPlaceHolder" presStyleCnt="0"/>
      <dgm:spPr/>
    </dgm:pt>
    <dgm:pt modelId="{6A049477-B7FD-4E48-8518-64D0D7310328}" type="pres">
      <dgm:prSet presAssocID="{5E0E2EE3-0F48-475F-BE32-3721490228B6}" presName="DropPin" presStyleLbl="alignNode1" presStyleIdx="2" presStyleCnt="4"/>
      <dgm:spPr/>
    </dgm:pt>
    <dgm:pt modelId="{6045F710-19D6-4A88-B4FC-8D8A3C65771C}" type="pres">
      <dgm:prSet presAssocID="{5E0E2EE3-0F48-475F-BE32-3721490228B6}" presName="Ellipse" presStyleLbl="fgAcc1" presStyleIdx="3" presStyleCnt="5"/>
      <dgm:spPr>
        <a:solidFill>
          <a:schemeClr val="lt1">
            <a:alpha val="90000"/>
            <a:hueOff val="0"/>
            <a:satOff val="0"/>
            <a:lumOff val="0"/>
            <a:alphaOff val="0"/>
          </a:schemeClr>
        </a:solidFill>
        <a:ln w="13970" cap="flat" cmpd="sng" algn="ctr">
          <a:noFill/>
          <a:prstDash val="solid"/>
        </a:ln>
        <a:effectLst/>
      </dgm:spPr>
    </dgm:pt>
    <dgm:pt modelId="{B0A200FC-15A0-410A-8371-F9BD134EEA9F}" type="pres">
      <dgm:prSet presAssocID="{5E0E2EE3-0F48-475F-BE32-3721490228B6}" presName="L2TextContainer" presStyleLbl="revTx" presStyleIdx="4" presStyleCnt="8">
        <dgm:presLayoutVars>
          <dgm:bulletEnabled val="1"/>
        </dgm:presLayoutVars>
      </dgm:prSet>
      <dgm:spPr/>
    </dgm:pt>
    <dgm:pt modelId="{A7D124F4-5798-4DDA-B39D-050BE60F2DC7}" type="pres">
      <dgm:prSet presAssocID="{5E0E2EE3-0F48-475F-BE32-3721490228B6}" presName="L1TextContainer" presStyleLbl="revTx" presStyleIdx="5" presStyleCnt="8" custLinFactNeighborX="70" custLinFactNeighborY="-14412">
        <dgm:presLayoutVars>
          <dgm:chMax val="1"/>
          <dgm:chPref val="1"/>
          <dgm:bulletEnabled val="1"/>
        </dgm:presLayoutVars>
      </dgm:prSet>
      <dgm:spPr/>
    </dgm:pt>
    <dgm:pt modelId="{61F86386-90E1-4BEB-87E0-A954730FE99F}" type="pres">
      <dgm:prSet presAssocID="{5E0E2EE3-0F48-475F-BE32-3721490228B6}" presName="ConnectLine" presStyleLbl="sibTrans1D1" presStyleIdx="2" presStyleCnt="4"/>
      <dgm:spPr>
        <a:noFill/>
        <a:ln w="12700" cap="flat" cmpd="sng" algn="ctr">
          <a:solidFill>
            <a:schemeClr val="accent2">
              <a:hueOff val="-4949778"/>
              <a:satOff val="1615"/>
              <a:lumOff val="-1438"/>
              <a:alphaOff val="0"/>
            </a:schemeClr>
          </a:solidFill>
          <a:prstDash val="dash"/>
        </a:ln>
        <a:effectLst/>
      </dgm:spPr>
    </dgm:pt>
    <dgm:pt modelId="{343AE2E5-8EA2-4959-9C91-8C5B179FB566}" type="pres">
      <dgm:prSet presAssocID="{5E0E2EE3-0F48-475F-BE32-3721490228B6}" presName="EmptyPlaceHolder" presStyleCnt="0"/>
      <dgm:spPr/>
    </dgm:pt>
    <dgm:pt modelId="{DBCFA053-7E52-49FD-8B13-F1F78DF4079A}" type="pres">
      <dgm:prSet presAssocID="{08AA8F70-482B-4722-8505-006E738FDF38}" presName="spaceBetweenRectangles" presStyleCnt="0"/>
      <dgm:spPr/>
    </dgm:pt>
    <dgm:pt modelId="{2DF23E85-02F9-4282-A415-FC9BEA0D9F25}" type="pres">
      <dgm:prSet presAssocID="{EB4924DF-88A5-485C-93EE-341E0EF4F472}" presName="composite" presStyleCnt="0"/>
      <dgm:spPr/>
    </dgm:pt>
    <dgm:pt modelId="{DEADB392-2667-45FC-A681-979A4FB79A32}" type="pres">
      <dgm:prSet presAssocID="{EB4924DF-88A5-485C-93EE-341E0EF4F472}" presName="ConnectorPoint" presStyleLbl="lnNode1" presStyleIdx="3" presStyleCnt="4"/>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99C06A79-C3EC-4EEF-BCD3-DD3705E5997E}" type="pres">
      <dgm:prSet presAssocID="{EB4924DF-88A5-485C-93EE-341E0EF4F472}" presName="DropPinPlaceHolder" presStyleCnt="0"/>
      <dgm:spPr/>
    </dgm:pt>
    <dgm:pt modelId="{ADD1FEDA-E1C8-4FFE-AF4C-4117B324437A}" type="pres">
      <dgm:prSet presAssocID="{EB4924DF-88A5-485C-93EE-341E0EF4F472}" presName="DropPin" presStyleLbl="alignNode1" presStyleIdx="3" presStyleCnt="4"/>
      <dgm:spPr/>
    </dgm:pt>
    <dgm:pt modelId="{EB94E593-E58C-4560-9E05-76546239B233}" type="pres">
      <dgm:prSet presAssocID="{EB4924DF-88A5-485C-93EE-341E0EF4F472}" presName="Ellipse" presStyleLbl="fgAcc1" presStyleIdx="4" presStyleCnt="5"/>
      <dgm:spPr>
        <a:solidFill>
          <a:schemeClr val="lt1">
            <a:alpha val="90000"/>
            <a:hueOff val="0"/>
            <a:satOff val="0"/>
            <a:lumOff val="0"/>
            <a:alphaOff val="0"/>
          </a:schemeClr>
        </a:solidFill>
        <a:ln w="13970" cap="flat" cmpd="sng" algn="ctr">
          <a:noFill/>
          <a:prstDash val="solid"/>
        </a:ln>
        <a:effectLst/>
      </dgm:spPr>
    </dgm:pt>
    <dgm:pt modelId="{650BC8F7-D807-4CFE-A38F-498623EC2E84}" type="pres">
      <dgm:prSet presAssocID="{EB4924DF-88A5-485C-93EE-341E0EF4F472}" presName="L2TextContainer" presStyleLbl="revTx" presStyleIdx="6" presStyleCnt="8">
        <dgm:presLayoutVars>
          <dgm:bulletEnabled val="1"/>
        </dgm:presLayoutVars>
      </dgm:prSet>
      <dgm:spPr/>
    </dgm:pt>
    <dgm:pt modelId="{4C8606DA-2390-4AE3-B6CA-AAF4C2E7C58A}" type="pres">
      <dgm:prSet presAssocID="{EB4924DF-88A5-485C-93EE-341E0EF4F472}" presName="L1TextContainer" presStyleLbl="revTx" presStyleIdx="7" presStyleCnt="8">
        <dgm:presLayoutVars>
          <dgm:chMax val="1"/>
          <dgm:chPref val="1"/>
          <dgm:bulletEnabled val="1"/>
        </dgm:presLayoutVars>
      </dgm:prSet>
      <dgm:spPr/>
    </dgm:pt>
    <dgm:pt modelId="{6D51B295-45DF-4668-B213-0C06691FAED0}" type="pres">
      <dgm:prSet presAssocID="{EB4924DF-88A5-485C-93EE-341E0EF4F472}" presName="ConnectLine" presStyleLbl="sibTrans1D1" presStyleIdx="3" presStyleCnt="4"/>
      <dgm:spPr>
        <a:noFill/>
        <a:ln w="12700" cap="flat" cmpd="sng" algn="ctr">
          <a:solidFill>
            <a:schemeClr val="accent2">
              <a:hueOff val="-7424668"/>
              <a:satOff val="2422"/>
              <a:lumOff val="-2157"/>
              <a:alphaOff val="0"/>
            </a:schemeClr>
          </a:solidFill>
          <a:prstDash val="dash"/>
        </a:ln>
        <a:effectLst/>
      </dgm:spPr>
    </dgm:pt>
    <dgm:pt modelId="{A418F40F-5D29-4355-859F-3EB63A96032F}" type="pres">
      <dgm:prSet presAssocID="{EB4924DF-88A5-485C-93EE-341E0EF4F472}" presName="EmptyPlaceHolder" presStyleCnt="0"/>
      <dgm:spPr/>
    </dgm:pt>
  </dgm:ptLst>
  <dgm:cxnLst>
    <dgm:cxn modelId="{4F1EF401-F962-436C-9F7D-84D55885A68D}" srcId="{372C14CF-881A-41FE-B285-7597D5FB008F}" destId="{1CD673D4-1452-4C3F-AFF5-26CA106B2A1A}" srcOrd="0" destOrd="0" parTransId="{7F302626-D4DE-40EC-B41B-75E3F0C404F1}" sibTransId="{38F9B1B6-8C22-4D2B-8530-E9B469E55F76}"/>
    <dgm:cxn modelId="{4936E719-1E71-4CA2-9DDE-C1C61A2DB1E9}" type="presOf" srcId="{D1DA42DB-5DA5-4423-BCD9-48FC3023B3FE}" destId="{E9A77B65-D0FA-4D87-8C9D-6C22F031B0BE}" srcOrd="0" destOrd="0" presId="urn:microsoft.com/office/officeart/2017/3/layout/DropPinTimeline"/>
    <dgm:cxn modelId="{3A03AA26-19A8-4CD1-81AD-BBA99DB98E9F}" srcId="{1CD673D4-1452-4C3F-AFF5-26CA106B2A1A}" destId="{4FB04DE8-E191-40BD-B20E-D73E186FB635}" srcOrd="0" destOrd="0" parTransId="{7FF4481C-2BDD-4669-A481-1D15CA30705D}" sibTransId="{3BF784E9-6BE5-4DD8-9B44-9FB78042A1A2}"/>
    <dgm:cxn modelId="{A651EA32-3B1A-4901-AE64-FA990B54933F}" srcId="{372C14CF-881A-41FE-B285-7597D5FB008F}" destId="{9E8DF9D5-63DB-4AE3-ADC1-8B81733CF089}" srcOrd="1" destOrd="0" parTransId="{1B9B59DA-600E-4DD6-B6AF-63B1D7036235}" sibTransId="{898E29D6-4742-449A-B5CC-BC3678561542}"/>
    <dgm:cxn modelId="{9DBE1735-F088-4D45-BCD2-D01A887ED1E3}" srcId="{9E8DF9D5-63DB-4AE3-ADC1-8B81733CF089}" destId="{D1DA42DB-5DA5-4423-BCD9-48FC3023B3FE}" srcOrd="0" destOrd="0" parTransId="{74356417-D2FA-41C4-BE4A-3FA2AC9C2F4E}" sibTransId="{BE49D3B3-2F0D-4CB9-8665-D3953854FABD}"/>
    <dgm:cxn modelId="{C9F1AC62-24BC-438E-B9E1-4A5D64D24468}" srcId="{372C14CF-881A-41FE-B285-7597D5FB008F}" destId="{EB4924DF-88A5-485C-93EE-341E0EF4F472}" srcOrd="3" destOrd="0" parTransId="{D791FFCE-CD41-4064-9950-61ACA5817CE3}" sibTransId="{CD6F0A4E-6AA8-4B39-8BEF-97700A2D3C05}"/>
    <dgm:cxn modelId="{0253364F-3557-486A-93D2-5664D5FA0A25}" type="presOf" srcId="{5E0E2EE3-0F48-475F-BE32-3721490228B6}" destId="{A7D124F4-5798-4DDA-B39D-050BE60F2DC7}" srcOrd="0" destOrd="0" presId="urn:microsoft.com/office/officeart/2017/3/layout/DropPinTimeline"/>
    <dgm:cxn modelId="{222A4A71-DCE8-4C9B-ADB6-147F60F037E9}" srcId="{372C14CF-881A-41FE-B285-7597D5FB008F}" destId="{5E0E2EE3-0F48-475F-BE32-3721490228B6}" srcOrd="2" destOrd="0" parTransId="{84075B81-8ED9-429F-AEB3-D25737B22A00}" sibTransId="{08AA8F70-482B-4722-8505-006E738FDF38}"/>
    <dgm:cxn modelId="{74137259-A7E7-4745-A2CE-668D4F6CA25F}" type="presOf" srcId="{9E8DF9D5-63DB-4AE3-ADC1-8B81733CF089}" destId="{A6B40241-873B-4E56-93DC-F10132208A25}" srcOrd="0" destOrd="0" presId="urn:microsoft.com/office/officeart/2017/3/layout/DropPinTimeline"/>
    <dgm:cxn modelId="{08986E7D-457B-4D04-BD1E-01A1EF97F2FF}" type="presOf" srcId="{DACDBCA4-F07A-4945-8A86-697C7A7B34A2}" destId="{B0A200FC-15A0-410A-8371-F9BD134EEA9F}" srcOrd="0" destOrd="0" presId="urn:microsoft.com/office/officeart/2017/3/layout/DropPinTimeline"/>
    <dgm:cxn modelId="{8803A87E-BA09-41E4-B8C8-655E0DB3CA15}" type="presOf" srcId="{4FB04DE8-E191-40BD-B20E-D73E186FB635}" destId="{591931CA-63F3-4E3C-876F-CA2044F3521C}" srcOrd="0" destOrd="0" presId="urn:microsoft.com/office/officeart/2017/3/layout/DropPinTimeline"/>
    <dgm:cxn modelId="{208BFAA7-881A-4B35-A864-825ED261CC0A}" srcId="{EB4924DF-88A5-485C-93EE-341E0EF4F472}" destId="{43546068-1555-40B6-91AC-2EE773CAD4E7}" srcOrd="0" destOrd="0" parTransId="{E7286B64-6E1D-4A10-9F30-8955CD45A408}" sibTransId="{AEE04681-C322-4C60-AE9B-70EC269C43F9}"/>
    <dgm:cxn modelId="{4A0D88AC-0296-44C0-9573-D836EFD2045C}" type="presOf" srcId="{43546068-1555-40B6-91AC-2EE773CAD4E7}" destId="{650BC8F7-D807-4CFE-A38F-498623EC2E84}" srcOrd="0" destOrd="0" presId="urn:microsoft.com/office/officeart/2017/3/layout/DropPinTimeline"/>
    <dgm:cxn modelId="{7220B1B4-90D9-4806-807D-D4821455160F}" type="presOf" srcId="{372C14CF-881A-41FE-B285-7597D5FB008F}" destId="{A4BB6176-023D-44ED-AC20-0BB04BC96E95}" srcOrd="0" destOrd="0" presId="urn:microsoft.com/office/officeart/2017/3/layout/DropPinTimeline"/>
    <dgm:cxn modelId="{04DB7FCD-EB06-4A5F-A17A-4A15212368FD}" srcId="{5E0E2EE3-0F48-475F-BE32-3721490228B6}" destId="{DACDBCA4-F07A-4945-8A86-697C7A7B34A2}" srcOrd="0" destOrd="0" parTransId="{257513F3-7A37-461C-9777-76A136CC6526}" sibTransId="{077CBD57-3B54-43F0-AE01-EB752557BFC8}"/>
    <dgm:cxn modelId="{1570BDD2-6F4E-4D9A-8393-EEE415DA16E3}" type="presOf" srcId="{1CD673D4-1452-4C3F-AFF5-26CA106B2A1A}" destId="{692B339C-2D52-481D-8849-B8F554BF2B36}" srcOrd="0" destOrd="0" presId="urn:microsoft.com/office/officeart/2017/3/layout/DropPinTimeline"/>
    <dgm:cxn modelId="{FDF8D3D4-CEB4-4098-A38B-104DB8333B74}" type="presOf" srcId="{EB4924DF-88A5-485C-93EE-341E0EF4F472}" destId="{4C8606DA-2390-4AE3-B6CA-AAF4C2E7C58A}" srcOrd="0" destOrd="0" presId="urn:microsoft.com/office/officeart/2017/3/layout/DropPinTimeline"/>
    <dgm:cxn modelId="{21C1D317-5230-48D2-B615-5A82D5FAA6E4}" type="presParOf" srcId="{A4BB6176-023D-44ED-AC20-0BB04BC96E95}" destId="{C4B2468B-6A67-43BC-A079-A3386A0B57CB}" srcOrd="0" destOrd="0" presId="urn:microsoft.com/office/officeart/2017/3/layout/DropPinTimeline"/>
    <dgm:cxn modelId="{AC4AB6C4-25B6-4A8E-A08D-A8D35B0313C6}" type="presParOf" srcId="{A4BB6176-023D-44ED-AC20-0BB04BC96E95}" destId="{AA9C6A2D-3832-4C51-BA6E-63F49D85248A}" srcOrd="1" destOrd="0" presId="urn:microsoft.com/office/officeart/2017/3/layout/DropPinTimeline"/>
    <dgm:cxn modelId="{33A67510-A54D-459E-A0AE-C05E8DA474B7}" type="presParOf" srcId="{AA9C6A2D-3832-4C51-BA6E-63F49D85248A}" destId="{8D834906-ADBF-46CF-9683-0C7670D50495}" srcOrd="0" destOrd="0" presId="urn:microsoft.com/office/officeart/2017/3/layout/DropPinTimeline"/>
    <dgm:cxn modelId="{BABD067C-667D-4AFC-B09A-B6AAE9D36D6E}" type="presParOf" srcId="{8D834906-ADBF-46CF-9683-0C7670D50495}" destId="{C57CEC4C-C11E-492C-9A14-059852D4022B}" srcOrd="0" destOrd="0" presId="urn:microsoft.com/office/officeart/2017/3/layout/DropPinTimeline"/>
    <dgm:cxn modelId="{DEFE52E6-CC4D-4E2F-AF77-EAA6892FE9B3}" type="presParOf" srcId="{8D834906-ADBF-46CF-9683-0C7670D50495}" destId="{54129E50-0126-4743-84B2-21ACA189F82D}" srcOrd="1" destOrd="0" presId="urn:microsoft.com/office/officeart/2017/3/layout/DropPinTimeline"/>
    <dgm:cxn modelId="{14D3C61A-0F2D-4296-BA32-B6466789155D}" type="presParOf" srcId="{54129E50-0126-4743-84B2-21ACA189F82D}" destId="{BD7BFD13-3A77-40B8-A867-D754CDD86646}" srcOrd="0" destOrd="0" presId="urn:microsoft.com/office/officeart/2017/3/layout/DropPinTimeline"/>
    <dgm:cxn modelId="{8649D0DB-8269-4998-A48A-5AFCF64992FE}" type="presParOf" srcId="{54129E50-0126-4743-84B2-21ACA189F82D}" destId="{5188D76F-290A-4CE7-AC6C-66B2B3951B51}" srcOrd="1" destOrd="0" presId="urn:microsoft.com/office/officeart/2017/3/layout/DropPinTimeline"/>
    <dgm:cxn modelId="{179A0910-D868-4196-865F-899A6731A0AA}" type="presParOf" srcId="{8D834906-ADBF-46CF-9683-0C7670D50495}" destId="{591931CA-63F3-4E3C-876F-CA2044F3521C}" srcOrd="2" destOrd="0" presId="urn:microsoft.com/office/officeart/2017/3/layout/DropPinTimeline"/>
    <dgm:cxn modelId="{1FBB9303-8971-4BFC-AC51-5E6FF427E8C8}" type="presParOf" srcId="{8D834906-ADBF-46CF-9683-0C7670D50495}" destId="{692B339C-2D52-481D-8849-B8F554BF2B36}" srcOrd="3" destOrd="0" presId="urn:microsoft.com/office/officeart/2017/3/layout/DropPinTimeline"/>
    <dgm:cxn modelId="{48FEED7B-48F4-488A-8F66-EA263CC4D3D4}" type="presParOf" srcId="{8D834906-ADBF-46CF-9683-0C7670D50495}" destId="{2A2DBFE7-93B8-4D0A-A970-3C2B5D75ED65}" srcOrd="4" destOrd="0" presId="urn:microsoft.com/office/officeart/2017/3/layout/DropPinTimeline"/>
    <dgm:cxn modelId="{656E7B81-EB1E-4FD4-BCCF-05385D1B5077}" type="presParOf" srcId="{8D834906-ADBF-46CF-9683-0C7670D50495}" destId="{C698FAE2-FFCC-4AAE-B793-0C7ABA9A4309}" srcOrd="5" destOrd="0" presId="urn:microsoft.com/office/officeart/2017/3/layout/DropPinTimeline"/>
    <dgm:cxn modelId="{B54AC04D-CDD6-4CA9-B2A8-32F7B283BECE}" type="presParOf" srcId="{AA9C6A2D-3832-4C51-BA6E-63F49D85248A}" destId="{E3F7C316-E123-41E4-A5DA-704B4E6D6CA5}" srcOrd="1" destOrd="0" presId="urn:microsoft.com/office/officeart/2017/3/layout/DropPinTimeline"/>
    <dgm:cxn modelId="{665461C6-E263-4BE3-B6C3-5D2D9DB8CE51}" type="presParOf" srcId="{AA9C6A2D-3832-4C51-BA6E-63F49D85248A}" destId="{5AF1FA1B-4EF7-455A-A2CE-479AC1F1165C}" srcOrd="2" destOrd="0" presId="urn:microsoft.com/office/officeart/2017/3/layout/DropPinTimeline"/>
    <dgm:cxn modelId="{E616EA09-3372-49E0-8E8B-C78CEF2BA210}" type="presParOf" srcId="{5AF1FA1B-4EF7-455A-A2CE-479AC1F1165C}" destId="{F5C9339E-1042-499C-9A73-390BC6184C09}" srcOrd="0" destOrd="0" presId="urn:microsoft.com/office/officeart/2017/3/layout/DropPinTimeline"/>
    <dgm:cxn modelId="{EFC98C69-7FB8-43CE-B105-F4AA3ABA8BFF}" type="presParOf" srcId="{5AF1FA1B-4EF7-455A-A2CE-479AC1F1165C}" destId="{7D657DB4-3555-4E14-9C84-0D3C679397F2}" srcOrd="1" destOrd="0" presId="urn:microsoft.com/office/officeart/2017/3/layout/DropPinTimeline"/>
    <dgm:cxn modelId="{EAEABD5B-A073-4ADE-B649-C02DA6BEEC61}" type="presParOf" srcId="{7D657DB4-3555-4E14-9C84-0D3C679397F2}" destId="{9513A286-BF65-4A1B-ADB5-123DFE2190A3}" srcOrd="0" destOrd="0" presId="urn:microsoft.com/office/officeart/2017/3/layout/DropPinTimeline"/>
    <dgm:cxn modelId="{FBB91B3B-2068-4ADD-B91E-5C4CB16F8452}" type="presParOf" srcId="{7D657DB4-3555-4E14-9C84-0D3C679397F2}" destId="{BBB6B78C-D3C8-44A2-A5BB-3224EB4C59E4}" srcOrd="1" destOrd="0" presId="urn:microsoft.com/office/officeart/2017/3/layout/DropPinTimeline"/>
    <dgm:cxn modelId="{2A585331-91AA-406D-A0B9-1A995E194571}" type="presParOf" srcId="{5AF1FA1B-4EF7-455A-A2CE-479AC1F1165C}" destId="{E9A77B65-D0FA-4D87-8C9D-6C22F031B0BE}" srcOrd="2" destOrd="0" presId="urn:microsoft.com/office/officeart/2017/3/layout/DropPinTimeline"/>
    <dgm:cxn modelId="{4ED44847-D658-4102-8E75-999D845B8699}" type="presParOf" srcId="{5AF1FA1B-4EF7-455A-A2CE-479AC1F1165C}" destId="{A6B40241-873B-4E56-93DC-F10132208A25}" srcOrd="3" destOrd="0" presId="urn:microsoft.com/office/officeart/2017/3/layout/DropPinTimeline"/>
    <dgm:cxn modelId="{9FA1B687-F3CC-44CD-826F-A68C899EF664}" type="presParOf" srcId="{5AF1FA1B-4EF7-455A-A2CE-479AC1F1165C}" destId="{D618C10D-5D28-4BC9-8155-8E692069CB38}" srcOrd="4" destOrd="0" presId="urn:microsoft.com/office/officeart/2017/3/layout/DropPinTimeline"/>
    <dgm:cxn modelId="{C31C09E0-4840-4656-859A-7C30AB66B829}" type="presParOf" srcId="{5AF1FA1B-4EF7-455A-A2CE-479AC1F1165C}" destId="{FF94741D-CFC2-4B51-B631-F79F3C60A6E6}" srcOrd="5" destOrd="0" presId="urn:microsoft.com/office/officeart/2017/3/layout/DropPinTimeline"/>
    <dgm:cxn modelId="{C36BEE7C-4BEB-4008-A58A-BE69895842AF}" type="presParOf" srcId="{AA9C6A2D-3832-4C51-BA6E-63F49D85248A}" destId="{391B2D2E-7430-4F32-9EF2-7E0AA29FBEC2}" srcOrd="3" destOrd="0" presId="urn:microsoft.com/office/officeart/2017/3/layout/DropPinTimeline"/>
    <dgm:cxn modelId="{47CC4080-CEF6-4336-AA7B-EBBA59315A2B}" type="presParOf" srcId="{AA9C6A2D-3832-4C51-BA6E-63F49D85248A}" destId="{0D71D233-CFD8-46BB-A652-4FDDB1E4EA82}" srcOrd="4" destOrd="0" presId="urn:microsoft.com/office/officeart/2017/3/layout/DropPinTimeline"/>
    <dgm:cxn modelId="{F6E68382-E926-47A3-944C-CC7192CF68B3}" type="presParOf" srcId="{0D71D233-CFD8-46BB-A652-4FDDB1E4EA82}" destId="{5AFD2CA6-A07C-4559-AA68-9FAC6B9A418E}" srcOrd="0" destOrd="0" presId="urn:microsoft.com/office/officeart/2017/3/layout/DropPinTimeline"/>
    <dgm:cxn modelId="{36D4ACC2-32A5-49FF-A362-EAE8206E4619}" type="presParOf" srcId="{0D71D233-CFD8-46BB-A652-4FDDB1E4EA82}" destId="{C45584D2-D2D4-4D6C-B47A-056D73A012C0}" srcOrd="1" destOrd="0" presId="urn:microsoft.com/office/officeart/2017/3/layout/DropPinTimeline"/>
    <dgm:cxn modelId="{DC9F6B64-00FC-45F9-A2B3-D7275470B5A7}" type="presParOf" srcId="{C45584D2-D2D4-4D6C-B47A-056D73A012C0}" destId="{6A049477-B7FD-4E48-8518-64D0D7310328}" srcOrd="0" destOrd="0" presId="urn:microsoft.com/office/officeart/2017/3/layout/DropPinTimeline"/>
    <dgm:cxn modelId="{15E3F5BB-92D7-4F62-A4F1-C0B4570763F2}" type="presParOf" srcId="{C45584D2-D2D4-4D6C-B47A-056D73A012C0}" destId="{6045F710-19D6-4A88-B4FC-8D8A3C65771C}" srcOrd="1" destOrd="0" presId="urn:microsoft.com/office/officeart/2017/3/layout/DropPinTimeline"/>
    <dgm:cxn modelId="{024D77AA-3C9C-4193-A90C-570C937BA9F7}" type="presParOf" srcId="{0D71D233-CFD8-46BB-A652-4FDDB1E4EA82}" destId="{B0A200FC-15A0-410A-8371-F9BD134EEA9F}" srcOrd="2" destOrd="0" presId="urn:microsoft.com/office/officeart/2017/3/layout/DropPinTimeline"/>
    <dgm:cxn modelId="{3E073493-C245-421D-AE28-1539B330EB19}" type="presParOf" srcId="{0D71D233-CFD8-46BB-A652-4FDDB1E4EA82}" destId="{A7D124F4-5798-4DDA-B39D-050BE60F2DC7}" srcOrd="3" destOrd="0" presId="urn:microsoft.com/office/officeart/2017/3/layout/DropPinTimeline"/>
    <dgm:cxn modelId="{0D30965C-3DF4-40CB-B975-8480EC1407A2}" type="presParOf" srcId="{0D71D233-CFD8-46BB-A652-4FDDB1E4EA82}" destId="{61F86386-90E1-4BEB-87E0-A954730FE99F}" srcOrd="4" destOrd="0" presId="urn:microsoft.com/office/officeart/2017/3/layout/DropPinTimeline"/>
    <dgm:cxn modelId="{38A8E4BB-DFDE-4A62-B0BA-259E6D10C78E}" type="presParOf" srcId="{0D71D233-CFD8-46BB-A652-4FDDB1E4EA82}" destId="{343AE2E5-8EA2-4959-9C91-8C5B179FB566}" srcOrd="5" destOrd="0" presId="urn:microsoft.com/office/officeart/2017/3/layout/DropPinTimeline"/>
    <dgm:cxn modelId="{7A24C8B8-8CE1-478F-8ED8-6CBC4074FD37}" type="presParOf" srcId="{AA9C6A2D-3832-4C51-BA6E-63F49D85248A}" destId="{DBCFA053-7E52-49FD-8B13-F1F78DF4079A}" srcOrd="5" destOrd="0" presId="urn:microsoft.com/office/officeart/2017/3/layout/DropPinTimeline"/>
    <dgm:cxn modelId="{E59B5D32-D511-44F0-93A0-B37E497C73D5}" type="presParOf" srcId="{AA9C6A2D-3832-4C51-BA6E-63F49D85248A}" destId="{2DF23E85-02F9-4282-A415-FC9BEA0D9F25}" srcOrd="6" destOrd="0" presId="urn:microsoft.com/office/officeart/2017/3/layout/DropPinTimeline"/>
    <dgm:cxn modelId="{7FDD7668-8E26-4997-99DC-B45DF55F1F41}" type="presParOf" srcId="{2DF23E85-02F9-4282-A415-FC9BEA0D9F25}" destId="{DEADB392-2667-45FC-A681-979A4FB79A32}" srcOrd="0" destOrd="0" presId="urn:microsoft.com/office/officeart/2017/3/layout/DropPinTimeline"/>
    <dgm:cxn modelId="{F6BB6311-1F72-4A09-ACF6-DC74D6623C3A}" type="presParOf" srcId="{2DF23E85-02F9-4282-A415-FC9BEA0D9F25}" destId="{99C06A79-C3EC-4EEF-BCD3-DD3705E5997E}" srcOrd="1" destOrd="0" presId="urn:microsoft.com/office/officeart/2017/3/layout/DropPinTimeline"/>
    <dgm:cxn modelId="{510AF3C6-AF90-4715-9485-850D11B088E7}" type="presParOf" srcId="{99C06A79-C3EC-4EEF-BCD3-DD3705E5997E}" destId="{ADD1FEDA-E1C8-4FFE-AF4C-4117B324437A}" srcOrd="0" destOrd="0" presId="urn:microsoft.com/office/officeart/2017/3/layout/DropPinTimeline"/>
    <dgm:cxn modelId="{22F36D5E-E483-42B6-9C36-0961C39168C6}" type="presParOf" srcId="{99C06A79-C3EC-4EEF-BCD3-DD3705E5997E}" destId="{EB94E593-E58C-4560-9E05-76546239B233}" srcOrd="1" destOrd="0" presId="urn:microsoft.com/office/officeart/2017/3/layout/DropPinTimeline"/>
    <dgm:cxn modelId="{C41475DA-B2E9-4DEC-8BA3-589B5EC5D116}" type="presParOf" srcId="{2DF23E85-02F9-4282-A415-FC9BEA0D9F25}" destId="{650BC8F7-D807-4CFE-A38F-498623EC2E84}" srcOrd="2" destOrd="0" presId="urn:microsoft.com/office/officeart/2017/3/layout/DropPinTimeline"/>
    <dgm:cxn modelId="{D40AE8FA-ED3E-4D77-90F7-ED9F150AA621}" type="presParOf" srcId="{2DF23E85-02F9-4282-A415-FC9BEA0D9F25}" destId="{4C8606DA-2390-4AE3-B6CA-AAF4C2E7C58A}" srcOrd="3" destOrd="0" presId="urn:microsoft.com/office/officeart/2017/3/layout/DropPinTimeline"/>
    <dgm:cxn modelId="{F4E164A4-0C07-41EE-9846-AE5021B4B3FE}" type="presParOf" srcId="{2DF23E85-02F9-4282-A415-FC9BEA0D9F25}" destId="{6D51B295-45DF-4668-B213-0C06691FAED0}" srcOrd="4" destOrd="0" presId="urn:microsoft.com/office/officeart/2017/3/layout/DropPinTimeline"/>
    <dgm:cxn modelId="{A33212DC-E73E-4262-AE02-4C4C461BC0E4}" type="presParOf" srcId="{2DF23E85-02F9-4282-A415-FC9BEA0D9F25}" destId="{A418F40F-5D29-4355-859F-3EB63A96032F}"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BC723-C6D2-4188-B0E0-3852123C0C2A}"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8A2F9D55-B552-41A7-B49F-54D2F3835463}">
      <dgm:prSet/>
      <dgm:spPr/>
      <dgm:t>
        <a:bodyPr/>
        <a:lstStyle/>
        <a:p>
          <a:r>
            <a:rPr lang="en-US" b="1" u="sng" baseline="0"/>
            <a:t>Hatch Act (1887) continued</a:t>
          </a:r>
          <a:endParaRPr lang="en-US"/>
        </a:p>
      </dgm:t>
    </dgm:pt>
    <dgm:pt modelId="{111031D7-2620-4519-87B0-803FAD91393B}" type="parTrans" cxnId="{02AF6CA4-FFA7-42FD-95AB-59C4FF8DA555}">
      <dgm:prSet/>
      <dgm:spPr/>
      <dgm:t>
        <a:bodyPr/>
        <a:lstStyle/>
        <a:p>
          <a:endParaRPr lang="en-US"/>
        </a:p>
      </dgm:t>
    </dgm:pt>
    <dgm:pt modelId="{F88E6E15-2459-4F9D-A49A-490A7E9BCF7B}" type="sibTrans" cxnId="{02AF6CA4-FFA7-42FD-95AB-59C4FF8DA555}">
      <dgm:prSet/>
      <dgm:spPr/>
      <dgm:t>
        <a:bodyPr/>
        <a:lstStyle/>
        <a:p>
          <a:endParaRPr lang="en-US"/>
        </a:p>
      </dgm:t>
    </dgm:pt>
    <dgm:pt modelId="{EF5613C9-D2A2-4F50-94AE-265DF012AA58}">
      <dgm:prSet/>
      <dgm:spPr/>
      <dgm:t>
        <a:bodyPr/>
        <a:lstStyle/>
        <a:p>
          <a:r>
            <a:rPr lang="en-US" baseline="0" dirty="0"/>
            <a:t>Must be matched 1:1; Insular areas and DC  have a 50% match</a:t>
          </a:r>
          <a:endParaRPr lang="en-US" dirty="0"/>
        </a:p>
      </dgm:t>
    </dgm:pt>
    <dgm:pt modelId="{967CB107-59D6-4101-B521-C1A405D204DE}" type="parTrans" cxnId="{571ED99C-14D2-4831-ADD3-876BC09D0803}">
      <dgm:prSet/>
      <dgm:spPr/>
      <dgm:t>
        <a:bodyPr/>
        <a:lstStyle/>
        <a:p>
          <a:endParaRPr lang="en-US"/>
        </a:p>
      </dgm:t>
    </dgm:pt>
    <dgm:pt modelId="{8CCC3D07-05EB-419A-A77D-0CC5BF6E0149}" type="sibTrans" cxnId="{571ED99C-14D2-4831-ADD3-876BC09D0803}">
      <dgm:prSet/>
      <dgm:spPr/>
      <dgm:t>
        <a:bodyPr/>
        <a:lstStyle/>
        <a:p>
          <a:endParaRPr lang="en-US"/>
        </a:p>
      </dgm:t>
    </dgm:pt>
    <dgm:pt modelId="{4513C518-6276-4EA8-AF24-20DBEC368CB0}">
      <dgm:prSet/>
      <dgm:spPr/>
      <dgm:t>
        <a:bodyPr/>
        <a:lstStyle/>
        <a:p>
          <a:r>
            <a:rPr lang="en-US" baseline="0"/>
            <a:t>USDA Secretary may waive match for Insular and DC</a:t>
          </a:r>
          <a:endParaRPr lang="en-US"/>
        </a:p>
      </dgm:t>
    </dgm:pt>
    <dgm:pt modelId="{6C646FB7-8845-421B-8D84-2C6D31106CEA}" type="parTrans" cxnId="{ADD1231A-A79F-46FF-9D08-FE179015F8F2}">
      <dgm:prSet/>
      <dgm:spPr/>
      <dgm:t>
        <a:bodyPr/>
        <a:lstStyle/>
        <a:p>
          <a:endParaRPr lang="en-US"/>
        </a:p>
      </dgm:t>
    </dgm:pt>
    <dgm:pt modelId="{9BCEE4C3-0DD1-4B03-8FC0-9E3B3A95373A}" type="sibTrans" cxnId="{ADD1231A-A79F-46FF-9D08-FE179015F8F2}">
      <dgm:prSet/>
      <dgm:spPr/>
      <dgm:t>
        <a:bodyPr/>
        <a:lstStyle/>
        <a:p>
          <a:endParaRPr lang="en-US"/>
        </a:p>
      </dgm:t>
    </dgm:pt>
    <dgm:pt modelId="{F8A5D3F8-6AD9-4E1E-AD38-9CDF9C5034D8}">
      <dgm:prSet/>
      <dgm:spPr/>
      <dgm:t>
        <a:bodyPr/>
        <a:lstStyle/>
        <a:p>
          <a:r>
            <a:rPr lang="en-US" baseline="0" dirty="0"/>
            <a:t>Multistate research – at least 25% must be used to support multistate research</a:t>
          </a:r>
          <a:endParaRPr lang="en-US" dirty="0"/>
        </a:p>
      </dgm:t>
    </dgm:pt>
    <dgm:pt modelId="{F01A0356-3993-4C82-BB00-93BFEC4D6BB0}" type="parTrans" cxnId="{800D0A4F-BCE0-4D23-A868-2A46FC7C036E}">
      <dgm:prSet/>
      <dgm:spPr/>
      <dgm:t>
        <a:bodyPr/>
        <a:lstStyle/>
        <a:p>
          <a:endParaRPr lang="en-US"/>
        </a:p>
      </dgm:t>
    </dgm:pt>
    <dgm:pt modelId="{470D3173-BED3-46CA-81D4-9C73C1D3E255}" type="sibTrans" cxnId="{800D0A4F-BCE0-4D23-A868-2A46FC7C036E}">
      <dgm:prSet/>
      <dgm:spPr/>
      <dgm:t>
        <a:bodyPr/>
        <a:lstStyle/>
        <a:p>
          <a:endParaRPr lang="en-US"/>
        </a:p>
      </dgm:t>
    </dgm:pt>
    <dgm:pt modelId="{C6A23246-D1CA-4E4D-BDA3-294023053AD6}">
      <dgm:prSet/>
      <dgm:spPr/>
      <dgm:t>
        <a:bodyPr/>
        <a:lstStyle/>
        <a:p>
          <a:r>
            <a:rPr lang="en-US" baseline="0"/>
            <a:t>Integrated activities – 25% or 2X level spent in FY1997 (whichever is less) on activities that integrate research and Extension</a:t>
          </a:r>
          <a:endParaRPr lang="en-US"/>
        </a:p>
      </dgm:t>
    </dgm:pt>
    <dgm:pt modelId="{55665F8C-D9FC-4E8E-BC98-EB69A6DAE7B1}" type="parTrans" cxnId="{E12D2001-21C8-47E7-B9EB-043B0050BB5F}">
      <dgm:prSet/>
      <dgm:spPr/>
      <dgm:t>
        <a:bodyPr/>
        <a:lstStyle/>
        <a:p>
          <a:endParaRPr lang="en-US"/>
        </a:p>
      </dgm:t>
    </dgm:pt>
    <dgm:pt modelId="{7568ABD9-BFFF-4C26-A8A0-CD4B100F81C1}" type="sibTrans" cxnId="{E12D2001-21C8-47E7-B9EB-043B0050BB5F}">
      <dgm:prSet/>
      <dgm:spPr/>
      <dgm:t>
        <a:bodyPr/>
        <a:lstStyle/>
        <a:p>
          <a:endParaRPr lang="en-US"/>
        </a:p>
      </dgm:t>
    </dgm:pt>
    <dgm:pt modelId="{E7C738EA-0C25-4644-A4BE-DF8E65C759D0}">
      <dgm:prSet/>
      <dgm:spPr/>
      <dgm:t>
        <a:bodyPr/>
        <a:lstStyle/>
        <a:p>
          <a:r>
            <a:rPr lang="en-US" baseline="0" dirty="0"/>
            <a:t>1-year carryover; if not spent in the second year, then the amount is deducted from the following year’s allocation, and the unspent funds are redistributed by formula</a:t>
          </a:r>
          <a:endParaRPr lang="en-US" dirty="0"/>
        </a:p>
      </dgm:t>
    </dgm:pt>
    <dgm:pt modelId="{A6CD95DF-181F-42BF-83D0-5A4003891FE4}" type="parTrans" cxnId="{0F1B0FA4-3FC6-4EED-AC33-AD45D94AA19B}">
      <dgm:prSet/>
      <dgm:spPr/>
      <dgm:t>
        <a:bodyPr/>
        <a:lstStyle/>
        <a:p>
          <a:endParaRPr lang="en-US"/>
        </a:p>
      </dgm:t>
    </dgm:pt>
    <dgm:pt modelId="{DA62EF4D-7C7B-4B10-B9EE-5C11198A0964}" type="sibTrans" cxnId="{0F1B0FA4-3FC6-4EED-AC33-AD45D94AA19B}">
      <dgm:prSet/>
      <dgm:spPr/>
      <dgm:t>
        <a:bodyPr/>
        <a:lstStyle/>
        <a:p>
          <a:endParaRPr lang="en-US"/>
        </a:p>
      </dgm:t>
    </dgm:pt>
    <dgm:pt modelId="{748DE92D-C674-49CC-8E14-7C56663B8888}" type="pres">
      <dgm:prSet presAssocID="{F36BC723-C6D2-4188-B0E0-3852123C0C2A}" presName="Name0" presStyleCnt="0">
        <dgm:presLayoutVars>
          <dgm:dir/>
          <dgm:animLvl val="lvl"/>
          <dgm:resizeHandles val="exact"/>
        </dgm:presLayoutVars>
      </dgm:prSet>
      <dgm:spPr/>
    </dgm:pt>
    <dgm:pt modelId="{732E1C36-3664-4ADD-8AD5-CC0E42BECA15}" type="pres">
      <dgm:prSet presAssocID="{8A2F9D55-B552-41A7-B49F-54D2F3835463}" presName="linNode" presStyleCnt="0"/>
      <dgm:spPr/>
    </dgm:pt>
    <dgm:pt modelId="{A66CA922-37F1-476D-AD8E-F7E7B951724D}" type="pres">
      <dgm:prSet presAssocID="{8A2F9D55-B552-41A7-B49F-54D2F3835463}" presName="parentText" presStyleLbl="node1" presStyleIdx="0" presStyleCnt="1">
        <dgm:presLayoutVars>
          <dgm:chMax val="1"/>
          <dgm:bulletEnabled val="1"/>
        </dgm:presLayoutVars>
      </dgm:prSet>
      <dgm:spPr/>
    </dgm:pt>
    <dgm:pt modelId="{D3D673FF-2D1E-4BD6-8141-9B1EDF064541}" type="pres">
      <dgm:prSet presAssocID="{8A2F9D55-B552-41A7-B49F-54D2F3835463}" presName="descendantText" presStyleLbl="alignAccFollowNode1" presStyleIdx="0" presStyleCnt="1">
        <dgm:presLayoutVars>
          <dgm:bulletEnabled val="1"/>
        </dgm:presLayoutVars>
      </dgm:prSet>
      <dgm:spPr/>
    </dgm:pt>
  </dgm:ptLst>
  <dgm:cxnLst>
    <dgm:cxn modelId="{E12D2001-21C8-47E7-B9EB-043B0050BB5F}" srcId="{F8A5D3F8-6AD9-4E1E-AD38-9CDF9C5034D8}" destId="{C6A23246-D1CA-4E4D-BDA3-294023053AD6}" srcOrd="0" destOrd="0" parTransId="{55665F8C-D9FC-4E8E-BC98-EB69A6DAE7B1}" sibTransId="{7568ABD9-BFFF-4C26-A8A0-CD4B100F81C1}"/>
    <dgm:cxn modelId="{AF4DC307-A13D-46CB-BA7A-31215BA691E2}" type="presOf" srcId="{F8A5D3F8-6AD9-4E1E-AD38-9CDF9C5034D8}" destId="{D3D673FF-2D1E-4BD6-8141-9B1EDF064541}" srcOrd="0" destOrd="2" presId="urn:microsoft.com/office/officeart/2005/8/layout/vList5"/>
    <dgm:cxn modelId="{86289711-3949-4063-827A-A0CE3D2C7EED}" type="presOf" srcId="{C6A23246-D1CA-4E4D-BDA3-294023053AD6}" destId="{D3D673FF-2D1E-4BD6-8141-9B1EDF064541}" srcOrd="0" destOrd="3" presId="urn:microsoft.com/office/officeart/2005/8/layout/vList5"/>
    <dgm:cxn modelId="{ADD1231A-A79F-46FF-9D08-FE179015F8F2}" srcId="{8A2F9D55-B552-41A7-B49F-54D2F3835463}" destId="{4513C518-6276-4EA8-AF24-20DBEC368CB0}" srcOrd="1" destOrd="0" parTransId="{6C646FB7-8845-421B-8D84-2C6D31106CEA}" sibTransId="{9BCEE4C3-0DD1-4B03-8FC0-9E3B3A95373A}"/>
    <dgm:cxn modelId="{3B637A60-D93B-4E16-99BD-392DABBE850D}" type="presOf" srcId="{8A2F9D55-B552-41A7-B49F-54D2F3835463}" destId="{A66CA922-37F1-476D-AD8E-F7E7B951724D}" srcOrd="0" destOrd="0" presId="urn:microsoft.com/office/officeart/2005/8/layout/vList5"/>
    <dgm:cxn modelId="{97E95967-4386-49DB-871D-C1310C371809}" type="presOf" srcId="{F36BC723-C6D2-4188-B0E0-3852123C0C2A}" destId="{748DE92D-C674-49CC-8E14-7C56663B8888}" srcOrd="0" destOrd="0" presId="urn:microsoft.com/office/officeart/2005/8/layout/vList5"/>
    <dgm:cxn modelId="{800D0A4F-BCE0-4D23-A868-2A46FC7C036E}" srcId="{8A2F9D55-B552-41A7-B49F-54D2F3835463}" destId="{F8A5D3F8-6AD9-4E1E-AD38-9CDF9C5034D8}" srcOrd="2" destOrd="0" parTransId="{F01A0356-3993-4C82-BB00-93BFEC4D6BB0}" sibTransId="{470D3173-BED3-46CA-81D4-9C73C1D3E255}"/>
    <dgm:cxn modelId="{BF263F53-CF78-4A0D-AC31-B94656A4EAA1}" type="presOf" srcId="{EF5613C9-D2A2-4F50-94AE-265DF012AA58}" destId="{D3D673FF-2D1E-4BD6-8141-9B1EDF064541}" srcOrd="0" destOrd="0" presId="urn:microsoft.com/office/officeart/2005/8/layout/vList5"/>
    <dgm:cxn modelId="{4D48A157-5584-485E-AA7E-D09C2C015871}" type="presOf" srcId="{4513C518-6276-4EA8-AF24-20DBEC368CB0}" destId="{D3D673FF-2D1E-4BD6-8141-9B1EDF064541}" srcOrd="0" destOrd="1" presId="urn:microsoft.com/office/officeart/2005/8/layout/vList5"/>
    <dgm:cxn modelId="{571ED99C-14D2-4831-ADD3-876BC09D0803}" srcId="{8A2F9D55-B552-41A7-B49F-54D2F3835463}" destId="{EF5613C9-D2A2-4F50-94AE-265DF012AA58}" srcOrd="0" destOrd="0" parTransId="{967CB107-59D6-4101-B521-C1A405D204DE}" sibTransId="{8CCC3D07-05EB-419A-A77D-0CC5BF6E0149}"/>
    <dgm:cxn modelId="{0F1B0FA4-3FC6-4EED-AC33-AD45D94AA19B}" srcId="{8A2F9D55-B552-41A7-B49F-54D2F3835463}" destId="{E7C738EA-0C25-4644-A4BE-DF8E65C759D0}" srcOrd="3" destOrd="0" parTransId="{A6CD95DF-181F-42BF-83D0-5A4003891FE4}" sibTransId="{DA62EF4D-7C7B-4B10-B9EE-5C11198A0964}"/>
    <dgm:cxn modelId="{02AF6CA4-FFA7-42FD-95AB-59C4FF8DA555}" srcId="{F36BC723-C6D2-4188-B0E0-3852123C0C2A}" destId="{8A2F9D55-B552-41A7-B49F-54D2F3835463}" srcOrd="0" destOrd="0" parTransId="{111031D7-2620-4519-87B0-803FAD91393B}" sibTransId="{F88E6E15-2459-4F9D-A49A-490A7E9BCF7B}"/>
    <dgm:cxn modelId="{93994BB2-733A-4DE9-8247-B58346FA1F7E}" type="presOf" srcId="{E7C738EA-0C25-4644-A4BE-DF8E65C759D0}" destId="{D3D673FF-2D1E-4BD6-8141-9B1EDF064541}" srcOrd="0" destOrd="4" presId="urn:microsoft.com/office/officeart/2005/8/layout/vList5"/>
    <dgm:cxn modelId="{6448A4DC-1A37-402C-BEFB-E9452F3E0BA9}" type="presParOf" srcId="{748DE92D-C674-49CC-8E14-7C56663B8888}" destId="{732E1C36-3664-4ADD-8AD5-CC0E42BECA15}" srcOrd="0" destOrd="0" presId="urn:microsoft.com/office/officeart/2005/8/layout/vList5"/>
    <dgm:cxn modelId="{801BA53B-FA07-437A-8E80-A16B1A487344}" type="presParOf" srcId="{732E1C36-3664-4ADD-8AD5-CC0E42BECA15}" destId="{A66CA922-37F1-476D-AD8E-F7E7B951724D}" srcOrd="0" destOrd="0" presId="urn:microsoft.com/office/officeart/2005/8/layout/vList5"/>
    <dgm:cxn modelId="{765C998C-3A77-4306-8EFA-9717A3727B1A}" type="presParOf" srcId="{732E1C36-3664-4ADD-8AD5-CC0E42BECA15}" destId="{D3D673FF-2D1E-4BD6-8141-9B1EDF0645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28E134-7A85-4712-AA5D-A1F1ED06ABD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DD9AC078-335B-4A00-B020-56BB7807636A}">
      <dgm:prSet/>
      <dgm:spPr/>
      <dgm:t>
        <a:bodyPr/>
        <a:lstStyle/>
        <a:p>
          <a:r>
            <a:rPr lang="en-US"/>
            <a:t>Investigate individual multistate projects for applicability to your job and professional interests/capacities with project objectives</a:t>
          </a:r>
        </a:p>
      </dgm:t>
    </dgm:pt>
    <dgm:pt modelId="{BE9DB4C3-796B-4AB8-81A5-AA4D8B131645}" type="parTrans" cxnId="{BAFDC578-3657-4618-9AB8-9E7DA73CA2C1}">
      <dgm:prSet/>
      <dgm:spPr/>
      <dgm:t>
        <a:bodyPr/>
        <a:lstStyle/>
        <a:p>
          <a:endParaRPr lang="en-US"/>
        </a:p>
      </dgm:t>
    </dgm:pt>
    <dgm:pt modelId="{F564AFB9-92F2-4E58-AC26-2C45F2A7B2AA}" type="sibTrans" cxnId="{BAFDC578-3657-4618-9AB8-9E7DA73CA2C1}">
      <dgm:prSet/>
      <dgm:spPr/>
      <dgm:t>
        <a:bodyPr/>
        <a:lstStyle/>
        <a:p>
          <a:endParaRPr lang="en-US"/>
        </a:p>
      </dgm:t>
    </dgm:pt>
    <dgm:pt modelId="{E6F16231-E48A-43EA-9C24-A19E1D65C9B4}">
      <dgm:prSet/>
      <dgm:spPr/>
      <dgm:t>
        <a:bodyPr/>
        <a:lstStyle/>
        <a:p>
          <a:r>
            <a:rPr lang="en-US" dirty="0"/>
            <a:t>Anyone may join a multistate committee, yet financial access is </a:t>
          </a:r>
          <a:r>
            <a:rPr lang="en-US" u="sng" dirty="0"/>
            <a:t>only</a:t>
          </a:r>
          <a:r>
            <a:rPr lang="en-US" dirty="0"/>
            <a:t> open to AES scientists</a:t>
          </a:r>
        </a:p>
      </dgm:t>
    </dgm:pt>
    <dgm:pt modelId="{1A4AD1DD-04D3-497B-9163-6DF521A298FE}" type="parTrans" cxnId="{32A113E0-D7AB-4495-B3D4-9921FE1699F7}">
      <dgm:prSet/>
      <dgm:spPr/>
      <dgm:t>
        <a:bodyPr/>
        <a:lstStyle/>
        <a:p>
          <a:endParaRPr lang="en-US"/>
        </a:p>
      </dgm:t>
    </dgm:pt>
    <dgm:pt modelId="{9FCDE86A-08FE-449C-8FC2-B5AAD39DBA98}" type="sibTrans" cxnId="{32A113E0-D7AB-4495-B3D4-9921FE1699F7}">
      <dgm:prSet/>
      <dgm:spPr/>
      <dgm:t>
        <a:bodyPr/>
        <a:lstStyle/>
        <a:p>
          <a:endParaRPr lang="en-US"/>
        </a:p>
      </dgm:t>
    </dgm:pt>
    <dgm:pt modelId="{7C1E7961-989C-496F-A500-47CDE29C775E}">
      <dgm:prSet/>
      <dgm:spPr/>
      <dgm:t>
        <a:bodyPr/>
        <a:lstStyle/>
        <a:p>
          <a:r>
            <a:rPr lang="en-US"/>
            <a:t>The AES director (or office) receives a faculty request to join a multistate project and makes the appointment</a:t>
          </a:r>
        </a:p>
      </dgm:t>
    </dgm:pt>
    <dgm:pt modelId="{3C2B147F-C42E-4B80-BD52-F1EDD29E94A0}" type="parTrans" cxnId="{D5D286DA-6198-469D-80CC-74E996880790}">
      <dgm:prSet/>
      <dgm:spPr/>
      <dgm:t>
        <a:bodyPr/>
        <a:lstStyle/>
        <a:p>
          <a:endParaRPr lang="en-US"/>
        </a:p>
      </dgm:t>
    </dgm:pt>
    <dgm:pt modelId="{21980C1E-3FEC-4976-A987-A09564A2BA69}" type="sibTrans" cxnId="{D5D286DA-6198-469D-80CC-74E996880790}">
      <dgm:prSet/>
      <dgm:spPr/>
      <dgm:t>
        <a:bodyPr/>
        <a:lstStyle/>
        <a:p>
          <a:endParaRPr lang="en-US"/>
        </a:p>
      </dgm:t>
    </dgm:pt>
    <dgm:pt modelId="{C377829D-A23C-4ED3-B903-BF5192119856}">
      <dgm:prSet/>
      <dgm:spPr/>
      <dgm:t>
        <a:bodyPr/>
        <a:lstStyle/>
        <a:p>
          <a:r>
            <a:rPr lang="en-US"/>
            <a:t>Information is required with Appendix E in NIMSS</a:t>
          </a:r>
        </a:p>
      </dgm:t>
    </dgm:pt>
    <dgm:pt modelId="{326E92C7-1D66-4292-AA76-D6B1E26EE058}" type="parTrans" cxnId="{DC9D8392-3EC0-435D-806F-D77378D53C4D}">
      <dgm:prSet/>
      <dgm:spPr/>
      <dgm:t>
        <a:bodyPr/>
        <a:lstStyle/>
        <a:p>
          <a:endParaRPr lang="en-US"/>
        </a:p>
      </dgm:t>
    </dgm:pt>
    <dgm:pt modelId="{AC39D6FD-ED73-4092-BBB0-50D098664038}" type="sibTrans" cxnId="{DC9D8392-3EC0-435D-806F-D77378D53C4D}">
      <dgm:prSet/>
      <dgm:spPr/>
      <dgm:t>
        <a:bodyPr/>
        <a:lstStyle/>
        <a:p>
          <a:endParaRPr lang="en-US"/>
        </a:p>
      </dgm:t>
    </dgm:pt>
    <dgm:pt modelId="{4E97A11C-7FB9-4AD9-ABC3-A56063623285}">
      <dgm:prSet/>
      <dgm:spPr/>
      <dgm:t>
        <a:bodyPr/>
        <a:lstStyle/>
        <a:p>
          <a:r>
            <a:rPr lang="en-US"/>
            <a:t>Periodically the AA or more likely the regional association may assist</a:t>
          </a:r>
        </a:p>
      </dgm:t>
    </dgm:pt>
    <dgm:pt modelId="{BF07B6FB-6DDC-42B3-B2A5-C360545D20D2}" type="parTrans" cxnId="{7E79AC44-78D3-4C34-8743-C5B6B7D5064A}">
      <dgm:prSet/>
      <dgm:spPr/>
      <dgm:t>
        <a:bodyPr/>
        <a:lstStyle/>
        <a:p>
          <a:endParaRPr lang="en-US"/>
        </a:p>
      </dgm:t>
    </dgm:pt>
    <dgm:pt modelId="{C1DA35CC-5172-43BE-A249-7B981F20D719}" type="sibTrans" cxnId="{7E79AC44-78D3-4C34-8743-C5B6B7D5064A}">
      <dgm:prSet/>
      <dgm:spPr/>
      <dgm:t>
        <a:bodyPr/>
        <a:lstStyle/>
        <a:p>
          <a:endParaRPr lang="en-US"/>
        </a:p>
      </dgm:t>
    </dgm:pt>
    <dgm:pt modelId="{6D042D6E-299F-4E3E-9CB1-14EA5DEA4165}" type="pres">
      <dgm:prSet presAssocID="{E928E134-7A85-4712-AA5D-A1F1ED06ABDA}" presName="outerComposite" presStyleCnt="0">
        <dgm:presLayoutVars>
          <dgm:chMax val="5"/>
          <dgm:dir/>
          <dgm:resizeHandles val="exact"/>
        </dgm:presLayoutVars>
      </dgm:prSet>
      <dgm:spPr/>
    </dgm:pt>
    <dgm:pt modelId="{7276B9E4-0690-4D2B-8CAC-E69235B9AA21}" type="pres">
      <dgm:prSet presAssocID="{E928E134-7A85-4712-AA5D-A1F1ED06ABDA}" presName="dummyMaxCanvas" presStyleCnt="0">
        <dgm:presLayoutVars/>
      </dgm:prSet>
      <dgm:spPr/>
    </dgm:pt>
    <dgm:pt modelId="{B8D359FF-33DA-4045-8201-47005DB258CB}" type="pres">
      <dgm:prSet presAssocID="{E928E134-7A85-4712-AA5D-A1F1ED06ABDA}" presName="FiveNodes_1" presStyleLbl="node1" presStyleIdx="0" presStyleCnt="5">
        <dgm:presLayoutVars>
          <dgm:bulletEnabled val="1"/>
        </dgm:presLayoutVars>
      </dgm:prSet>
      <dgm:spPr/>
    </dgm:pt>
    <dgm:pt modelId="{CC356723-F24D-482F-8261-996FEFDAB09B}" type="pres">
      <dgm:prSet presAssocID="{E928E134-7A85-4712-AA5D-A1F1ED06ABDA}" presName="FiveNodes_2" presStyleLbl="node1" presStyleIdx="1" presStyleCnt="5">
        <dgm:presLayoutVars>
          <dgm:bulletEnabled val="1"/>
        </dgm:presLayoutVars>
      </dgm:prSet>
      <dgm:spPr/>
    </dgm:pt>
    <dgm:pt modelId="{3F9EAEB1-D149-4A9B-B971-CC34AA67BA33}" type="pres">
      <dgm:prSet presAssocID="{E928E134-7A85-4712-AA5D-A1F1ED06ABDA}" presName="FiveNodes_3" presStyleLbl="node1" presStyleIdx="2" presStyleCnt="5">
        <dgm:presLayoutVars>
          <dgm:bulletEnabled val="1"/>
        </dgm:presLayoutVars>
      </dgm:prSet>
      <dgm:spPr/>
    </dgm:pt>
    <dgm:pt modelId="{3903EAD1-F3A6-42AD-A56D-039F430C4BBE}" type="pres">
      <dgm:prSet presAssocID="{E928E134-7A85-4712-AA5D-A1F1ED06ABDA}" presName="FiveNodes_4" presStyleLbl="node1" presStyleIdx="3" presStyleCnt="5">
        <dgm:presLayoutVars>
          <dgm:bulletEnabled val="1"/>
        </dgm:presLayoutVars>
      </dgm:prSet>
      <dgm:spPr/>
    </dgm:pt>
    <dgm:pt modelId="{1BA5DA8C-41AA-4285-AB7B-0C51D56E90CC}" type="pres">
      <dgm:prSet presAssocID="{E928E134-7A85-4712-AA5D-A1F1ED06ABDA}" presName="FiveNodes_5" presStyleLbl="node1" presStyleIdx="4" presStyleCnt="5">
        <dgm:presLayoutVars>
          <dgm:bulletEnabled val="1"/>
        </dgm:presLayoutVars>
      </dgm:prSet>
      <dgm:spPr/>
    </dgm:pt>
    <dgm:pt modelId="{B1BE256F-3A08-4C46-892F-9AF555830B95}" type="pres">
      <dgm:prSet presAssocID="{E928E134-7A85-4712-AA5D-A1F1ED06ABDA}" presName="FiveConn_1-2" presStyleLbl="fgAccFollowNode1" presStyleIdx="0" presStyleCnt="4">
        <dgm:presLayoutVars>
          <dgm:bulletEnabled val="1"/>
        </dgm:presLayoutVars>
      </dgm:prSet>
      <dgm:spPr/>
    </dgm:pt>
    <dgm:pt modelId="{CF925705-50D8-4E12-AF6C-AA41E189D246}" type="pres">
      <dgm:prSet presAssocID="{E928E134-7A85-4712-AA5D-A1F1ED06ABDA}" presName="FiveConn_2-3" presStyleLbl="fgAccFollowNode1" presStyleIdx="1" presStyleCnt="4">
        <dgm:presLayoutVars>
          <dgm:bulletEnabled val="1"/>
        </dgm:presLayoutVars>
      </dgm:prSet>
      <dgm:spPr/>
    </dgm:pt>
    <dgm:pt modelId="{41980AB7-3B27-4101-B63D-1825728A7E21}" type="pres">
      <dgm:prSet presAssocID="{E928E134-7A85-4712-AA5D-A1F1ED06ABDA}" presName="FiveConn_3-4" presStyleLbl="fgAccFollowNode1" presStyleIdx="2" presStyleCnt="4">
        <dgm:presLayoutVars>
          <dgm:bulletEnabled val="1"/>
        </dgm:presLayoutVars>
      </dgm:prSet>
      <dgm:spPr/>
    </dgm:pt>
    <dgm:pt modelId="{215BFA5F-F26D-41EE-A592-9C2BFCF997C3}" type="pres">
      <dgm:prSet presAssocID="{E928E134-7A85-4712-AA5D-A1F1ED06ABDA}" presName="FiveConn_4-5" presStyleLbl="fgAccFollowNode1" presStyleIdx="3" presStyleCnt="4">
        <dgm:presLayoutVars>
          <dgm:bulletEnabled val="1"/>
        </dgm:presLayoutVars>
      </dgm:prSet>
      <dgm:spPr/>
    </dgm:pt>
    <dgm:pt modelId="{2C68735E-D329-4226-8422-60729F489BCE}" type="pres">
      <dgm:prSet presAssocID="{E928E134-7A85-4712-AA5D-A1F1ED06ABDA}" presName="FiveNodes_1_text" presStyleLbl="node1" presStyleIdx="4" presStyleCnt="5">
        <dgm:presLayoutVars>
          <dgm:bulletEnabled val="1"/>
        </dgm:presLayoutVars>
      </dgm:prSet>
      <dgm:spPr/>
    </dgm:pt>
    <dgm:pt modelId="{4756FB0D-5366-40DD-BB5E-F62111CAA7AD}" type="pres">
      <dgm:prSet presAssocID="{E928E134-7A85-4712-AA5D-A1F1ED06ABDA}" presName="FiveNodes_2_text" presStyleLbl="node1" presStyleIdx="4" presStyleCnt="5">
        <dgm:presLayoutVars>
          <dgm:bulletEnabled val="1"/>
        </dgm:presLayoutVars>
      </dgm:prSet>
      <dgm:spPr/>
    </dgm:pt>
    <dgm:pt modelId="{FA007C07-1F77-4F50-9198-A13E5E61C5B2}" type="pres">
      <dgm:prSet presAssocID="{E928E134-7A85-4712-AA5D-A1F1ED06ABDA}" presName="FiveNodes_3_text" presStyleLbl="node1" presStyleIdx="4" presStyleCnt="5">
        <dgm:presLayoutVars>
          <dgm:bulletEnabled val="1"/>
        </dgm:presLayoutVars>
      </dgm:prSet>
      <dgm:spPr/>
    </dgm:pt>
    <dgm:pt modelId="{B49016BA-7EF1-4F6C-80A8-B409D7847472}" type="pres">
      <dgm:prSet presAssocID="{E928E134-7A85-4712-AA5D-A1F1ED06ABDA}" presName="FiveNodes_4_text" presStyleLbl="node1" presStyleIdx="4" presStyleCnt="5">
        <dgm:presLayoutVars>
          <dgm:bulletEnabled val="1"/>
        </dgm:presLayoutVars>
      </dgm:prSet>
      <dgm:spPr/>
    </dgm:pt>
    <dgm:pt modelId="{8A27F671-0C73-4DEA-96A2-E5E8A1E0F5B7}" type="pres">
      <dgm:prSet presAssocID="{E928E134-7A85-4712-AA5D-A1F1ED06ABDA}" presName="FiveNodes_5_text" presStyleLbl="node1" presStyleIdx="4" presStyleCnt="5">
        <dgm:presLayoutVars>
          <dgm:bulletEnabled val="1"/>
        </dgm:presLayoutVars>
      </dgm:prSet>
      <dgm:spPr/>
    </dgm:pt>
  </dgm:ptLst>
  <dgm:cxnLst>
    <dgm:cxn modelId="{FBCAC404-73BF-40F0-8349-D7DBA21389F8}" type="presOf" srcId="{E6F16231-E48A-43EA-9C24-A19E1D65C9B4}" destId="{4756FB0D-5366-40DD-BB5E-F62111CAA7AD}" srcOrd="1" destOrd="0" presId="urn:microsoft.com/office/officeart/2005/8/layout/vProcess5"/>
    <dgm:cxn modelId="{BFDAE922-F4FF-443C-AA2B-C0BBBFA18461}" type="presOf" srcId="{E6F16231-E48A-43EA-9C24-A19E1D65C9B4}" destId="{CC356723-F24D-482F-8261-996FEFDAB09B}" srcOrd="0" destOrd="0" presId="urn:microsoft.com/office/officeart/2005/8/layout/vProcess5"/>
    <dgm:cxn modelId="{245D102A-5EF4-49C1-8C8E-34CDCD2AB8AC}" type="presOf" srcId="{C377829D-A23C-4ED3-B903-BF5192119856}" destId="{3903EAD1-F3A6-42AD-A56D-039F430C4BBE}" srcOrd="0" destOrd="0" presId="urn:microsoft.com/office/officeart/2005/8/layout/vProcess5"/>
    <dgm:cxn modelId="{7E79AC44-78D3-4C34-8743-C5B6B7D5064A}" srcId="{E928E134-7A85-4712-AA5D-A1F1ED06ABDA}" destId="{4E97A11C-7FB9-4AD9-ABC3-A56063623285}" srcOrd="4" destOrd="0" parTransId="{BF07B6FB-6DDC-42B3-B2A5-C360545D20D2}" sibTransId="{C1DA35CC-5172-43BE-A249-7B981F20D719}"/>
    <dgm:cxn modelId="{32723369-7D6A-4E5D-98B3-80434B250D01}" type="presOf" srcId="{DD9AC078-335B-4A00-B020-56BB7807636A}" destId="{2C68735E-D329-4226-8422-60729F489BCE}" srcOrd="1" destOrd="0" presId="urn:microsoft.com/office/officeart/2005/8/layout/vProcess5"/>
    <dgm:cxn modelId="{456EDC52-0651-4816-ACA9-BEA344D7CC3F}" type="presOf" srcId="{DD9AC078-335B-4A00-B020-56BB7807636A}" destId="{B8D359FF-33DA-4045-8201-47005DB258CB}" srcOrd="0" destOrd="0" presId="urn:microsoft.com/office/officeart/2005/8/layout/vProcess5"/>
    <dgm:cxn modelId="{33C70C74-B0F5-4FB8-B2BB-0BB50256CC09}" type="presOf" srcId="{21980C1E-3FEC-4976-A987-A09564A2BA69}" destId="{41980AB7-3B27-4101-B63D-1825728A7E21}" srcOrd="0" destOrd="0" presId="urn:microsoft.com/office/officeart/2005/8/layout/vProcess5"/>
    <dgm:cxn modelId="{90AA2E55-1177-443A-A601-548B60206CDB}" type="presOf" srcId="{7C1E7961-989C-496F-A500-47CDE29C775E}" destId="{3F9EAEB1-D149-4A9B-B971-CC34AA67BA33}" srcOrd="0" destOrd="0" presId="urn:microsoft.com/office/officeart/2005/8/layout/vProcess5"/>
    <dgm:cxn modelId="{096B1F58-3B95-4608-B935-C18071B91C6D}" type="presOf" srcId="{9FCDE86A-08FE-449C-8FC2-B5AAD39DBA98}" destId="{CF925705-50D8-4E12-AF6C-AA41E189D246}" srcOrd="0" destOrd="0" presId="urn:microsoft.com/office/officeart/2005/8/layout/vProcess5"/>
    <dgm:cxn modelId="{BAFDC578-3657-4618-9AB8-9E7DA73CA2C1}" srcId="{E928E134-7A85-4712-AA5D-A1F1ED06ABDA}" destId="{DD9AC078-335B-4A00-B020-56BB7807636A}" srcOrd="0" destOrd="0" parTransId="{BE9DB4C3-796B-4AB8-81A5-AA4D8B131645}" sibTransId="{F564AFB9-92F2-4E58-AC26-2C45F2A7B2AA}"/>
    <dgm:cxn modelId="{FE11AF87-023A-45D2-BF69-8376909647F4}" type="presOf" srcId="{E928E134-7A85-4712-AA5D-A1F1ED06ABDA}" destId="{6D042D6E-299F-4E3E-9CB1-14EA5DEA4165}" srcOrd="0" destOrd="0" presId="urn:microsoft.com/office/officeart/2005/8/layout/vProcess5"/>
    <dgm:cxn modelId="{DC9D8392-3EC0-435D-806F-D77378D53C4D}" srcId="{E928E134-7A85-4712-AA5D-A1F1ED06ABDA}" destId="{C377829D-A23C-4ED3-B903-BF5192119856}" srcOrd="3" destOrd="0" parTransId="{326E92C7-1D66-4292-AA76-D6B1E26EE058}" sibTransId="{AC39D6FD-ED73-4092-BBB0-50D098664038}"/>
    <dgm:cxn modelId="{553CB2BE-FD3D-4506-956B-5E9DD5A102F9}" type="presOf" srcId="{7C1E7961-989C-496F-A500-47CDE29C775E}" destId="{FA007C07-1F77-4F50-9198-A13E5E61C5B2}" srcOrd="1" destOrd="0" presId="urn:microsoft.com/office/officeart/2005/8/layout/vProcess5"/>
    <dgm:cxn modelId="{2840FCC1-405C-4CBC-AFB5-8A5E43F5B34D}" type="presOf" srcId="{4E97A11C-7FB9-4AD9-ABC3-A56063623285}" destId="{8A27F671-0C73-4DEA-96A2-E5E8A1E0F5B7}" srcOrd="1" destOrd="0" presId="urn:microsoft.com/office/officeart/2005/8/layout/vProcess5"/>
    <dgm:cxn modelId="{185BEAD1-C4CB-4DE8-ADBC-990039AF41B7}" type="presOf" srcId="{F564AFB9-92F2-4E58-AC26-2C45F2A7B2AA}" destId="{B1BE256F-3A08-4C46-892F-9AF555830B95}" srcOrd="0" destOrd="0" presId="urn:microsoft.com/office/officeart/2005/8/layout/vProcess5"/>
    <dgm:cxn modelId="{D5D286DA-6198-469D-80CC-74E996880790}" srcId="{E928E134-7A85-4712-AA5D-A1F1ED06ABDA}" destId="{7C1E7961-989C-496F-A500-47CDE29C775E}" srcOrd="2" destOrd="0" parTransId="{3C2B147F-C42E-4B80-BD52-F1EDD29E94A0}" sibTransId="{21980C1E-3FEC-4976-A987-A09564A2BA69}"/>
    <dgm:cxn modelId="{32A113E0-D7AB-4495-B3D4-9921FE1699F7}" srcId="{E928E134-7A85-4712-AA5D-A1F1ED06ABDA}" destId="{E6F16231-E48A-43EA-9C24-A19E1D65C9B4}" srcOrd="1" destOrd="0" parTransId="{1A4AD1DD-04D3-497B-9163-6DF521A298FE}" sibTransId="{9FCDE86A-08FE-449C-8FC2-B5AAD39DBA98}"/>
    <dgm:cxn modelId="{E0A4ECE9-67F3-4133-B1B3-944149CF9BDC}" type="presOf" srcId="{4E97A11C-7FB9-4AD9-ABC3-A56063623285}" destId="{1BA5DA8C-41AA-4285-AB7B-0C51D56E90CC}" srcOrd="0" destOrd="0" presId="urn:microsoft.com/office/officeart/2005/8/layout/vProcess5"/>
    <dgm:cxn modelId="{1E0EB1EB-6E64-4CC4-8C62-F368E919896B}" type="presOf" srcId="{AC39D6FD-ED73-4092-BBB0-50D098664038}" destId="{215BFA5F-F26D-41EE-A592-9C2BFCF997C3}" srcOrd="0" destOrd="0" presId="urn:microsoft.com/office/officeart/2005/8/layout/vProcess5"/>
    <dgm:cxn modelId="{F2C121F9-097D-4FE6-82F5-66B34BE9FAF5}" type="presOf" srcId="{C377829D-A23C-4ED3-B903-BF5192119856}" destId="{B49016BA-7EF1-4F6C-80A8-B409D7847472}" srcOrd="1" destOrd="0" presId="urn:microsoft.com/office/officeart/2005/8/layout/vProcess5"/>
    <dgm:cxn modelId="{160D5741-F542-4BF5-82A6-E8553CE05DB1}" type="presParOf" srcId="{6D042D6E-299F-4E3E-9CB1-14EA5DEA4165}" destId="{7276B9E4-0690-4D2B-8CAC-E69235B9AA21}" srcOrd="0" destOrd="0" presId="urn:microsoft.com/office/officeart/2005/8/layout/vProcess5"/>
    <dgm:cxn modelId="{F05ED9C3-1B15-4F51-9A52-7A3CDB838215}" type="presParOf" srcId="{6D042D6E-299F-4E3E-9CB1-14EA5DEA4165}" destId="{B8D359FF-33DA-4045-8201-47005DB258CB}" srcOrd="1" destOrd="0" presId="urn:microsoft.com/office/officeart/2005/8/layout/vProcess5"/>
    <dgm:cxn modelId="{717077E0-5210-4CA2-ADC4-B39B397AC850}" type="presParOf" srcId="{6D042D6E-299F-4E3E-9CB1-14EA5DEA4165}" destId="{CC356723-F24D-482F-8261-996FEFDAB09B}" srcOrd="2" destOrd="0" presId="urn:microsoft.com/office/officeart/2005/8/layout/vProcess5"/>
    <dgm:cxn modelId="{58CF3824-8EF2-46CE-88A9-8803F9C31F2A}" type="presParOf" srcId="{6D042D6E-299F-4E3E-9CB1-14EA5DEA4165}" destId="{3F9EAEB1-D149-4A9B-B971-CC34AA67BA33}" srcOrd="3" destOrd="0" presId="urn:microsoft.com/office/officeart/2005/8/layout/vProcess5"/>
    <dgm:cxn modelId="{5311D622-A488-4455-993D-BFE9001D887E}" type="presParOf" srcId="{6D042D6E-299F-4E3E-9CB1-14EA5DEA4165}" destId="{3903EAD1-F3A6-42AD-A56D-039F430C4BBE}" srcOrd="4" destOrd="0" presId="urn:microsoft.com/office/officeart/2005/8/layout/vProcess5"/>
    <dgm:cxn modelId="{F9C9046A-5900-4781-A15B-9F19047001F1}" type="presParOf" srcId="{6D042D6E-299F-4E3E-9CB1-14EA5DEA4165}" destId="{1BA5DA8C-41AA-4285-AB7B-0C51D56E90CC}" srcOrd="5" destOrd="0" presId="urn:microsoft.com/office/officeart/2005/8/layout/vProcess5"/>
    <dgm:cxn modelId="{A39A8C21-CD1B-4171-AC60-FDF9F62D3143}" type="presParOf" srcId="{6D042D6E-299F-4E3E-9CB1-14EA5DEA4165}" destId="{B1BE256F-3A08-4C46-892F-9AF555830B95}" srcOrd="6" destOrd="0" presId="urn:microsoft.com/office/officeart/2005/8/layout/vProcess5"/>
    <dgm:cxn modelId="{C3C34E49-41DC-45B0-B724-ED4669C5CB7F}" type="presParOf" srcId="{6D042D6E-299F-4E3E-9CB1-14EA5DEA4165}" destId="{CF925705-50D8-4E12-AF6C-AA41E189D246}" srcOrd="7" destOrd="0" presId="urn:microsoft.com/office/officeart/2005/8/layout/vProcess5"/>
    <dgm:cxn modelId="{C8B1DE06-229C-4879-807A-02168CB4A9C2}" type="presParOf" srcId="{6D042D6E-299F-4E3E-9CB1-14EA5DEA4165}" destId="{41980AB7-3B27-4101-B63D-1825728A7E21}" srcOrd="8" destOrd="0" presId="urn:microsoft.com/office/officeart/2005/8/layout/vProcess5"/>
    <dgm:cxn modelId="{D4628F54-F7C5-4081-958C-288E3450A270}" type="presParOf" srcId="{6D042D6E-299F-4E3E-9CB1-14EA5DEA4165}" destId="{215BFA5F-F26D-41EE-A592-9C2BFCF997C3}" srcOrd="9" destOrd="0" presId="urn:microsoft.com/office/officeart/2005/8/layout/vProcess5"/>
    <dgm:cxn modelId="{FD350D44-43D1-4205-9849-BBCB5FB557EE}" type="presParOf" srcId="{6D042D6E-299F-4E3E-9CB1-14EA5DEA4165}" destId="{2C68735E-D329-4226-8422-60729F489BCE}" srcOrd="10" destOrd="0" presId="urn:microsoft.com/office/officeart/2005/8/layout/vProcess5"/>
    <dgm:cxn modelId="{177298EF-0876-4339-9B47-D78BBBDC1DD7}" type="presParOf" srcId="{6D042D6E-299F-4E3E-9CB1-14EA5DEA4165}" destId="{4756FB0D-5366-40DD-BB5E-F62111CAA7AD}" srcOrd="11" destOrd="0" presId="urn:microsoft.com/office/officeart/2005/8/layout/vProcess5"/>
    <dgm:cxn modelId="{30EF2DB2-35E8-4EDF-AC2D-7DE35A2554A0}" type="presParOf" srcId="{6D042D6E-299F-4E3E-9CB1-14EA5DEA4165}" destId="{FA007C07-1F77-4F50-9198-A13E5E61C5B2}" srcOrd="12" destOrd="0" presId="urn:microsoft.com/office/officeart/2005/8/layout/vProcess5"/>
    <dgm:cxn modelId="{9B472048-53DC-4AAD-B0A5-1AE8D8FA9DB6}" type="presParOf" srcId="{6D042D6E-299F-4E3E-9CB1-14EA5DEA4165}" destId="{B49016BA-7EF1-4F6C-80A8-B409D7847472}" srcOrd="13" destOrd="0" presId="urn:microsoft.com/office/officeart/2005/8/layout/vProcess5"/>
    <dgm:cxn modelId="{4B10FFE0-C817-4B48-843D-427F6E45E7BD}" type="presParOf" srcId="{6D042D6E-299F-4E3E-9CB1-14EA5DEA4165}" destId="{8A27F671-0C73-4DEA-96A2-E5E8A1E0F5B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r>
            <a:rPr lang="en-US" dirty="0"/>
            <a:t>Final review and agInnovation North Central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r>
            <a:rPr lang="en-US" dirty="0"/>
            <a:t>agInnovation North Central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2468B-6A67-43BC-A079-A3386A0B57CB}">
      <dsp:nvSpPr>
        <dsp:cNvPr id="0" name=""/>
        <dsp:cNvSpPr/>
      </dsp:nvSpPr>
      <dsp:spPr>
        <a:xfrm>
          <a:off x="0" y="2231972"/>
          <a:ext cx="1016793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D7BFD13-3A77-40B8-A867-D754CDD86646}">
      <dsp:nvSpPr>
        <dsp:cNvPr id="0" name=""/>
        <dsp:cNvSpPr/>
      </dsp:nvSpPr>
      <dsp:spPr>
        <a:xfrm rot="8100000">
          <a:off x="71683" y="514382"/>
          <a:ext cx="328274" cy="328274"/>
        </a:xfrm>
        <a:prstGeom prst="teardrop">
          <a:avLst>
            <a:gd name="adj" fmla="val 115000"/>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188D76F-290A-4CE7-AC6C-66B2B3951B51}">
      <dsp:nvSpPr>
        <dsp:cNvPr id="0" name=""/>
        <dsp:cNvSpPr/>
      </dsp:nvSpPr>
      <dsp:spPr>
        <a:xfrm>
          <a:off x="108151" y="550850"/>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591931CA-63F3-4E3C-876F-CA2044F3521C}">
      <dsp:nvSpPr>
        <dsp:cNvPr id="0" name=""/>
        <dsp:cNvSpPr/>
      </dsp:nvSpPr>
      <dsp:spPr>
        <a:xfrm>
          <a:off x="467945" y="910644"/>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Morrill Act—Allows public lands to be used to establish “land grant colleges to teach agriculture”</a:t>
          </a:r>
        </a:p>
      </dsp:txBody>
      <dsp:txXfrm>
        <a:off x="467945" y="910644"/>
        <a:ext cx="3381638" cy="1321327"/>
      </dsp:txXfrm>
    </dsp:sp>
    <dsp:sp modelId="{692B339C-2D52-481D-8849-B8F554BF2B36}">
      <dsp:nvSpPr>
        <dsp:cNvPr id="0" name=""/>
        <dsp:cNvSpPr/>
      </dsp:nvSpPr>
      <dsp:spPr>
        <a:xfrm>
          <a:off x="467945" y="446394"/>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1862</a:t>
          </a:r>
        </a:p>
      </dsp:txBody>
      <dsp:txXfrm>
        <a:off x="467945" y="446394"/>
        <a:ext cx="3381638" cy="464250"/>
      </dsp:txXfrm>
    </dsp:sp>
    <dsp:sp modelId="{2A2DBFE7-93B8-4D0A-A970-3C2B5D75ED65}">
      <dsp:nvSpPr>
        <dsp:cNvPr id="0" name=""/>
        <dsp:cNvSpPr/>
      </dsp:nvSpPr>
      <dsp:spPr>
        <a:xfrm>
          <a:off x="235820" y="910644"/>
          <a:ext cx="0" cy="1321327"/>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57CEC4C-C11E-492C-9A14-059852D4022B}">
      <dsp:nvSpPr>
        <dsp:cNvPr id="0" name=""/>
        <dsp:cNvSpPr/>
      </dsp:nvSpPr>
      <dsp:spPr>
        <a:xfrm>
          <a:off x="194038" y="2190189"/>
          <a:ext cx="83565" cy="835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513A286-BF65-4A1B-ADB5-123DFE2190A3}">
      <dsp:nvSpPr>
        <dsp:cNvPr id="0" name=""/>
        <dsp:cNvSpPr/>
      </dsp:nvSpPr>
      <dsp:spPr>
        <a:xfrm rot="18900000">
          <a:off x="2100444" y="3621288"/>
          <a:ext cx="328274" cy="328274"/>
        </a:xfrm>
        <a:prstGeom prst="teardrop">
          <a:avLst>
            <a:gd name="adj" fmla="val 115000"/>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BB6B78C-D3C8-44A2-A5BB-3224EB4C59E4}">
      <dsp:nvSpPr>
        <dsp:cNvPr id="0" name=""/>
        <dsp:cNvSpPr/>
      </dsp:nvSpPr>
      <dsp:spPr>
        <a:xfrm>
          <a:off x="2136912" y="3657756"/>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E9A77B65-D0FA-4D87-8C9D-6C22F031B0BE}">
      <dsp:nvSpPr>
        <dsp:cNvPr id="0" name=""/>
        <dsp:cNvSpPr/>
      </dsp:nvSpPr>
      <dsp:spPr>
        <a:xfrm>
          <a:off x="2496706" y="2231972"/>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Hatch Act—Establishes Ag Experiment Stations</a:t>
          </a:r>
        </a:p>
      </dsp:txBody>
      <dsp:txXfrm>
        <a:off x="2496706" y="2231972"/>
        <a:ext cx="3381638" cy="1321327"/>
      </dsp:txXfrm>
    </dsp:sp>
    <dsp:sp modelId="{A6B40241-873B-4E56-93DC-F10132208A25}">
      <dsp:nvSpPr>
        <dsp:cNvPr id="0" name=""/>
        <dsp:cNvSpPr/>
      </dsp:nvSpPr>
      <dsp:spPr>
        <a:xfrm>
          <a:off x="2496706" y="3553300"/>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1887</a:t>
          </a:r>
        </a:p>
      </dsp:txBody>
      <dsp:txXfrm>
        <a:off x="2496706" y="3553300"/>
        <a:ext cx="3381638" cy="464250"/>
      </dsp:txXfrm>
    </dsp:sp>
    <dsp:sp modelId="{D618C10D-5D28-4BC9-8155-8E692069CB38}">
      <dsp:nvSpPr>
        <dsp:cNvPr id="0" name=""/>
        <dsp:cNvSpPr/>
      </dsp:nvSpPr>
      <dsp:spPr>
        <a:xfrm>
          <a:off x="2264581" y="2231972"/>
          <a:ext cx="0" cy="1321327"/>
        </a:xfrm>
        <a:prstGeom prst="line">
          <a:avLst/>
        </a:prstGeom>
        <a:noFill/>
        <a:ln w="12700" cap="flat" cmpd="sng" algn="ctr">
          <a:solidFill>
            <a:schemeClr val="accent2">
              <a:hueOff val="-2474889"/>
              <a:satOff val="807"/>
              <a:lumOff val="-719"/>
              <a:alphaOff val="0"/>
            </a:schemeClr>
          </a:solidFill>
          <a:prstDash val="dash"/>
        </a:ln>
        <a:effectLst/>
      </dsp:spPr>
      <dsp:style>
        <a:lnRef idx="1">
          <a:scrgbClr r="0" g="0" b="0"/>
        </a:lnRef>
        <a:fillRef idx="0">
          <a:scrgbClr r="0" g="0" b="0"/>
        </a:fillRef>
        <a:effectRef idx="0">
          <a:scrgbClr r="0" g="0" b="0"/>
        </a:effectRef>
        <a:fontRef idx="minor"/>
      </dsp:style>
    </dsp:sp>
    <dsp:sp modelId="{F5C9339E-1042-499C-9A73-390BC6184C09}">
      <dsp:nvSpPr>
        <dsp:cNvPr id="0" name=""/>
        <dsp:cNvSpPr/>
      </dsp:nvSpPr>
      <dsp:spPr>
        <a:xfrm>
          <a:off x="2222798" y="2190189"/>
          <a:ext cx="83565" cy="83565"/>
        </a:xfrm>
        <a:prstGeom prst="ellipse">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A049477-B7FD-4E48-8518-64D0D7310328}">
      <dsp:nvSpPr>
        <dsp:cNvPr id="0" name=""/>
        <dsp:cNvSpPr/>
      </dsp:nvSpPr>
      <dsp:spPr>
        <a:xfrm rot="8100000">
          <a:off x="4129204" y="514382"/>
          <a:ext cx="328274" cy="328274"/>
        </a:xfrm>
        <a:prstGeom prst="teardrop">
          <a:avLst>
            <a:gd name="adj" fmla="val 115000"/>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045F710-19D6-4A88-B4FC-8D8A3C65771C}">
      <dsp:nvSpPr>
        <dsp:cNvPr id="0" name=""/>
        <dsp:cNvSpPr/>
      </dsp:nvSpPr>
      <dsp:spPr>
        <a:xfrm>
          <a:off x="4165673" y="550850"/>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B0A200FC-15A0-410A-8371-F9BD134EEA9F}">
      <dsp:nvSpPr>
        <dsp:cNvPr id="0" name=""/>
        <dsp:cNvSpPr/>
      </dsp:nvSpPr>
      <dsp:spPr>
        <a:xfrm>
          <a:off x="4527834" y="843737"/>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Research and Marketing Act—Establishes multistate research, 25% set aside from Hatch funds for regional research.</a:t>
          </a:r>
        </a:p>
        <a:p>
          <a:pPr marL="0" lvl="0" indent="0" algn="l" defTabSz="533400">
            <a:lnSpc>
              <a:spcPct val="90000"/>
            </a:lnSpc>
            <a:spcBef>
              <a:spcPct val="0"/>
            </a:spcBef>
            <a:spcAft>
              <a:spcPct val="35000"/>
            </a:spcAft>
            <a:buNone/>
          </a:pPr>
          <a:endParaRPr lang="en-US" sz="1400" kern="1200" dirty="0"/>
        </a:p>
        <a:p>
          <a:pPr marL="0" lvl="0" indent="0" algn="l" defTabSz="533400">
            <a:lnSpc>
              <a:spcPct val="90000"/>
            </a:lnSpc>
            <a:spcBef>
              <a:spcPct val="0"/>
            </a:spcBef>
            <a:spcAft>
              <a:spcPct val="35000"/>
            </a:spcAft>
            <a:buNone/>
          </a:pPr>
          <a:r>
            <a:rPr lang="en-US" sz="1200" kern="1200" dirty="0"/>
            <a:t>agInnovation North Central established in 1947 as the NCRA!</a:t>
          </a:r>
        </a:p>
      </dsp:txBody>
      <dsp:txXfrm>
        <a:off x="4527834" y="843737"/>
        <a:ext cx="3381638" cy="1321327"/>
      </dsp:txXfrm>
    </dsp:sp>
    <dsp:sp modelId="{A7D124F4-5798-4DDA-B39D-050BE60F2DC7}">
      <dsp:nvSpPr>
        <dsp:cNvPr id="0" name=""/>
        <dsp:cNvSpPr/>
      </dsp:nvSpPr>
      <dsp:spPr>
        <a:xfrm>
          <a:off x="4527834" y="379486"/>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1946</a:t>
          </a:r>
        </a:p>
      </dsp:txBody>
      <dsp:txXfrm>
        <a:off x="4527834" y="379486"/>
        <a:ext cx="3381638" cy="464250"/>
      </dsp:txXfrm>
    </dsp:sp>
    <dsp:sp modelId="{61F86386-90E1-4BEB-87E0-A954730FE99F}">
      <dsp:nvSpPr>
        <dsp:cNvPr id="0" name=""/>
        <dsp:cNvSpPr/>
      </dsp:nvSpPr>
      <dsp:spPr>
        <a:xfrm>
          <a:off x="4293342" y="910644"/>
          <a:ext cx="0" cy="1321327"/>
        </a:xfrm>
        <a:prstGeom prst="line">
          <a:avLst/>
        </a:prstGeom>
        <a:noFill/>
        <a:ln w="12700" cap="flat" cmpd="sng" algn="ctr">
          <a:solidFill>
            <a:schemeClr val="accent2">
              <a:hueOff val="-4949778"/>
              <a:satOff val="1615"/>
              <a:lumOff val="-1438"/>
              <a:alphaOff val="0"/>
            </a:schemeClr>
          </a:solidFill>
          <a:prstDash val="dash"/>
        </a:ln>
        <a:effectLst/>
      </dsp:spPr>
      <dsp:style>
        <a:lnRef idx="1">
          <a:scrgbClr r="0" g="0" b="0"/>
        </a:lnRef>
        <a:fillRef idx="0">
          <a:scrgbClr r="0" g="0" b="0"/>
        </a:fillRef>
        <a:effectRef idx="0">
          <a:scrgbClr r="0" g="0" b="0"/>
        </a:effectRef>
        <a:fontRef idx="minor"/>
      </dsp:style>
    </dsp:sp>
    <dsp:sp modelId="{5AFD2CA6-A07C-4559-AA68-9FAC6B9A418E}">
      <dsp:nvSpPr>
        <dsp:cNvPr id="0" name=""/>
        <dsp:cNvSpPr/>
      </dsp:nvSpPr>
      <dsp:spPr>
        <a:xfrm>
          <a:off x="4251559" y="2190189"/>
          <a:ext cx="83565" cy="83565"/>
        </a:xfrm>
        <a:prstGeom prst="ellipse">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DD1FEDA-E1C8-4FFE-AF4C-4117B324437A}">
      <dsp:nvSpPr>
        <dsp:cNvPr id="0" name=""/>
        <dsp:cNvSpPr/>
      </dsp:nvSpPr>
      <dsp:spPr>
        <a:xfrm rot="18900000">
          <a:off x="6157965" y="3621288"/>
          <a:ext cx="328274" cy="328274"/>
        </a:xfrm>
        <a:prstGeom prst="teardrop">
          <a:avLst>
            <a:gd name="adj" fmla="val 115000"/>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B94E593-E58C-4560-9E05-76546239B233}">
      <dsp:nvSpPr>
        <dsp:cNvPr id="0" name=""/>
        <dsp:cNvSpPr/>
      </dsp:nvSpPr>
      <dsp:spPr>
        <a:xfrm>
          <a:off x="6194434" y="3657756"/>
          <a:ext cx="255337" cy="255337"/>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650BC8F7-D807-4CFE-A38F-498623EC2E84}">
      <dsp:nvSpPr>
        <dsp:cNvPr id="0" name=""/>
        <dsp:cNvSpPr/>
      </dsp:nvSpPr>
      <dsp:spPr>
        <a:xfrm>
          <a:off x="6554228" y="2231972"/>
          <a:ext cx="3381638" cy="1321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Agricultural Research, Extension, and Education Reform Act (AREERA)—Establishes the Multistate Research Fund (MRF), scientific peer review, and integrated research and extension activities.</a:t>
          </a:r>
        </a:p>
      </dsp:txBody>
      <dsp:txXfrm>
        <a:off x="6554228" y="2231972"/>
        <a:ext cx="3381638" cy="1321327"/>
      </dsp:txXfrm>
    </dsp:sp>
    <dsp:sp modelId="{4C8606DA-2390-4AE3-B6CA-AAF4C2E7C58A}">
      <dsp:nvSpPr>
        <dsp:cNvPr id="0" name=""/>
        <dsp:cNvSpPr/>
      </dsp:nvSpPr>
      <dsp:spPr>
        <a:xfrm>
          <a:off x="6554228" y="3553300"/>
          <a:ext cx="3381638" cy="46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1998</a:t>
          </a:r>
        </a:p>
      </dsp:txBody>
      <dsp:txXfrm>
        <a:off x="6554228" y="3553300"/>
        <a:ext cx="3381638" cy="464250"/>
      </dsp:txXfrm>
    </dsp:sp>
    <dsp:sp modelId="{6D51B295-45DF-4668-B213-0C06691FAED0}">
      <dsp:nvSpPr>
        <dsp:cNvPr id="0" name=""/>
        <dsp:cNvSpPr/>
      </dsp:nvSpPr>
      <dsp:spPr>
        <a:xfrm>
          <a:off x="6322102" y="2231972"/>
          <a:ext cx="0" cy="1321327"/>
        </a:xfrm>
        <a:prstGeom prst="line">
          <a:avLst/>
        </a:prstGeom>
        <a:noFill/>
        <a:ln w="12700" cap="flat" cmpd="sng" algn="ctr">
          <a:solidFill>
            <a:schemeClr val="accent2">
              <a:hueOff val="-7424668"/>
              <a:satOff val="2422"/>
              <a:lumOff val="-2157"/>
              <a:alphaOff val="0"/>
            </a:schemeClr>
          </a:solidFill>
          <a:prstDash val="dash"/>
        </a:ln>
        <a:effectLst/>
      </dsp:spPr>
      <dsp:style>
        <a:lnRef idx="1">
          <a:scrgbClr r="0" g="0" b="0"/>
        </a:lnRef>
        <a:fillRef idx="0">
          <a:scrgbClr r="0" g="0" b="0"/>
        </a:fillRef>
        <a:effectRef idx="0">
          <a:scrgbClr r="0" g="0" b="0"/>
        </a:effectRef>
        <a:fontRef idx="minor"/>
      </dsp:style>
    </dsp:sp>
    <dsp:sp modelId="{DEADB392-2667-45FC-A681-979A4FB79A32}">
      <dsp:nvSpPr>
        <dsp:cNvPr id="0" name=""/>
        <dsp:cNvSpPr/>
      </dsp:nvSpPr>
      <dsp:spPr>
        <a:xfrm>
          <a:off x="6280320" y="2190189"/>
          <a:ext cx="83565" cy="83565"/>
        </a:xfrm>
        <a:prstGeom prst="ellipse">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673FF-2D1E-4BD6-8141-9B1EDF064541}">
      <dsp:nvSpPr>
        <dsp:cNvPr id="0" name=""/>
        <dsp:cNvSpPr/>
      </dsp:nvSpPr>
      <dsp:spPr>
        <a:xfrm rot="5400000">
          <a:off x="4175085" y="-663316"/>
          <a:ext cx="3339518" cy="5501030"/>
        </a:xfrm>
        <a:prstGeom prst="round2SameRect">
          <a:avLst/>
        </a:prstGeom>
        <a:solidFill>
          <a:schemeClr val="accent2">
            <a:alpha val="90000"/>
            <a:tint val="40000"/>
            <a:hueOff val="0"/>
            <a:satOff val="0"/>
            <a:lumOff val="0"/>
            <a:alphaOff val="0"/>
          </a:schemeClr>
        </a:solidFill>
        <a:ln w="1397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dirty="0"/>
            <a:t>Must be matched 1:1; Insular areas and DC  have a 50% match</a:t>
          </a:r>
          <a:endParaRPr lang="en-US" sz="1500" kern="1200" dirty="0"/>
        </a:p>
        <a:p>
          <a:pPr marL="114300" lvl="1" indent="-114300" algn="l" defTabSz="666750">
            <a:lnSpc>
              <a:spcPct val="90000"/>
            </a:lnSpc>
            <a:spcBef>
              <a:spcPct val="0"/>
            </a:spcBef>
            <a:spcAft>
              <a:spcPct val="15000"/>
            </a:spcAft>
            <a:buChar char="•"/>
          </a:pPr>
          <a:r>
            <a:rPr lang="en-US" sz="1500" kern="1200" baseline="0"/>
            <a:t>USDA Secretary may waive match for Insular and DC</a:t>
          </a:r>
          <a:endParaRPr lang="en-US" sz="1500" kern="1200"/>
        </a:p>
        <a:p>
          <a:pPr marL="114300" lvl="1" indent="-114300" algn="l" defTabSz="666750">
            <a:lnSpc>
              <a:spcPct val="90000"/>
            </a:lnSpc>
            <a:spcBef>
              <a:spcPct val="0"/>
            </a:spcBef>
            <a:spcAft>
              <a:spcPct val="15000"/>
            </a:spcAft>
            <a:buChar char="•"/>
          </a:pPr>
          <a:r>
            <a:rPr lang="en-US" sz="1500" kern="1200" baseline="0" dirty="0"/>
            <a:t>Multistate research – at least 25% must be used to support multistate research</a:t>
          </a:r>
          <a:endParaRPr lang="en-US" sz="1500" kern="1200" dirty="0"/>
        </a:p>
        <a:p>
          <a:pPr marL="228600" lvl="2" indent="-114300" algn="l" defTabSz="666750">
            <a:lnSpc>
              <a:spcPct val="90000"/>
            </a:lnSpc>
            <a:spcBef>
              <a:spcPct val="0"/>
            </a:spcBef>
            <a:spcAft>
              <a:spcPct val="15000"/>
            </a:spcAft>
            <a:buChar char="•"/>
          </a:pPr>
          <a:r>
            <a:rPr lang="en-US" sz="1500" kern="1200" baseline="0"/>
            <a:t>Integrated activities – 25% or 2X level spent in FY1997 (whichever is less) on activities that integrate research and Extension</a:t>
          </a:r>
          <a:endParaRPr lang="en-US" sz="1500" kern="1200"/>
        </a:p>
        <a:p>
          <a:pPr marL="114300" lvl="1" indent="-114300" algn="l" defTabSz="666750">
            <a:lnSpc>
              <a:spcPct val="90000"/>
            </a:lnSpc>
            <a:spcBef>
              <a:spcPct val="0"/>
            </a:spcBef>
            <a:spcAft>
              <a:spcPct val="15000"/>
            </a:spcAft>
            <a:buChar char="•"/>
          </a:pPr>
          <a:r>
            <a:rPr lang="en-US" sz="1500" kern="1200" baseline="0" dirty="0"/>
            <a:t>1-year carryover; if not spent in the second year, then the amount is deducted from the following year’s allocation, and the unspent funds are redistributed by formula</a:t>
          </a:r>
          <a:endParaRPr lang="en-US" sz="1500" kern="1200" dirty="0"/>
        </a:p>
      </dsp:txBody>
      <dsp:txXfrm rot="-5400000">
        <a:off x="3094329" y="580462"/>
        <a:ext cx="5338008" cy="3013474"/>
      </dsp:txXfrm>
    </dsp:sp>
    <dsp:sp modelId="{A66CA922-37F1-476D-AD8E-F7E7B951724D}">
      <dsp:nvSpPr>
        <dsp:cNvPr id="0" name=""/>
        <dsp:cNvSpPr/>
      </dsp:nvSpPr>
      <dsp:spPr>
        <a:xfrm>
          <a:off x="0" y="0"/>
          <a:ext cx="3094329" cy="4174398"/>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u="sng" kern="1200" baseline="0"/>
            <a:t>Hatch Act (1887) continued</a:t>
          </a:r>
          <a:endParaRPr lang="en-US" sz="3700" kern="1200"/>
        </a:p>
      </dsp:txBody>
      <dsp:txXfrm>
        <a:off x="151053" y="151053"/>
        <a:ext cx="2792223" cy="3872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359FF-33DA-4045-8201-47005DB258CB}">
      <dsp:nvSpPr>
        <dsp:cNvPr id="0" name=""/>
        <dsp:cNvSpPr/>
      </dsp:nvSpPr>
      <dsp:spPr>
        <a:xfrm>
          <a:off x="0" y="0"/>
          <a:ext cx="7590807" cy="756266"/>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Investigate individual multistate projects for applicability to your job and professional interests/capacities with project objectives</a:t>
          </a:r>
        </a:p>
      </dsp:txBody>
      <dsp:txXfrm>
        <a:off x="22150" y="22150"/>
        <a:ext cx="6686254" cy="711966"/>
      </dsp:txXfrm>
    </dsp:sp>
    <dsp:sp modelId="{CC356723-F24D-482F-8261-996FEFDAB09B}">
      <dsp:nvSpPr>
        <dsp:cNvPr id="0" name=""/>
        <dsp:cNvSpPr/>
      </dsp:nvSpPr>
      <dsp:spPr>
        <a:xfrm>
          <a:off x="566845" y="861302"/>
          <a:ext cx="7590807" cy="756266"/>
        </a:xfrm>
        <a:prstGeom prst="roundRect">
          <a:avLst>
            <a:gd name="adj" fmla="val 10000"/>
          </a:avLst>
        </a:prstGeom>
        <a:solidFill>
          <a:schemeClr val="accent2">
            <a:hueOff val="-1856167"/>
            <a:satOff val="606"/>
            <a:lumOff val="-53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Anyone may join a multistate committee, yet financial access is </a:t>
          </a:r>
          <a:r>
            <a:rPr lang="en-US" sz="1700" u="sng" kern="1200" dirty="0"/>
            <a:t>only</a:t>
          </a:r>
          <a:r>
            <a:rPr lang="en-US" sz="1700" kern="1200" dirty="0"/>
            <a:t> open to AES scientists</a:t>
          </a:r>
        </a:p>
      </dsp:txBody>
      <dsp:txXfrm>
        <a:off x="588995" y="883452"/>
        <a:ext cx="6488088" cy="711966"/>
      </dsp:txXfrm>
    </dsp:sp>
    <dsp:sp modelId="{3F9EAEB1-D149-4A9B-B971-CC34AA67BA33}">
      <dsp:nvSpPr>
        <dsp:cNvPr id="0" name=""/>
        <dsp:cNvSpPr/>
      </dsp:nvSpPr>
      <dsp:spPr>
        <a:xfrm>
          <a:off x="1133691" y="1722605"/>
          <a:ext cx="7590807" cy="756266"/>
        </a:xfrm>
        <a:prstGeom prst="roundRect">
          <a:avLst>
            <a:gd name="adj" fmla="val 10000"/>
          </a:avLst>
        </a:prstGeom>
        <a:solidFill>
          <a:schemeClr val="accent2">
            <a:hueOff val="-3712334"/>
            <a:satOff val="1211"/>
            <a:lumOff val="-10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AES director (or office) receives a faculty request to join a multistate project and makes the appointment</a:t>
          </a:r>
        </a:p>
      </dsp:txBody>
      <dsp:txXfrm>
        <a:off x="1155841" y="1744755"/>
        <a:ext cx="6488088" cy="711966"/>
      </dsp:txXfrm>
    </dsp:sp>
    <dsp:sp modelId="{3903EAD1-F3A6-42AD-A56D-039F430C4BBE}">
      <dsp:nvSpPr>
        <dsp:cNvPr id="0" name=""/>
        <dsp:cNvSpPr/>
      </dsp:nvSpPr>
      <dsp:spPr>
        <a:xfrm>
          <a:off x="1700537" y="2583908"/>
          <a:ext cx="7590807" cy="756266"/>
        </a:xfrm>
        <a:prstGeom prst="roundRect">
          <a:avLst>
            <a:gd name="adj" fmla="val 10000"/>
          </a:avLst>
        </a:prstGeom>
        <a:solidFill>
          <a:schemeClr val="accent2">
            <a:hueOff val="-5568501"/>
            <a:satOff val="1817"/>
            <a:lumOff val="-161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Information is required with Appendix E in NIMSS</a:t>
          </a:r>
        </a:p>
      </dsp:txBody>
      <dsp:txXfrm>
        <a:off x="1722687" y="2606058"/>
        <a:ext cx="6488088" cy="711966"/>
      </dsp:txXfrm>
    </dsp:sp>
    <dsp:sp modelId="{1BA5DA8C-41AA-4285-AB7B-0C51D56E90CC}">
      <dsp:nvSpPr>
        <dsp:cNvPr id="0" name=""/>
        <dsp:cNvSpPr/>
      </dsp:nvSpPr>
      <dsp:spPr>
        <a:xfrm>
          <a:off x="2267383" y="3445211"/>
          <a:ext cx="7590807" cy="756266"/>
        </a:xfrm>
        <a:prstGeom prst="roundRect">
          <a:avLst>
            <a:gd name="adj" fmla="val 10000"/>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Periodically the AA or more likely the regional association may assist</a:t>
          </a:r>
        </a:p>
      </dsp:txBody>
      <dsp:txXfrm>
        <a:off x="2289533" y="3467361"/>
        <a:ext cx="6488088" cy="711966"/>
      </dsp:txXfrm>
    </dsp:sp>
    <dsp:sp modelId="{B1BE256F-3A08-4C46-892F-9AF555830B95}">
      <dsp:nvSpPr>
        <dsp:cNvPr id="0" name=""/>
        <dsp:cNvSpPr/>
      </dsp:nvSpPr>
      <dsp:spPr>
        <a:xfrm>
          <a:off x="7099234" y="552494"/>
          <a:ext cx="491572" cy="491572"/>
        </a:xfrm>
        <a:prstGeom prst="downArrow">
          <a:avLst>
            <a:gd name="adj1" fmla="val 55000"/>
            <a:gd name="adj2" fmla="val 45000"/>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209838" y="552494"/>
        <a:ext cx="270364" cy="369908"/>
      </dsp:txXfrm>
    </dsp:sp>
    <dsp:sp modelId="{CF925705-50D8-4E12-AF6C-AA41E189D246}">
      <dsp:nvSpPr>
        <dsp:cNvPr id="0" name=""/>
        <dsp:cNvSpPr/>
      </dsp:nvSpPr>
      <dsp:spPr>
        <a:xfrm>
          <a:off x="7666080" y="1413797"/>
          <a:ext cx="491572" cy="491572"/>
        </a:xfrm>
        <a:prstGeom prst="downArrow">
          <a:avLst>
            <a:gd name="adj1" fmla="val 55000"/>
            <a:gd name="adj2" fmla="val 45000"/>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776684" y="1413797"/>
        <a:ext cx="270364" cy="369908"/>
      </dsp:txXfrm>
    </dsp:sp>
    <dsp:sp modelId="{41980AB7-3B27-4101-B63D-1825728A7E21}">
      <dsp:nvSpPr>
        <dsp:cNvPr id="0" name=""/>
        <dsp:cNvSpPr/>
      </dsp:nvSpPr>
      <dsp:spPr>
        <a:xfrm>
          <a:off x="8232926" y="2262495"/>
          <a:ext cx="491572" cy="491572"/>
        </a:xfrm>
        <a:prstGeom prst="downArrow">
          <a:avLst>
            <a:gd name="adj1" fmla="val 55000"/>
            <a:gd name="adj2" fmla="val 45000"/>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43530" y="2262495"/>
        <a:ext cx="270364" cy="369908"/>
      </dsp:txXfrm>
    </dsp:sp>
    <dsp:sp modelId="{215BFA5F-F26D-41EE-A592-9C2BFCF997C3}">
      <dsp:nvSpPr>
        <dsp:cNvPr id="0" name=""/>
        <dsp:cNvSpPr/>
      </dsp:nvSpPr>
      <dsp:spPr>
        <a:xfrm>
          <a:off x="8799772" y="3132201"/>
          <a:ext cx="491572" cy="491572"/>
        </a:xfrm>
        <a:prstGeom prst="downArrow">
          <a:avLst>
            <a:gd name="adj1" fmla="val 55000"/>
            <a:gd name="adj2" fmla="val 45000"/>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10376" y="3132201"/>
        <a:ext cx="270364" cy="369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223045"/>
          <a:ext cx="1575770" cy="1079412"/>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Final review and agInnovation North Central recommendations provided</a:t>
          </a:r>
        </a:p>
      </dsp:txBody>
      <dsp:txXfrm>
        <a:off x="5484196" y="223045"/>
        <a:ext cx="1575770" cy="1079412"/>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413530"/>
          <a:ext cx="1575770" cy="888927"/>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agInnovation North Central final recommendations</a:t>
          </a:r>
        </a:p>
      </dsp:txBody>
      <dsp:txXfrm>
        <a:off x="7274844" y="413530"/>
        <a:ext cx="1575770" cy="888927"/>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1441" y="1"/>
            <a:ext cx="3076257" cy="468945"/>
          </a:xfrm>
          <a:prstGeom prst="rect">
            <a:avLst/>
          </a:prstGeom>
        </p:spPr>
        <p:txBody>
          <a:bodyPr vert="horz" lIns="92308" tIns="46154" rIns="92308" bIns="46154" rtlCol="0"/>
          <a:lstStyle>
            <a:lvl1pPr algn="r">
              <a:defRPr sz="1200"/>
            </a:lvl1pPr>
          </a:lstStyle>
          <a:p>
            <a:fld id="{A434E575-52D2-4BAF-9158-4B1E1A11197F}" type="datetimeFigureOut">
              <a:rPr lang="en-US" smtClean="0"/>
              <a:pPr/>
              <a:t>6/2/2026</a:t>
            </a:fld>
            <a:endParaRPr lang="en-US"/>
          </a:p>
        </p:txBody>
      </p:sp>
      <p:sp>
        <p:nvSpPr>
          <p:cNvPr id="4" name="Footer Placeholder 3"/>
          <p:cNvSpPr>
            <a:spLocks noGrp="1"/>
          </p:cNvSpPr>
          <p:nvPr>
            <p:ph type="ftr" sz="quarter" idx="2"/>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1441" y="8914756"/>
            <a:ext cx="3076257" cy="468945"/>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6257" cy="468945"/>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1441" y="1"/>
            <a:ext cx="3076257" cy="468945"/>
          </a:xfrm>
          <a:prstGeom prst="rect">
            <a:avLst/>
          </a:prstGeom>
        </p:spPr>
        <p:txBody>
          <a:bodyPr vert="horz" lIns="92308" tIns="46154" rIns="92308" bIns="46154" rtlCol="0"/>
          <a:lstStyle>
            <a:lvl1pPr algn="r">
              <a:defRPr sz="1200"/>
            </a:lvl1pPr>
          </a:lstStyle>
          <a:p>
            <a:fld id="{E60EC1CF-CB0C-48D6-A07A-F3EF7727CD4C}" type="datetimeFigureOut">
              <a:rPr lang="en-US" smtClean="0"/>
              <a:pPr/>
              <a:t>6/2/2026</a:t>
            </a:fld>
            <a:endParaRPr lang="en-US"/>
          </a:p>
        </p:txBody>
      </p:sp>
      <p:sp>
        <p:nvSpPr>
          <p:cNvPr id="4" name="Slide Image Placeholder 3"/>
          <p:cNvSpPr>
            <a:spLocks noGrp="1" noRot="1" noChangeAspect="1"/>
          </p:cNvSpPr>
          <p:nvPr>
            <p:ph type="sldImg" idx="2"/>
          </p:nvPr>
        </p:nvSpPr>
        <p:spPr>
          <a:xfrm>
            <a:off x="419100" y="703263"/>
            <a:ext cx="6261100" cy="3522662"/>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289" y="4457379"/>
            <a:ext cx="5680724" cy="4223705"/>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4756"/>
            <a:ext cx="3076257" cy="468945"/>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1441" y="8914756"/>
            <a:ext cx="3076257" cy="468945"/>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ifa.usd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297981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11</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50689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54392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Each SAES researcher on a research multistate creates their own individual project in </a:t>
            </a:r>
            <a:r>
              <a:rPr lang="en-US" sz="1800" dirty="0" err="1">
                <a:latin typeface="Segoe UI" panose="020B0502040204020203" pitchFamily="34" charset="0"/>
              </a:rPr>
              <a:t>REEport</a:t>
            </a:r>
            <a:r>
              <a:rPr lang="en-US" sz="1800" dirty="0">
                <a:latin typeface="Segoe UI" panose="020B0502040204020203" pitchFamily="34" charset="0"/>
              </a:rPr>
              <a:t>/NRS that contributes to the individual SAES report. This is in comparison to NIMSS where the reporting is committee based, not individual.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14</a:t>
            </a:fld>
            <a:endParaRPr lang="en-US"/>
          </a:p>
        </p:txBody>
      </p:sp>
    </p:spTree>
    <p:extLst>
      <p:ext uri="{BB962C8B-B14F-4D97-AF65-F5344CB8AC3E}">
        <p14:creationId xmlns:p14="http://schemas.microsoft.com/office/powerpoint/2010/main" val="237737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15</a:t>
            </a:fld>
            <a:endParaRPr lang="en-US"/>
          </a:p>
        </p:txBody>
      </p:sp>
    </p:spTree>
    <p:extLst>
      <p:ext uri="{BB962C8B-B14F-4D97-AF65-F5344CB8AC3E}">
        <p14:creationId xmlns:p14="http://schemas.microsoft.com/office/powerpoint/2010/main" val="153737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project AAs and appropriate NCACs evaluate the existing annual reports. Make sure this committee is meeting annually and submitting appropriate annual reports, following the format outlined in our virtual handbook. Multistate project annual reports should focus on collaborative efforts and not be lists of individual station reports. Showcase why these should exist as a multistate activity! More than the sum of its parts.</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16</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17</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here with your project’s dates. Check with the agInnovation North Central office if you’re not sure!</a:t>
            </a:r>
          </a:p>
        </p:txBody>
      </p:sp>
      <p:sp>
        <p:nvSpPr>
          <p:cNvPr id="4" name="Slide Number Placeholder 3"/>
          <p:cNvSpPr>
            <a:spLocks noGrp="1"/>
          </p:cNvSpPr>
          <p:nvPr>
            <p:ph type="sldNum" sz="quarter" idx="5"/>
          </p:nvPr>
        </p:nvSpPr>
        <p:spPr/>
        <p:txBody>
          <a:bodyPr/>
          <a:lstStyle/>
          <a:p>
            <a:fld id="{BADC7AB0-1E1B-4C94-97AF-7F4D267CB580}" type="slidenum">
              <a:rPr lang="en-US" smtClean="0"/>
              <a:pPr/>
              <a:t>18</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19</a:t>
            </a:fld>
            <a:endParaRPr lang="en-US"/>
          </a:p>
        </p:txBody>
      </p:sp>
    </p:spTree>
    <p:extLst>
      <p:ext uri="{BB962C8B-B14F-4D97-AF65-F5344CB8AC3E}">
        <p14:creationId xmlns:p14="http://schemas.microsoft.com/office/powerpoint/2010/main" val="5499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https://www.aginnovationnc.org/awards to view current award calls for agInnovation NC and national agInnovation. Please mention these awards and encourage the group to apply for as many as they wish!</a:t>
            </a:r>
          </a:p>
        </p:txBody>
      </p:sp>
      <p:sp>
        <p:nvSpPr>
          <p:cNvPr id="4" name="Slide Number Placeholder 3"/>
          <p:cNvSpPr>
            <a:spLocks noGrp="1"/>
          </p:cNvSpPr>
          <p:nvPr>
            <p:ph type="sldNum" sz="quarter" idx="5"/>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defTabSz="924641">
              <a:buFont typeface="Arial" panose="020B0604020202020204" pitchFamily="34" charset="0"/>
              <a:buChar char="•"/>
              <a:defRP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publicly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a:t>
            </a:r>
            <a:r>
              <a:rPr lang="en-US" baseline="0" dirty="0" err="1"/>
              <a:t>publically</a:t>
            </a:r>
            <a:r>
              <a:rPr lang="en-US" baseline="0" dirty="0"/>
              <a:t> available on the web.</a:t>
            </a:r>
            <a:endParaRPr lang="en-US" dirty="0"/>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93671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Hatch Act, initiated</a:t>
            </a:r>
            <a:r>
              <a:rPr lang="en-US" baseline="0" dirty="0"/>
              <a:t> in 1887,</a:t>
            </a:r>
            <a:r>
              <a:rPr lang="en-US" dirty="0"/>
              <a:t> provides</a:t>
            </a:r>
            <a:r>
              <a:rPr lang="en-US" baseline="0" dirty="0"/>
              <a:t> funding and broad directions on program focus to 1862 LGUs.</a:t>
            </a:r>
          </a:p>
          <a:p>
            <a:pPr marL="174549" indent="-174549">
              <a:buFont typeface="Arial" panose="020B0604020202020204" pitchFamily="34" charset="0"/>
              <a:buChar char="•"/>
            </a:pPr>
            <a:r>
              <a:rPr lang="en-US" baseline="0" dirty="0"/>
              <a:t>Within the Hatch appropriation, there are Hatch Regular funds and Hatch Multistate funds which have federally designated directives.</a:t>
            </a:r>
          </a:p>
          <a:p>
            <a:pPr marL="174549" indent="-174549">
              <a:buFont typeface="Arial" panose="020B0604020202020204" pitchFamily="34" charset="0"/>
              <a:buChar char="•"/>
            </a:pPr>
            <a:r>
              <a:rPr lang="en-US" baseline="0" dirty="0"/>
              <a:t>Rural population and farm numbers, state-specific compared to the national total, and coupled with a federal overhead rate of 3% comprise the actual ‘formula’ for distribution to states.</a:t>
            </a:r>
          </a:p>
          <a:p>
            <a:pPr marL="174549" indent="-174549">
              <a:buFont typeface="Arial" panose="020B0604020202020204" pitchFamily="34" charset="0"/>
              <a:buChar char="•"/>
            </a:pPr>
            <a:r>
              <a:rPr lang="en-US" baseline="0" dirty="0"/>
              <a:t>NIFA is supported by the 3% administration assessment.</a:t>
            </a:r>
          </a:p>
          <a:p>
            <a:pPr marL="174549" indent="-174549">
              <a:buFont typeface="Arial" panose="020B0604020202020204" pitchFamily="34" charset="0"/>
              <a:buChar char="•"/>
            </a:pPr>
            <a:r>
              <a:rPr lang="en-US" b="1" baseline="0" dirty="0"/>
              <a:t>Actual federal allocations are Congressionally-driven and signed off on by the Executive.  While the USDA budget in its entirety is </a:t>
            </a:r>
            <a:r>
              <a:rPr lang="en-US" b="1" baseline="0" dirty="0" err="1"/>
              <a:t>publically</a:t>
            </a:r>
            <a:r>
              <a:rPr lang="en-US" b="1" baseline="0" dirty="0"/>
              <a:t> available</a:t>
            </a:r>
            <a:r>
              <a:rPr lang="en-US" dirty="0"/>
              <a:t>.  In addition, for Hatch (Regular</a:t>
            </a:r>
            <a:r>
              <a:rPr lang="en-US" baseline="0" dirty="0"/>
              <a:t> and Multistate) </a:t>
            </a:r>
            <a:r>
              <a:rPr lang="en-US" dirty="0"/>
              <a:t>Funds the </a:t>
            </a:r>
            <a:r>
              <a:rPr lang="en-US" b="1" dirty="0"/>
              <a:t>ACTUAL</a:t>
            </a:r>
            <a:r>
              <a:rPr lang="en-US" dirty="0"/>
              <a:t> and </a:t>
            </a:r>
            <a:r>
              <a:rPr lang="en-US" b="1" dirty="0"/>
              <a:t>FINAL</a:t>
            </a:r>
            <a:r>
              <a:rPr lang="en-US" dirty="0"/>
              <a:t> appropriation</a:t>
            </a:r>
            <a:r>
              <a:rPr lang="en-US" baseline="0" dirty="0"/>
              <a:t> as Appendix A to each state/DC and US insular areas is provided at:  </a:t>
            </a:r>
            <a:r>
              <a:rPr lang="en-US" dirty="0">
                <a:hlinkClick r:id="rId3"/>
              </a:rPr>
              <a:t>https://nifa.usda.gov/</a:t>
            </a:r>
            <a:r>
              <a:rPr lang="en-US" dirty="0"/>
              <a:t> and typing</a:t>
            </a:r>
            <a:r>
              <a:rPr lang="en-US" baseline="0" dirty="0"/>
              <a:t> in “Hatch” in the keyword search.  Identify the particular year of interest too.  There generally is a lag in the year’s allocation that is publically available on the web.</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74639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61100" cy="3522662"/>
          </a:xfrm>
        </p:spPr>
      </p:sp>
      <p:sp>
        <p:nvSpPr>
          <p:cNvPr id="3" name="Notes Placeholder 2"/>
          <p:cNvSpPr>
            <a:spLocks noGrp="1"/>
          </p:cNvSpPr>
          <p:nvPr>
            <p:ph type="body" idx="1"/>
          </p:nvPr>
        </p:nvSpPr>
        <p:spPr/>
        <p:txBody>
          <a:bodyPr/>
          <a:lstStyle/>
          <a:p>
            <a:pPr marL="174549" indent="-174549">
              <a:buFont typeface="Arial" panose="020B0604020202020204" pitchFamily="34" charset="0"/>
              <a:buChar char="•"/>
            </a:pPr>
            <a:r>
              <a:rPr lang="en-US" dirty="0"/>
              <a:t>The size and</a:t>
            </a:r>
            <a:r>
              <a:rPr lang="en-US" baseline="0" dirty="0"/>
              <a:t> scope of LGUs differs significantly coast-to-coast and border-to-border.  Hence, as one might suspect, the evolution of programs and functions of the LGU has significantly evolved over time.  The actual amount of ‘guidance’ provided to states has evolved over time and how the states superimpose their program priorities and direction has also evolved.</a:t>
            </a:r>
          </a:p>
          <a:p>
            <a:pPr marL="174549" indent="-174549">
              <a:buFont typeface="Arial" panose="020B0604020202020204" pitchFamily="34" charset="0"/>
              <a:buChar char="•"/>
            </a:pPr>
            <a:r>
              <a:rPr lang="en-US" baseline="0" dirty="0"/>
              <a:t>All Hatch Act funds need to be matched at a minimum of 1:1 and most states leverage this federal amount by 5-10:1, so it is highly leveraged with the states making up the most significant proportion of the funds.</a:t>
            </a:r>
          </a:p>
          <a:p>
            <a:pPr marL="174549" indent="-174549">
              <a:buFont typeface="Arial" panose="020B0604020202020204" pitchFamily="34" charset="0"/>
              <a:buChar char="•"/>
            </a:pPr>
            <a:r>
              <a:rPr lang="en-US" baseline="0" dirty="0"/>
              <a:t>With some smaller institutions, the USDA Secretary of Agriculture can waive a portion of the match given </a:t>
            </a:r>
            <a:r>
              <a:rPr lang="en-US" u="sng" baseline="0" dirty="0"/>
              <a:t>extraordinary</a:t>
            </a:r>
            <a:r>
              <a:rPr lang="en-US" baseline="0" dirty="0"/>
              <a:t> circumstances.</a:t>
            </a:r>
          </a:p>
          <a:p>
            <a:pPr marL="174549" indent="-174549">
              <a:buFont typeface="Arial" panose="020B0604020202020204" pitchFamily="34" charset="0"/>
              <a:buChar char="•"/>
            </a:pPr>
            <a:r>
              <a:rPr lang="en-US" baseline="0" dirty="0"/>
              <a:t>Regardless, the federal research support provides the foundation to conduct and compete for more resources.</a:t>
            </a:r>
          </a:p>
          <a:p>
            <a:pPr marL="174549" indent="-174549">
              <a:buFont typeface="Arial" panose="020B0604020202020204" pitchFamily="34" charset="0"/>
              <a:buChar char="•"/>
            </a:pPr>
            <a:r>
              <a:rPr lang="en-US" baseline="0" dirty="0"/>
              <a:t>A certain percentage MUST be multistate and a certain percentage must be integrated with Extension.</a:t>
            </a:r>
          </a:p>
          <a:p>
            <a:pPr marL="174549" indent="-174549">
              <a:buFont typeface="Arial" panose="020B0604020202020204" pitchFamily="34" charset="0"/>
              <a:buChar char="•"/>
            </a:pPr>
            <a:r>
              <a:rPr lang="en-US" baseline="0" dirty="0"/>
              <a:t>Hatch appropriations can used for total of two years only, otherwise they revert back to the U.S. Treasury.</a:t>
            </a:r>
            <a:endParaRPr lang="en-US" dirty="0"/>
          </a:p>
        </p:txBody>
      </p:sp>
      <p:sp>
        <p:nvSpPr>
          <p:cNvPr id="4" name="Slide Number Placeholder 3"/>
          <p:cNvSpPr>
            <a:spLocks noGrp="1"/>
          </p:cNvSpPr>
          <p:nvPr>
            <p:ph type="sldNum" sz="quarter" idx="10"/>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49813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Check with </a:t>
            </a:r>
            <a:r>
              <a:rPr lang="en-US" dirty="0" err="1"/>
              <a:t>agNC</a:t>
            </a:r>
            <a:r>
              <a:rPr lang="en-US" dirty="0"/>
              <a:t> </a:t>
            </a:r>
            <a:r>
              <a:rPr lang="en-US"/>
              <a:t>for updates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open—other LGU, federal agencies, and other scientists are welcome to join these project teams.</a:t>
            </a:r>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304756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409367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6/2/2026</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6/2/2026</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chamilton@wisc.edu" TargetMode="External"/><Relationship Id="rId4" Type="http://schemas.openxmlformats.org/officeDocument/2006/relationships/hyperlink" Target="https://www.aginnovationnc.org/new-renewal-nc-project-instructio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aginnovationnc.org/awards"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mrfimpacts.or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ginnovationnc.org/multistate-research-fund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1"/>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306035" y="350594"/>
            <a:ext cx="9418320" cy="3875965"/>
          </a:xfrm>
          <a:noFill/>
        </p:spPr>
        <p:txBody>
          <a:bodyPr anchor="ctr">
            <a:normAutofit/>
          </a:bodyPr>
          <a:lstStyle/>
          <a:p>
            <a:pPr algn="ctr"/>
            <a:r>
              <a:rPr lang="en-US" sz="4800" dirty="0">
                <a:solidFill>
                  <a:srgbClr val="FFFFFF"/>
                </a:solidFill>
                <a:latin typeface="Bodoni MT" panose="02070603080606020203" pitchFamily="18" charset="0"/>
              </a:rPr>
              <a:t>agInnovation North Central</a:t>
            </a:r>
            <a:br>
              <a:rPr lang="en-US" sz="4800" dirty="0">
                <a:solidFill>
                  <a:srgbClr val="FFFFFF"/>
                </a:solidFill>
                <a:latin typeface="Bodoni MT" panose="02070603080606020203" pitchFamily="18" charset="0"/>
              </a:rPr>
            </a:br>
            <a:r>
              <a:rPr lang="en-US" sz="4800" dirty="0">
                <a:solidFill>
                  <a:srgbClr val="FFFFFF"/>
                </a:solidFill>
                <a:latin typeface="Bodoni MT" panose="02070603080606020203" pitchFamily="18" charset="0"/>
              </a:rPr>
              <a:t>Multistate Research</a:t>
            </a:r>
            <a:br>
              <a:rPr lang="en-US" sz="4400" dirty="0">
                <a:solidFill>
                  <a:srgbClr val="FFFFFF"/>
                </a:solidFill>
                <a:latin typeface="Bodoni MT" panose="02070603080606020203" pitchFamily="18" charset="0"/>
              </a:rPr>
            </a:br>
            <a:br>
              <a:rPr lang="en-US" sz="4400" dirty="0">
                <a:solidFill>
                  <a:srgbClr val="FFFFFF"/>
                </a:solidFill>
                <a:latin typeface="Bodoni MT" panose="02070603080606020203" pitchFamily="18" charset="0"/>
              </a:rPr>
            </a:br>
            <a:r>
              <a:rPr lang="en-US" sz="4000" dirty="0">
                <a:solidFill>
                  <a:srgbClr val="FFFFFF"/>
                </a:solidFill>
                <a:latin typeface="Bodoni MT" panose="02070603080606020203" pitchFamily="18" charset="0"/>
              </a:rPr>
              <a:t>Project #: Title</a:t>
            </a:r>
            <a:endParaRPr lang="en-US" sz="4400" i="1" dirty="0">
              <a:solidFill>
                <a:schemeClr val="bg1"/>
              </a:solidFill>
              <a:latin typeface="Bodoni MT" panose="02070603080606020203" pitchFamily="18" charset="0"/>
            </a:endParaRP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3657600" y="5595582"/>
            <a:ext cx="7022592" cy="896658"/>
          </a:xfrm>
          <a:ln>
            <a:noFill/>
          </a:ln>
        </p:spPr>
        <p:txBody>
          <a:bodyPr>
            <a:normAutofit/>
          </a:bodyPr>
          <a:lstStyle/>
          <a:p>
            <a:pPr algn="r"/>
            <a:r>
              <a:rPr lang="en-US" sz="2000" dirty="0">
                <a:solidFill>
                  <a:srgbClr val="FFFFFF"/>
                </a:solidFill>
              </a:rPr>
              <a:t>AA/presenter name here</a:t>
            </a:r>
          </a:p>
          <a:p>
            <a:pPr algn="r"/>
            <a:r>
              <a:rPr lang="en-US" sz="2000" dirty="0">
                <a:solidFill>
                  <a:srgbClr val="FFFFFF"/>
                </a:solidFill>
              </a:rPr>
              <a:t>Meeting Date: Add date here</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logo for a university&#10;&#10;Description automatically generated">
            <a:extLst>
              <a:ext uri="{FF2B5EF4-FFF2-40B4-BE49-F238E27FC236}">
                <a16:creationId xmlns:a16="http://schemas.microsoft.com/office/drawing/2014/main" id="{6A3DB20B-5183-4322-CCEB-625E26E590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337" y="4445000"/>
            <a:ext cx="1828799" cy="1828799"/>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72E-D719-216F-6A58-493DA92CE93A}"/>
              </a:ext>
            </a:extLst>
          </p:cNvPr>
          <p:cNvSpPr>
            <a:spLocks noGrp="1"/>
          </p:cNvSpPr>
          <p:nvPr>
            <p:ph type="title"/>
          </p:nvPr>
        </p:nvSpPr>
        <p:spPr>
          <a:xfrm>
            <a:off x="884240" y="-176194"/>
            <a:ext cx="6705600" cy="1807864"/>
          </a:xfrm>
        </p:spPr>
        <p:txBody>
          <a:bodyPr>
            <a:normAutofit/>
          </a:bodyPr>
          <a:lstStyle/>
          <a:p>
            <a:pPr algn="ctr"/>
            <a:r>
              <a:rPr lang="en-US" sz="3200" b="1" dirty="0">
                <a:latin typeface="Bodoni MT" panose="02070603080606020203" pitchFamily="18" charset="0"/>
              </a:rPr>
              <a:t>agInnovation North Central Office – </a:t>
            </a:r>
            <a:br>
              <a:rPr lang="en-US" sz="3200" b="1" dirty="0">
                <a:latin typeface="Bodoni MT" panose="02070603080606020203" pitchFamily="18" charset="0"/>
              </a:rPr>
            </a:br>
            <a:r>
              <a:rPr lang="en-US" sz="3200" b="1" dirty="0">
                <a:latin typeface="Bodoni MT" panose="02070603080606020203" pitchFamily="18" charset="0"/>
              </a:rPr>
              <a:t>We are here to help!</a:t>
            </a:r>
            <a:br>
              <a:rPr lang="en-US" sz="2800" dirty="0">
                <a:latin typeface="Bodoni MT" panose="02070603080606020203" pitchFamily="18" charset="0"/>
              </a:rPr>
            </a:br>
            <a:r>
              <a:rPr lang="en-US" sz="4000" i="1" dirty="0">
                <a:latin typeface="Bodoni MT" panose="02070603080606020203" pitchFamily="18" charset="0"/>
              </a:rPr>
              <a:t> </a:t>
            </a:r>
            <a:r>
              <a:rPr lang="en-US" sz="3200" i="1" dirty="0">
                <a:solidFill>
                  <a:srgbClr val="0070C0"/>
                </a:solidFill>
                <a:latin typeface="Bodoni MT" panose="02070603080606020203" pitchFamily="18" charset="0"/>
              </a:rPr>
              <a:t>https:www.aginnovationnc.org</a:t>
            </a:r>
            <a:endParaRPr lang="en-US" sz="3200" dirty="0">
              <a:solidFill>
                <a:srgbClr val="0070C0"/>
              </a:solidFill>
              <a:latin typeface="Bodoni MT" panose="02070603080606020203" pitchFamily="18" charset="0"/>
            </a:endParaRP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E07A9C-7BFE-4136-F37D-2E317FB7D08B}"/>
              </a:ext>
            </a:extLst>
          </p:cNvPr>
          <p:cNvSpPr>
            <a:spLocks noGrp="1"/>
          </p:cNvSpPr>
          <p:nvPr>
            <p:ph idx="1"/>
          </p:nvPr>
        </p:nvSpPr>
        <p:spPr>
          <a:xfrm>
            <a:off x="924896" y="1807863"/>
            <a:ext cx="6624288" cy="4892179"/>
          </a:xfrm>
        </p:spPr>
        <p:txBody>
          <a:bodyPr>
            <a:normAutofit fontScale="92500" lnSpcReduction="10000"/>
          </a:bodyPr>
          <a:lstStyle/>
          <a:p>
            <a:r>
              <a:rPr lang="en-US" b="1" i="1" dirty="0">
                <a:latin typeface="Bodoni MT" panose="02070603080606020203" pitchFamily="18" charset="0"/>
              </a:rPr>
              <a:t>Jeanette Thurston</a:t>
            </a:r>
            <a:r>
              <a:rPr lang="en-US" dirty="0">
                <a:latin typeface="Bodoni MT" panose="02070603080606020203" pitchFamily="18" charset="0"/>
              </a:rPr>
              <a:t>—Executive Director</a:t>
            </a:r>
          </a:p>
          <a:p>
            <a:r>
              <a:rPr lang="en-US" b="1" i="1" dirty="0">
                <a:latin typeface="Bodoni MT" panose="02070603080606020203" pitchFamily="18" charset="0"/>
              </a:rPr>
              <a:t>Christina (Chris) Hamilton</a:t>
            </a:r>
            <a:r>
              <a:rPr lang="en-US" dirty="0">
                <a:latin typeface="Bodoni MT" panose="02070603080606020203" pitchFamily="18" charset="0"/>
              </a:rPr>
              <a:t>—Assistant Director and regional NIMSS System Administrator</a:t>
            </a:r>
          </a:p>
          <a:p>
            <a:pPr lvl="1"/>
            <a:endParaRPr lang="en-US" b="1" u="sng" dirty="0">
              <a:latin typeface="Bodoni MT" panose="02070603080606020203" pitchFamily="18" charset="0"/>
            </a:endParaRPr>
          </a:p>
          <a:p>
            <a:pPr lvl="1"/>
            <a:r>
              <a:rPr lang="en-US" b="1" u="sng" dirty="0">
                <a:latin typeface="Bodoni MT" panose="02070603080606020203" pitchFamily="18" charset="0"/>
              </a:rPr>
              <a:t>Multistate specific activities</a:t>
            </a:r>
            <a:r>
              <a:rPr lang="en-US" dirty="0">
                <a:latin typeface="Bodoni MT" panose="02070603080606020203" pitchFamily="18" charset="0"/>
              </a:rPr>
              <a:t>:</a:t>
            </a:r>
          </a:p>
          <a:p>
            <a:pPr lvl="3"/>
            <a:r>
              <a:rPr lang="en-US" sz="1500" b="1" dirty="0">
                <a:latin typeface="Bodoni MT" panose="02070603080606020203" pitchFamily="18" charset="0"/>
              </a:rPr>
              <a:t>Oversees the NC Multistate portfolio</a:t>
            </a:r>
          </a:p>
          <a:p>
            <a:pPr lvl="3"/>
            <a:r>
              <a:rPr lang="en-US" sz="1500" b="1" dirty="0">
                <a:latin typeface="Bodoni MT" panose="02070603080606020203" pitchFamily="18" charset="0"/>
              </a:rPr>
              <a:t>Works with AAs to ensure projects meet annually and submit complete, on-time reports to NIMSS</a:t>
            </a:r>
          </a:p>
          <a:p>
            <a:pPr lvl="3"/>
            <a:r>
              <a:rPr lang="en-US" sz="1500" b="1" dirty="0">
                <a:latin typeface="Bodoni MT" panose="02070603080606020203" pitchFamily="18" charset="0"/>
              </a:rPr>
              <a:t>Assists AAs, committee members, and SAES staff with NIMSS</a:t>
            </a:r>
          </a:p>
          <a:p>
            <a:pPr lvl="3"/>
            <a:r>
              <a:rPr lang="en-US" sz="1500" b="1" dirty="0">
                <a:latin typeface="Bodoni MT" panose="02070603080606020203" pitchFamily="18" charset="0"/>
              </a:rPr>
              <a:t>Shares appropriate information from agInnovation North Central directors with AAs and committees</a:t>
            </a:r>
          </a:p>
          <a:p>
            <a:pPr lvl="3"/>
            <a:r>
              <a:rPr lang="en-US" sz="1500" b="1" dirty="0">
                <a:latin typeface="Bodoni MT" panose="02070603080606020203" pitchFamily="18" charset="0"/>
              </a:rPr>
              <a:t>Coordinates project review process for NC</a:t>
            </a:r>
          </a:p>
          <a:p>
            <a:pPr lvl="3"/>
            <a:r>
              <a:rPr lang="en-US" sz="1500" b="1" dirty="0">
                <a:latin typeface="Bodoni MT" panose="02070603080606020203" pitchFamily="18" charset="0"/>
              </a:rPr>
              <a:t>Informs NIFA that projects have been regionally approved, then NIFA assigns a representative</a:t>
            </a:r>
            <a:r>
              <a:rPr lang="en-US" b="1" dirty="0">
                <a:latin typeface="Bodoni MT" panose="02070603080606020203" pitchFamily="18" charset="0"/>
              </a:rPr>
              <a:t>.</a:t>
            </a:r>
          </a:p>
          <a:p>
            <a:r>
              <a:rPr lang="en-US" b="1" dirty="0">
                <a:latin typeface="Bodoni MT" panose="02070603080606020203" pitchFamily="18" charset="0"/>
              </a:rPr>
              <a:t>agInnovation North Central WEBSITE HAS A LOT OF MULTISTATE PROJECT RESOURCES INCLUDING:</a:t>
            </a:r>
          </a:p>
          <a:p>
            <a:pPr lvl="2"/>
            <a:r>
              <a:rPr lang="en-US" sz="1600" i="1" dirty="0">
                <a:latin typeface="Bodoni MT" panose="02070603080606020203" pitchFamily="18" charset="0"/>
              </a:rPr>
              <a:t>NC virtual multistate project handbook, NRSP guidelines, and several other resources</a:t>
            </a:r>
          </a:p>
          <a:p>
            <a:pPr marL="0" indent="0">
              <a:buNone/>
            </a:pPr>
            <a:endParaRPr lang="en-US" dirty="0">
              <a:latin typeface="Bodoni MT" panose="02070603080606020203" pitchFamily="18" charset="0"/>
            </a:endParaRPr>
          </a:p>
        </p:txBody>
      </p:sp>
      <p:pic>
        <p:nvPicPr>
          <p:cNvPr id="5" name="Picture 4" descr="Rescue buoy floating at sea">
            <a:extLst>
              <a:ext uri="{FF2B5EF4-FFF2-40B4-BE49-F238E27FC236}">
                <a16:creationId xmlns:a16="http://schemas.microsoft.com/office/drawing/2014/main" id="{D3DA6108-4FAA-BE48-D7A3-1EF5CBBC5C42}"/>
              </a:ext>
            </a:extLst>
          </p:cNvPr>
          <p:cNvPicPr>
            <a:picLocks noChangeAspect="1"/>
          </p:cNvPicPr>
          <p:nvPr/>
        </p:nvPicPr>
        <p:blipFill rotWithShape="1">
          <a:blip r:embed="rId3">
            <a:extLst>
              <a:ext uri="{28A0092B-C50C-407E-A947-70E740481C1C}">
                <a14:useLocalDpi xmlns:a14="http://schemas.microsoft.com/office/drawing/2010/main" val="0"/>
              </a:ext>
            </a:extLst>
          </a:blip>
          <a:srcRect l="14424" r="40284" b="-1"/>
          <a:stretch/>
        </p:blipFill>
        <p:spPr>
          <a:xfrm>
            <a:off x="7538689" y="0"/>
            <a:ext cx="4653311" cy="6857990"/>
          </a:xfrm>
          <a:prstGeom prst="rect">
            <a:avLst/>
          </a:prstGeom>
        </p:spPr>
      </p:pic>
    </p:spTree>
    <p:extLst>
      <p:ext uri="{BB962C8B-B14F-4D97-AF65-F5344CB8AC3E}">
        <p14:creationId xmlns:p14="http://schemas.microsoft.com/office/powerpoint/2010/main" val="90859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65290" y="365760"/>
            <a:ext cx="5997678" cy="1325562"/>
          </a:xfrm>
        </p:spPr>
        <p:txBody>
          <a:bodyPr>
            <a:normAutofit/>
          </a:bodyPr>
          <a:lstStyle/>
          <a:p>
            <a:r>
              <a:rPr lang="en-US" b="1" dirty="0">
                <a:latin typeface="Bodoni MT" panose="02070603080606020203" pitchFamily="18" charset="0"/>
              </a:rPr>
              <a:t>Hatch Multistate Research</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24400" y="2005739"/>
            <a:ext cx="6553200" cy="4174398"/>
          </a:xfrm>
        </p:spPr>
        <p:txBody>
          <a:bodyPr>
            <a:normAutofit fontScale="92500" lnSpcReduction="10000"/>
          </a:bodyPr>
          <a:lstStyle/>
          <a:p>
            <a:r>
              <a:rPr lang="en-US" sz="2000" b="1" dirty="0" err="1">
                <a:latin typeface="Bodoni MT" panose="02070603080606020203" pitchFamily="18" charset="0"/>
              </a:rPr>
              <a:t>agNC</a:t>
            </a:r>
            <a:r>
              <a:rPr lang="en-US" sz="2000" b="1" dirty="0">
                <a:latin typeface="Bodoni MT" panose="02070603080606020203" pitchFamily="18" charset="0"/>
              </a:rPr>
              <a:t> Multistate Committee Overview</a:t>
            </a:r>
          </a:p>
          <a:p>
            <a:pPr lvl="1"/>
            <a:r>
              <a:rPr lang="en-US" sz="2000" dirty="0">
                <a:latin typeface="Bodoni MT" panose="02070603080606020203" pitchFamily="18" charset="0"/>
              </a:rPr>
              <a:t>NCs – Research (48)</a:t>
            </a:r>
          </a:p>
          <a:p>
            <a:pPr lvl="1"/>
            <a:r>
              <a:rPr lang="en-US" sz="2000" dirty="0">
                <a:latin typeface="Bodoni MT" panose="02070603080606020203" pitchFamily="18" charset="0"/>
              </a:rPr>
              <a:t>ERAs – Education (teaching and Extension) and Research Activity (19)</a:t>
            </a:r>
          </a:p>
          <a:p>
            <a:pPr lvl="1"/>
            <a:r>
              <a:rPr lang="en-US" sz="2000" dirty="0">
                <a:latin typeface="Bodoni MT" panose="02070603080606020203" pitchFamily="18" charset="0"/>
              </a:rPr>
              <a:t>DCs – Development Committees (3)</a:t>
            </a:r>
          </a:p>
          <a:p>
            <a:pPr lvl="1"/>
            <a:r>
              <a:rPr lang="en-US" sz="2000" dirty="0">
                <a:latin typeface="Bodoni MT" panose="02070603080606020203" pitchFamily="18" charset="0"/>
              </a:rPr>
              <a:t>CCs – Coordinating Committees (11)</a:t>
            </a:r>
          </a:p>
          <a:p>
            <a:pPr lvl="1"/>
            <a:r>
              <a:rPr lang="en-US" sz="2000" b="1" i="1" dirty="0">
                <a:solidFill>
                  <a:srgbClr val="FF0000"/>
                </a:solidFill>
                <a:latin typeface="Bodoni MT" panose="02070603080606020203" pitchFamily="18" charset="0"/>
              </a:rPr>
              <a:t>ACs – Advisory Committees (10)—typically membership consists of unit leaders (i.e., department heads/chairs, directors) in a specific discipline area(s)</a:t>
            </a:r>
          </a:p>
          <a:p>
            <a:pPr lvl="1"/>
            <a:r>
              <a:rPr lang="en-US" sz="2000" dirty="0">
                <a:latin typeface="Bodoni MT" panose="02070603080606020203" pitchFamily="18" charset="0"/>
              </a:rPr>
              <a:t>500s - Rapid Response (0) </a:t>
            </a:r>
          </a:p>
          <a:p>
            <a:r>
              <a:rPr lang="en-US" sz="2000" dirty="0">
                <a:latin typeface="Bodoni MT" panose="02070603080606020203" pitchFamily="18" charset="0"/>
              </a:rPr>
              <a:t>NRSPs – National Research Support Projects (7)</a:t>
            </a:r>
          </a:p>
          <a:p>
            <a:pPr lvl="2"/>
            <a:r>
              <a:rPr lang="en-US" sz="2000" dirty="0">
                <a:latin typeface="Bodoni MT" panose="02070603080606020203" pitchFamily="18" charset="0"/>
              </a:rPr>
              <a:t>“Off the top” funding before allocations to states</a:t>
            </a:r>
          </a:p>
          <a:p>
            <a:endParaRPr lang="en-US"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876800" y="119417"/>
            <a:ext cx="5997678" cy="1325562"/>
          </a:xfrm>
        </p:spPr>
        <p:txBody>
          <a:bodyPr>
            <a:normAutofit/>
          </a:bodyPr>
          <a:lstStyle/>
          <a:p>
            <a:r>
              <a:rPr lang="en-US" b="1" dirty="0">
                <a:latin typeface="Bodoni MT" panose="02070603080606020203" pitchFamily="18" charset="0"/>
              </a:rPr>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370439" y="1444979"/>
            <a:ext cx="7010400" cy="5294393"/>
          </a:xfrm>
        </p:spPr>
        <p:txBody>
          <a:bodyPr>
            <a:noAutofit/>
          </a:bodyPr>
          <a:lstStyle/>
          <a:p>
            <a:r>
              <a:rPr lang="en-US" dirty="0">
                <a:latin typeface="Bodoni MT" panose="02070603080606020203" pitchFamily="18" charset="0"/>
              </a:rPr>
              <a:t>Regionally coordinated and membership not restricted*</a:t>
            </a:r>
          </a:p>
          <a:p>
            <a:pPr lvl="1"/>
            <a:r>
              <a:rPr lang="en-US" sz="1800" dirty="0">
                <a:latin typeface="Bodoni MT" panose="02070603080606020203" pitchFamily="18" charset="0"/>
              </a:rPr>
              <a:t>Financial support varies by institution</a:t>
            </a:r>
          </a:p>
          <a:p>
            <a:r>
              <a:rPr lang="en-US" dirty="0">
                <a:latin typeface="Bodoni MT" panose="02070603080606020203" pitchFamily="18" charset="0"/>
              </a:rPr>
              <a:t>Funding focused on research committees </a:t>
            </a:r>
          </a:p>
          <a:p>
            <a:r>
              <a:rPr lang="en-US" dirty="0">
                <a:latin typeface="Bodoni MT" panose="02070603080606020203" pitchFamily="18" charset="0"/>
              </a:rPr>
              <a:t>Multistate Committees are beneficial to members:</a:t>
            </a:r>
          </a:p>
          <a:p>
            <a:pPr lvl="1"/>
            <a:r>
              <a:rPr lang="en-US" sz="1800" dirty="0">
                <a:latin typeface="Bodoni MT" panose="02070603080606020203" pitchFamily="18" charset="0"/>
              </a:rPr>
              <a:t>Building networks and leadership opportunities for early career faculty</a:t>
            </a:r>
          </a:p>
          <a:p>
            <a:pPr lvl="1"/>
            <a:r>
              <a:rPr lang="en-US" sz="1800" dirty="0">
                <a:latin typeface="Bodoni MT" panose="02070603080606020203" pitchFamily="18" charset="0"/>
              </a:rPr>
              <a:t>Networking, strengthening relationships, and identifying collaboration and other opportunities</a:t>
            </a:r>
          </a:p>
          <a:p>
            <a:pPr lvl="1"/>
            <a:r>
              <a:rPr lang="en-US" sz="1800" dirty="0">
                <a:latin typeface="Bodoni MT" panose="02070603080606020203" pitchFamily="18" charset="0"/>
              </a:rPr>
              <a:t>Direct engagement with NIFA </a:t>
            </a:r>
          </a:p>
          <a:p>
            <a:pPr lvl="1"/>
            <a:r>
              <a:rPr lang="en-US" sz="1800" dirty="0">
                <a:latin typeface="Bodoni MT" panose="02070603080606020203" pitchFamily="18" charset="0"/>
              </a:rPr>
              <a:t>Updates at the federal, regional and state levels</a:t>
            </a:r>
          </a:p>
          <a:p>
            <a:pPr lvl="1"/>
            <a:r>
              <a:rPr lang="en-US" sz="1800" dirty="0">
                <a:latin typeface="Bodoni MT" panose="02070603080606020203" pitchFamily="18" charset="0"/>
              </a:rPr>
              <a:t>Financial support</a:t>
            </a:r>
          </a:p>
          <a:p>
            <a:pPr lvl="1"/>
            <a:r>
              <a:rPr lang="en-US" sz="1800" dirty="0">
                <a:latin typeface="Bodoni MT" panose="02070603080606020203" pitchFamily="18" charset="0"/>
              </a:rPr>
              <a:t>More details, next slide</a:t>
            </a:r>
          </a:p>
          <a:p>
            <a:r>
              <a:rPr lang="en-US" dirty="0">
                <a:latin typeface="Bodoni MT" panose="02070603080606020203" pitchFamily="18" charset="0"/>
              </a:rPr>
              <a:t>Advisory Committees (AC), agInnovation North Central Multistate Research Committee (MRC), Administrative Advisors (AA), NIFA, committee chairs and the committees all help set the bar for achievement</a:t>
            </a:r>
          </a:p>
          <a:p>
            <a:pPr marL="274320" lvl="1" indent="0">
              <a:buNone/>
            </a:pPr>
            <a:endParaRPr lang="en-US" sz="1800" dirty="0">
              <a:latin typeface="Bodoni MT" panose="02070603080606020203" pitchFamily="18" charset="0"/>
            </a:endParaRPr>
          </a:p>
          <a:p>
            <a:pPr lvl="1"/>
            <a:endParaRPr lang="en-US" sz="1800" dirty="0">
              <a:latin typeface="Bodoni MT" panose="02070603080606020203" pitchFamily="18" charset="0"/>
            </a:endParaRPr>
          </a:p>
          <a:p>
            <a:endParaRPr lang="en-US" dirty="0">
              <a:latin typeface="Bodoni MT" panose="02070603080606020203" pitchFamily="18" charset="0"/>
            </a:endParaRPr>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logo for a university&#10;&#10;Description automatically generated">
            <a:extLst>
              <a:ext uri="{FF2B5EF4-FFF2-40B4-BE49-F238E27FC236}">
                <a16:creationId xmlns:a16="http://schemas.microsoft.com/office/drawing/2014/main" id="{5FE63391-6E0D-63FE-234B-15D4A91C8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0" y="13451"/>
            <a:ext cx="1349478" cy="1349478"/>
          </a:xfrm>
          <a:prstGeom prst="rect">
            <a:avLst/>
          </a:prstGeom>
        </p:spPr>
      </p:pic>
      <p:pic>
        <p:nvPicPr>
          <p:cNvPr id="10" name="Picture 9">
            <a:extLst>
              <a:ext uri="{FF2B5EF4-FFF2-40B4-BE49-F238E27FC236}">
                <a16:creationId xmlns:a16="http://schemas.microsoft.com/office/drawing/2014/main" id="{56B1323B-3BAE-C930-1133-269A203D4CD6}"/>
              </a:ext>
            </a:extLst>
          </p:cNvPr>
          <p:cNvPicPr>
            <a:picLocks noChangeAspect="1"/>
          </p:cNvPicPr>
          <p:nvPr/>
        </p:nvPicPr>
        <p:blipFill>
          <a:blip r:embed="rId9"/>
          <a:stretch>
            <a:fillRect/>
          </a:stretch>
        </p:blipFill>
        <p:spPr>
          <a:xfrm>
            <a:off x="1526145" y="5385943"/>
            <a:ext cx="1347333" cy="1353429"/>
          </a:xfrm>
          <a:prstGeom prst="rect">
            <a:avLst/>
          </a:prstGeom>
        </p:spPr>
      </p:pic>
    </p:spTree>
    <p:extLst>
      <p:ext uri="{BB962C8B-B14F-4D97-AF65-F5344CB8AC3E}">
        <p14:creationId xmlns:p14="http://schemas.microsoft.com/office/powerpoint/2010/main" val="252995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5CED-B43F-63C9-8600-B21C0354E46F}"/>
              </a:ext>
            </a:extLst>
          </p:cNvPr>
          <p:cNvSpPr>
            <a:spLocks noGrp="1"/>
          </p:cNvSpPr>
          <p:nvPr>
            <p:ph type="title"/>
          </p:nvPr>
        </p:nvSpPr>
        <p:spPr>
          <a:xfrm>
            <a:off x="1238767" y="-76200"/>
            <a:ext cx="4534047" cy="1550284"/>
          </a:xfrm>
        </p:spPr>
        <p:txBody>
          <a:bodyPr>
            <a:normAutofit/>
          </a:bodyPr>
          <a:lstStyle/>
          <a:p>
            <a:r>
              <a:rPr lang="en-US" sz="2800" b="1" dirty="0"/>
              <a:t>Benefits of Multistate Research Committee's—Spread the Word!</a:t>
            </a:r>
          </a:p>
        </p:txBody>
      </p:sp>
      <p:sp>
        <p:nvSpPr>
          <p:cNvPr id="14" name="Rectangle 13">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FB0CC8F-924F-4AA6-DEF4-8756A095F160}"/>
              </a:ext>
            </a:extLst>
          </p:cNvPr>
          <p:cNvSpPr>
            <a:spLocks noGrp="1"/>
          </p:cNvSpPr>
          <p:nvPr>
            <p:ph idx="1"/>
          </p:nvPr>
        </p:nvSpPr>
        <p:spPr>
          <a:xfrm>
            <a:off x="990600" y="1676400"/>
            <a:ext cx="5104220" cy="3889335"/>
          </a:xfrm>
        </p:spPr>
        <p:txBody>
          <a:bodyPr>
            <a:noAutofit/>
          </a:bodyPr>
          <a:lstStyle/>
          <a:p>
            <a:r>
              <a:rPr lang="en-US" sz="1500" dirty="0">
                <a:latin typeface="Bodoni MT" panose="02070603080606020203" pitchFamily="18" charset="0"/>
              </a:rPr>
              <a:t>Unique and timely topics for collaboration</a:t>
            </a:r>
          </a:p>
          <a:p>
            <a:r>
              <a:rPr lang="en-US" sz="1500" dirty="0">
                <a:latin typeface="Bodoni MT" panose="02070603080606020203" pitchFamily="18" charset="0"/>
              </a:rPr>
              <a:t>Leverage facilities, equipment, expertise, databases, etc.</a:t>
            </a:r>
          </a:p>
          <a:p>
            <a:r>
              <a:rPr lang="en-US" sz="1500" dirty="0">
                <a:latin typeface="Bodoni MT" panose="02070603080606020203" pitchFamily="18" charset="0"/>
              </a:rPr>
              <a:t>Project members may be familiar with grant programs, serve as journal editors, successful faculty members, reviewers for retention or promotion/tenure, etc.</a:t>
            </a:r>
          </a:p>
          <a:p>
            <a:r>
              <a:rPr lang="en-US" sz="1500" dirty="0">
                <a:latin typeface="Bodoni MT" panose="02070603080606020203" pitchFamily="18" charset="0"/>
              </a:rPr>
              <a:t>Identifying and recruiting graduate students and postdocs</a:t>
            </a:r>
          </a:p>
          <a:p>
            <a:r>
              <a:rPr lang="en-US" sz="1500" dirty="0">
                <a:latin typeface="Bodoni MT" panose="02070603080606020203" pitchFamily="18" charset="0"/>
              </a:rPr>
              <a:t>Engage with federal (including NIFA) and other stakeholders</a:t>
            </a:r>
          </a:p>
          <a:p>
            <a:r>
              <a:rPr lang="en-US" sz="1500" dirty="0">
                <a:latin typeface="Bodoni MT" panose="02070603080606020203" pitchFamily="18" charset="0"/>
              </a:rPr>
              <a:t>Leadership opportunities</a:t>
            </a:r>
          </a:p>
          <a:p>
            <a:r>
              <a:rPr lang="en-US" sz="1500" dirty="0">
                <a:latin typeface="Bodoni MT" panose="02070603080606020203" pitchFamily="18" charset="0"/>
              </a:rPr>
              <a:t>Professional development skills</a:t>
            </a:r>
          </a:p>
          <a:p>
            <a:r>
              <a:rPr lang="en-US" sz="1500" dirty="0">
                <a:latin typeface="Bodoni MT" panose="02070603080606020203" pitchFamily="18" charset="0"/>
              </a:rPr>
              <a:t>Financial support (travel, salary and fringe, grad students, technicians, operations, etc.)—varies by institution</a:t>
            </a:r>
          </a:p>
          <a:p>
            <a:r>
              <a:rPr lang="en-US" sz="1500" dirty="0">
                <a:latin typeface="Bodoni MT" panose="02070603080606020203" pitchFamily="18" charset="0"/>
              </a:rPr>
              <a:t>Modest accountability requirements—opportunities outweigh the time commitment (next slide)</a:t>
            </a:r>
          </a:p>
          <a:p>
            <a:endParaRPr lang="en-US" sz="1500" dirty="0">
              <a:latin typeface="Bodoni MT" panose="02070603080606020203" pitchFamily="18" charset="0"/>
            </a:endParaRPr>
          </a:p>
          <a:p>
            <a:endParaRPr lang="en-US" sz="1500" dirty="0">
              <a:latin typeface="Bodoni MT" panose="02070603080606020203" pitchFamily="18" charset="0"/>
            </a:endParaRPr>
          </a:p>
        </p:txBody>
      </p:sp>
      <p:pic>
        <p:nvPicPr>
          <p:cNvPr id="6" name="Picture 5" descr="Boy standing on a stool in the middle of road with megaphone">
            <a:extLst>
              <a:ext uri="{FF2B5EF4-FFF2-40B4-BE49-F238E27FC236}">
                <a16:creationId xmlns:a16="http://schemas.microsoft.com/office/drawing/2014/main" id="{A6F54605-475C-BA3B-9E54-2B52102AF6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29" r="23948" b="-1"/>
          <a:stretch/>
        </p:blipFill>
        <p:spPr>
          <a:xfrm>
            <a:off x="6097181" y="10"/>
            <a:ext cx="6094819" cy="6857990"/>
          </a:xfrm>
          <a:prstGeom prst="rect">
            <a:avLst/>
          </a:prstGeom>
        </p:spPr>
      </p:pic>
    </p:spTree>
    <p:extLst>
      <p:ext uri="{BB962C8B-B14F-4D97-AF65-F5344CB8AC3E}">
        <p14:creationId xmlns:p14="http://schemas.microsoft.com/office/powerpoint/2010/main" val="299112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9-2ABE-4B9D-29EA-14F340EAB08D}"/>
              </a:ext>
            </a:extLst>
          </p:cNvPr>
          <p:cNvSpPr>
            <a:spLocks noGrp="1"/>
          </p:cNvSpPr>
          <p:nvPr>
            <p:ph type="title"/>
          </p:nvPr>
        </p:nvSpPr>
        <p:spPr>
          <a:xfrm>
            <a:off x="6437669" y="29497"/>
            <a:ext cx="4534047" cy="1584895"/>
          </a:xfrm>
        </p:spPr>
        <p:txBody>
          <a:bodyPr>
            <a:normAutofit/>
          </a:bodyPr>
          <a:lstStyle/>
          <a:p>
            <a:r>
              <a:rPr lang="en-US" dirty="0"/>
              <a:t>Committee Responsibilities</a:t>
            </a:r>
          </a:p>
        </p:txBody>
      </p:sp>
      <p:pic>
        <p:nvPicPr>
          <p:cNvPr id="5" name="Picture 4" descr="Group of people communicating around a table">
            <a:extLst>
              <a:ext uri="{FF2B5EF4-FFF2-40B4-BE49-F238E27FC236}">
                <a16:creationId xmlns:a16="http://schemas.microsoft.com/office/drawing/2014/main" id="{AC84073E-B368-9C8D-CAA0-93553FFA1882}"/>
              </a:ext>
            </a:extLst>
          </p:cNvPr>
          <p:cNvPicPr>
            <a:picLocks noChangeAspect="1"/>
          </p:cNvPicPr>
          <p:nvPr/>
        </p:nvPicPr>
        <p:blipFill rotWithShape="1">
          <a:blip r:embed="rId3">
            <a:extLst>
              <a:ext uri="{28A0092B-C50C-407E-A947-70E740481C1C}">
                <a14:useLocalDpi xmlns:a14="http://schemas.microsoft.com/office/drawing/2010/main" val="0"/>
              </a:ext>
            </a:extLst>
          </a:blip>
          <a:srcRect l="20390" r="20287"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86A6484E-7F0F-CAA8-BF92-ABCB75048E38}"/>
              </a:ext>
            </a:extLst>
          </p:cNvPr>
          <p:cNvSpPr>
            <a:spLocks noGrp="1"/>
          </p:cNvSpPr>
          <p:nvPr>
            <p:ph idx="1"/>
          </p:nvPr>
        </p:nvSpPr>
        <p:spPr>
          <a:xfrm>
            <a:off x="6094819" y="1905000"/>
            <a:ext cx="5106580" cy="4800600"/>
          </a:xfrm>
        </p:spPr>
        <p:txBody>
          <a:bodyPr>
            <a:noAutofit/>
          </a:bodyPr>
          <a:lstStyle/>
          <a:p>
            <a:pPr lvl="1"/>
            <a:r>
              <a:rPr lang="en-US" dirty="0">
                <a:latin typeface="Bodoni MT" panose="02070603080606020203" pitchFamily="18" charset="0"/>
              </a:rPr>
              <a:t>Participant appointment by </a:t>
            </a:r>
            <a:r>
              <a:rPr lang="en-US" u="sng" dirty="0">
                <a:latin typeface="Bodoni MT" panose="02070603080606020203" pitchFamily="18" charset="0"/>
              </a:rPr>
              <a:t>your</a:t>
            </a:r>
            <a:r>
              <a:rPr lang="en-US" dirty="0">
                <a:latin typeface="Bodoni MT" panose="02070603080606020203" pitchFamily="18" charset="0"/>
              </a:rPr>
              <a:t> AES director</a:t>
            </a:r>
          </a:p>
          <a:p>
            <a:pPr lvl="1"/>
            <a:r>
              <a:rPr lang="en-US" dirty="0">
                <a:latin typeface="Bodoni MT" panose="02070603080606020203" pitchFamily="18" charset="0"/>
              </a:rPr>
              <a:t>Plan annual (or more) meetings (agenda, leadership, notes)</a:t>
            </a:r>
          </a:p>
          <a:p>
            <a:pPr lvl="1"/>
            <a:r>
              <a:rPr lang="en-US" dirty="0">
                <a:latin typeface="Bodoni MT" panose="02070603080606020203" pitchFamily="18" charset="0"/>
              </a:rPr>
              <a:t>Conduct meeting (tied to project objectives)</a:t>
            </a:r>
          </a:p>
          <a:p>
            <a:pPr lvl="1"/>
            <a:r>
              <a:rPr lang="en-US" dirty="0">
                <a:latin typeface="Bodoni MT" panose="02070603080606020203" pitchFamily="18" charset="0"/>
              </a:rPr>
              <a:t>Encourage broad participation with LGUs, non-LGUs, USDA ARS, other federal-state agencies, public and private sector</a:t>
            </a:r>
          </a:p>
          <a:p>
            <a:pPr lvl="1"/>
            <a:r>
              <a:rPr lang="en-US" dirty="0">
                <a:latin typeface="Bodoni MT" panose="02070603080606020203" pitchFamily="18" charset="0"/>
              </a:rPr>
              <a:t>Create annual (SAES-422s/termination) reports</a:t>
            </a:r>
          </a:p>
          <a:p>
            <a:pPr lvl="2"/>
            <a:r>
              <a:rPr lang="en-US" sz="1600" u="sng" dirty="0">
                <a:latin typeface="Bodoni MT" panose="02070603080606020203" pitchFamily="18" charset="0"/>
              </a:rPr>
              <a:t>Multistate</a:t>
            </a:r>
            <a:r>
              <a:rPr lang="en-US" sz="1600" dirty="0">
                <a:latin typeface="Bodoni MT" panose="02070603080606020203" pitchFamily="18" charset="0"/>
              </a:rPr>
              <a:t>, </a:t>
            </a:r>
            <a:r>
              <a:rPr lang="en-US" sz="1600" u="sng" dirty="0">
                <a:latin typeface="Bodoni MT" panose="02070603080606020203" pitchFamily="18" charset="0"/>
              </a:rPr>
              <a:t>collaborative</a:t>
            </a:r>
            <a:r>
              <a:rPr lang="en-US" sz="1600" dirty="0">
                <a:latin typeface="Bodoni MT" panose="02070603080606020203" pitchFamily="18" charset="0"/>
              </a:rPr>
              <a:t> work, outputs, </a:t>
            </a:r>
            <a:r>
              <a:rPr lang="en-US" sz="1600" u="sng" dirty="0">
                <a:latin typeface="Bodoni MT" panose="02070603080606020203" pitchFamily="18" charset="0"/>
              </a:rPr>
              <a:t>impacts</a:t>
            </a:r>
            <a:endParaRPr lang="en-US" sz="1600" dirty="0">
              <a:latin typeface="Bodoni MT" panose="02070603080606020203" pitchFamily="18" charset="0"/>
            </a:endParaRPr>
          </a:p>
          <a:p>
            <a:pPr lvl="2"/>
            <a:r>
              <a:rPr lang="en-US" sz="1600" dirty="0">
                <a:latin typeface="Bodoni MT" panose="02070603080606020203" pitchFamily="18" charset="0"/>
              </a:rPr>
              <a:t>NIMSS (collect report data)</a:t>
            </a:r>
          </a:p>
          <a:p>
            <a:pPr lvl="2"/>
            <a:r>
              <a:rPr lang="en-US" sz="1600" dirty="0">
                <a:latin typeface="Bodoni MT" panose="02070603080606020203" pitchFamily="18" charset="0"/>
              </a:rPr>
              <a:t>MRF Impacts (impact reporting)</a:t>
            </a:r>
          </a:p>
          <a:p>
            <a:pPr lvl="1"/>
            <a:r>
              <a:rPr lang="en-US" dirty="0">
                <a:latin typeface="Bodoni MT" panose="02070603080606020203" pitchFamily="18" charset="0"/>
              </a:rPr>
              <a:t>Check out National Impact Database and MRF Impacts Reporting (another agInnovation North Central ppt presentation)</a:t>
            </a:r>
          </a:p>
          <a:p>
            <a:pPr lvl="1"/>
            <a:r>
              <a:rPr lang="en-US" dirty="0">
                <a:latin typeface="Bodoni MT" panose="02070603080606020203" pitchFamily="18" charset="0"/>
              </a:rPr>
              <a:t>Project renewal</a:t>
            </a:r>
          </a:p>
          <a:p>
            <a:pPr lvl="1"/>
            <a:r>
              <a:rPr lang="en-US" dirty="0" err="1">
                <a:latin typeface="Bodoni MT" panose="02070603080606020203" pitchFamily="18" charset="0"/>
              </a:rPr>
              <a:t>REEport</a:t>
            </a:r>
            <a:r>
              <a:rPr lang="en-US" dirty="0">
                <a:latin typeface="Bodoni MT" panose="02070603080606020203" pitchFamily="18" charset="0"/>
              </a:rPr>
              <a:t>/NRS is the individual SAES report, not an individual PI/faculty member</a:t>
            </a:r>
          </a:p>
          <a:p>
            <a:endParaRPr lang="en-US" sz="1600" dirty="0">
              <a:latin typeface="Bodoni MT" panose="02070603080606020203" pitchFamily="18" charset="0"/>
            </a:endParaRPr>
          </a:p>
        </p:txBody>
      </p:sp>
    </p:spTree>
    <p:extLst>
      <p:ext uri="{BB962C8B-B14F-4D97-AF65-F5344CB8AC3E}">
        <p14:creationId xmlns:p14="http://schemas.microsoft.com/office/powerpoint/2010/main" val="232983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0814E-6590-BDFA-17B9-08AD74E6FB1A}"/>
              </a:ext>
            </a:extLst>
          </p:cNvPr>
          <p:cNvSpPr>
            <a:spLocks noGrp="1"/>
          </p:cNvSpPr>
          <p:nvPr>
            <p:ph type="title"/>
          </p:nvPr>
        </p:nvSpPr>
        <p:spPr>
          <a:xfrm>
            <a:off x="1261871" y="365760"/>
            <a:ext cx="9858383" cy="1325562"/>
          </a:xfrm>
        </p:spPr>
        <p:txBody>
          <a:bodyPr>
            <a:normAutofit/>
          </a:bodyPr>
          <a:lstStyle/>
          <a:p>
            <a:r>
              <a:rPr lang="en-US" dirty="0"/>
              <a:t>How do you (or your colleague) join a multistate committee?</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E60799F-D711-B93D-73B8-1AE7380DCAC8}"/>
              </a:ext>
            </a:extLst>
          </p:cNvPr>
          <p:cNvGraphicFramePr>
            <a:graphicFrameLocks noGrp="1"/>
          </p:cNvGraphicFramePr>
          <p:nvPr>
            <p:ph idx="1"/>
            <p:extLst>
              <p:ext uri="{D42A27DB-BD31-4B8C-83A1-F6EECF244321}">
                <p14:modId xmlns:p14="http://schemas.microsoft.com/office/powerpoint/2010/main" val="3477085979"/>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788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6324600" y="609600"/>
            <a:ext cx="4063863" cy="639762"/>
          </a:xfrm>
        </p:spPr>
        <p:txBody>
          <a:bodyPr vert="horz" lIns="91440" tIns="45720" rIns="91440" bIns="45720" rtlCol="0" anchor="b">
            <a:normAutofit/>
          </a:bodyPr>
          <a:lstStyle/>
          <a:p>
            <a:r>
              <a:rPr lang="en-US" sz="3200" b="1" dirty="0"/>
              <a:t>Project Reviews</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381000" y="1379220"/>
            <a:ext cx="5081813" cy="4099560"/>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5727631" y="1600200"/>
            <a:ext cx="5257799" cy="4267200"/>
          </a:xfrm>
          <a:prstGeom prst="rect">
            <a:avLst/>
          </a:prstGeom>
        </p:spPr>
        <p:txBody>
          <a:bodyPr vert="horz" lIns="91440" tIns="45720" rIns="91440" bIns="45720" rtlCol="0">
            <a:normAutofit fontScale="92500" lnSpcReduction="10000"/>
          </a:bodyPr>
          <a:lstStyle/>
          <a:p>
            <a:pPr marL="285750" indent="-182880" defTabSz="914400">
              <a:lnSpc>
                <a:spcPct val="90000"/>
              </a:lnSpc>
              <a:spcAft>
                <a:spcPts val="600"/>
              </a:spcAft>
              <a:buClr>
                <a:schemeClr val="accent1"/>
              </a:buClr>
              <a:buFont typeface="Arial" panose="020B0604020202020204" pitchFamily="34" charset="0"/>
              <a:buChar char="•"/>
            </a:pPr>
            <a:r>
              <a:rPr lang="en-US" sz="2000" dirty="0"/>
              <a:t>Renewals and new projects reviewed by AA</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Active projects have midterm review by AA</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NCAC (NC Advisory Committee) of heads/chairs conduct scientific disciplinary review OR 2-3 experts are selected as peer reviewers if we don’t have an NCAC in the field (i.e., human sciences, forestry)</a:t>
            </a:r>
            <a:br>
              <a:rPr lang="en-US" sz="2000" dirty="0"/>
            </a:br>
            <a:endParaRPr lang="en-US" sz="2000" dirty="0"/>
          </a:p>
          <a:p>
            <a:pPr marL="285750" indent="-182880" defTabSz="914400">
              <a:lnSpc>
                <a:spcPct val="90000"/>
              </a:lnSpc>
              <a:spcAft>
                <a:spcPts val="600"/>
              </a:spcAft>
              <a:buClr>
                <a:schemeClr val="accent1"/>
              </a:buClr>
              <a:buFont typeface="Arial" panose="020B0604020202020204" pitchFamily="34" charset="0"/>
              <a:buChar char="•"/>
            </a:pPr>
            <a:r>
              <a:rPr lang="en-US" sz="2000" dirty="0"/>
              <a:t>NC MRC (Multistate Research Committee) does individual and collective reviews considering AAs, NCAC/Experts resulting in recommendations to agInnovation North Central</a:t>
            </a:r>
          </a:p>
        </p:txBody>
      </p:sp>
    </p:spTree>
    <p:extLst>
      <p:ext uri="{BB962C8B-B14F-4D97-AF65-F5344CB8AC3E}">
        <p14:creationId xmlns:p14="http://schemas.microsoft.com/office/powerpoint/2010/main" val="302959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dirty="0"/>
              <a:t>agInnovation North Central Timeline:  </a:t>
            </a:r>
            <a:br>
              <a:rPr lang="en-US" dirty="0"/>
            </a:br>
            <a:r>
              <a:rPr lang="en-US"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439737830"/>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96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3962400" y="279401"/>
            <a:ext cx="6784259" cy="1533627"/>
          </a:xfrm>
        </p:spPr>
        <p:txBody>
          <a:bodyPr vert="horz" lIns="91440" tIns="45720" rIns="91440" bIns="45720" rtlCol="0">
            <a:normAutofit/>
          </a:bodyPr>
          <a:lstStyle/>
          <a:p>
            <a:r>
              <a:rPr lang="en-US" sz="4100" b="1" dirty="0"/>
              <a:t>This Multistate Committee’s Timeline</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3962400" y="2092420"/>
            <a:ext cx="7086600" cy="4460780"/>
          </a:xfrm>
        </p:spPr>
        <p:txBody>
          <a:bodyPr>
            <a:normAutofit/>
          </a:bodyPr>
          <a:lstStyle/>
          <a:p>
            <a:r>
              <a:rPr lang="en-US" dirty="0"/>
              <a:t>NIMSS Homepage:</a:t>
            </a:r>
          </a:p>
          <a:p>
            <a:r>
              <a:rPr lang="en-US" dirty="0"/>
              <a:t>Project start/end dates:</a:t>
            </a:r>
          </a:p>
          <a:p>
            <a:r>
              <a:rPr lang="en-US" dirty="0"/>
              <a:t>Midterm review time: Early in 2027 (winter/spring)</a:t>
            </a:r>
          </a:p>
          <a:p>
            <a:r>
              <a:rPr lang="en-US" dirty="0"/>
              <a:t>Renewal proposal due:  </a:t>
            </a:r>
            <a:r>
              <a:rPr lang="en-US" dirty="0">
                <a:hlinkClick r:id="rId4"/>
              </a:rPr>
              <a:t>See instructions/deadlines here</a:t>
            </a:r>
            <a:endParaRPr lang="en-US" dirty="0"/>
          </a:p>
          <a:p>
            <a:r>
              <a:rPr lang="en-US" dirty="0"/>
              <a:t>Annual report due (60 days after meeting):</a:t>
            </a:r>
          </a:p>
          <a:p>
            <a:r>
              <a:rPr lang="en-US" dirty="0"/>
              <a:t>Needed updates to NIMSS editors/technical team or chair? Please send updates to Chris Hamilton, </a:t>
            </a:r>
            <a:r>
              <a:rPr lang="en-US" dirty="0">
                <a:hlinkClick r:id="rId5"/>
              </a:rPr>
              <a:t>chamilton@wisc.edu</a:t>
            </a:r>
            <a:r>
              <a:rPr lang="en-US" dirty="0"/>
              <a:t>.</a:t>
            </a:r>
          </a:p>
          <a:p>
            <a:pPr lvl="1"/>
            <a:r>
              <a:rPr lang="en-US" dirty="0"/>
              <a:t>Editors/Technical Leaders – Chair: </a:t>
            </a:r>
          </a:p>
          <a:p>
            <a:pPr lvl="1"/>
            <a:r>
              <a:rPr lang="en-US" dirty="0"/>
              <a:t>Admin Advisor (AA) – </a:t>
            </a:r>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16">
            <a:extLst>
              <a:ext uri="{FF2B5EF4-FFF2-40B4-BE49-F238E27FC236}">
                <a16:creationId xmlns:a16="http://schemas.microsoft.com/office/drawing/2014/main" id="{64F97EC1-3569-4A79-9DB8-CC79407DF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4" name="Picture 3" descr="Sticky notes with question marks">
            <a:extLst>
              <a:ext uri="{FF2B5EF4-FFF2-40B4-BE49-F238E27FC236}">
                <a16:creationId xmlns:a16="http://schemas.microsoft.com/office/drawing/2014/main" id="{BB84E74E-3347-35AD-E1B4-BF74155311D4}"/>
              </a:ext>
            </a:extLst>
          </p:cNvPr>
          <p:cNvPicPr>
            <a:picLocks noChangeAspect="1"/>
          </p:cNvPicPr>
          <p:nvPr/>
        </p:nvPicPr>
        <p:blipFill rotWithShape="1">
          <a:blip r:embed="rId3"/>
          <a:srcRect t="1150" r="-1" b="-1"/>
          <a:stretch/>
        </p:blipFill>
        <p:spPr>
          <a:xfrm>
            <a:off x="899160" y="1"/>
            <a:ext cx="10393680" cy="6858000"/>
          </a:xfrm>
          <a:prstGeom prst="rect">
            <a:avLst/>
          </a:prstGeom>
        </p:spPr>
      </p:pic>
      <p:sp>
        <p:nvSpPr>
          <p:cNvPr id="29" name="Rectangle 18">
            <a:extLst>
              <a:ext uri="{FF2B5EF4-FFF2-40B4-BE49-F238E27FC236}">
                <a16:creationId xmlns:a16="http://schemas.microsoft.com/office/drawing/2014/main" id="{13E08444-43C3-4332-B02D-F2DBC8C1D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B61CBC09-B977-68F6-2221-666B5660DFE8}"/>
              </a:ext>
            </a:extLst>
          </p:cNvPr>
          <p:cNvSpPr>
            <a:spLocks noGrp="1"/>
          </p:cNvSpPr>
          <p:nvPr>
            <p:ph type="title"/>
          </p:nvPr>
        </p:nvSpPr>
        <p:spPr>
          <a:xfrm>
            <a:off x="1261872" y="723331"/>
            <a:ext cx="9418320" cy="3875965"/>
          </a:xfrm>
          <a:noFill/>
        </p:spPr>
        <p:txBody>
          <a:bodyPr vert="horz" lIns="91440" tIns="45720" rIns="91440" bIns="45720" rtlCol="0" anchor="ctr">
            <a:normAutofit/>
          </a:bodyPr>
          <a:lstStyle/>
          <a:p>
            <a:pPr algn="ctr">
              <a:lnSpc>
                <a:spcPct val="85000"/>
              </a:lnSpc>
            </a:pPr>
            <a:r>
              <a:rPr lang="en-US" b="1">
                <a:solidFill>
                  <a:srgbClr val="FFFFFF"/>
                </a:solidFill>
              </a:rPr>
              <a:t>Questions?</a:t>
            </a:r>
          </a:p>
        </p:txBody>
      </p:sp>
      <p:cxnSp>
        <p:nvCxnSpPr>
          <p:cNvPr id="30" name="Straight Connector 20">
            <a:extLst>
              <a:ext uri="{FF2B5EF4-FFF2-40B4-BE49-F238E27FC236}">
                <a16:creationId xmlns:a16="http://schemas.microsoft.com/office/drawing/2014/main" id="{4D848F31-B9E9-4B45-86EB-66A7D70D48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975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4773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457200" y="71492"/>
            <a:ext cx="9692640" cy="1325562"/>
          </a:xfrm>
        </p:spPr>
        <p:txBody>
          <a:bodyPr>
            <a:normAutofit/>
          </a:bodyPr>
          <a:lstStyle/>
          <a:p>
            <a:r>
              <a:rPr lang="en-US" dirty="0">
                <a:solidFill>
                  <a:srgbClr val="FFFFFF"/>
                </a:solidFill>
                <a:latin typeface="Bodoni MT" panose="02070603080606020203" pitchFamily="18" charset="0"/>
              </a:rPr>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228600" y="1562063"/>
            <a:ext cx="10573512" cy="1369750"/>
          </a:xfrm>
        </p:spPr>
        <p:txBody>
          <a:bodyPr>
            <a:noAutofit/>
          </a:bodyPr>
          <a:lstStyle/>
          <a:p>
            <a:r>
              <a:rPr lang="en-US" i="1" dirty="0">
                <a:solidFill>
                  <a:schemeClr val="bg1"/>
                </a:solidFill>
              </a:rPr>
              <a:t>Multistate projects are one of the most unique and gratifying elements of the research enterprise of Land-grant universities.</a:t>
            </a:r>
          </a:p>
          <a:p>
            <a:r>
              <a:rPr lang="en-US" i="1" dirty="0">
                <a:solidFill>
                  <a:schemeClr val="bg1"/>
                </a:solidFill>
              </a:rPr>
              <a:t>Through broad and flexible criteria, scientists and educators have a recognized forum to collaborate and innovate with colleagues across the nation.</a:t>
            </a:r>
          </a:p>
          <a:p>
            <a:endParaRPr lang="en-US" dirty="0">
              <a:solidFill>
                <a:srgbClr val="FFFFFF"/>
              </a:solidFill>
            </a:endParaRPr>
          </a:p>
        </p:txBody>
      </p:sp>
      <p:sp>
        <p:nvSpPr>
          <p:cNvPr id="7" name="TextBox 6">
            <a:extLst>
              <a:ext uri="{FF2B5EF4-FFF2-40B4-BE49-F238E27FC236}">
                <a16:creationId xmlns:a16="http://schemas.microsoft.com/office/drawing/2014/main" id="{A349E471-7EE1-ACA5-C58B-6F7CCF2ADB4E}"/>
              </a:ext>
            </a:extLst>
          </p:cNvPr>
          <p:cNvSpPr txBox="1"/>
          <p:nvPr/>
        </p:nvSpPr>
        <p:spPr>
          <a:xfrm>
            <a:off x="152400" y="5076705"/>
            <a:ext cx="6934200" cy="1661993"/>
          </a:xfrm>
          <a:prstGeom prst="rect">
            <a:avLst/>
          </a:prstGeom>
          <a:noFill/>
        </p:spPr>
        <p:txBody>
          <a:bodyPr wrap="square" rtlCol="0">
            <a:spAutoFit/>
          </a:bodyPr>
          <a:lstStyle/>
          <a:p>
            <a:pPr algn="ctr"/>
            <a:r>
              <a:rPr lang="en-US" sz="1600" b="1" dirty="0">
                <a:solidFill>
                  <a:schemeClr val="bg1"/>
                </a:solidFill>
              </a:rPr>
              <a:t>2026 </a:t>
            </a:r>
            <a:r>
              <a:rPr lang="en-US" sz="1600" b="1" dirty="0" err="1">
                <a:solidFill>
                  <a:schemeClr val="bg1"/>
                </a:solidFill>
              </a:rPr>
              <a:t>agNC</a:t>
            </a:r>
            <a:r>
              <a:rPr lang="en-US" sz="1600" b="1" dirty="0">
                <a:solidFill>
                  <a:schemeClr val="bg1"/>
                </a:solidFill>
              </a:rPr>
              <a:t> Excellence in Multistate Research Award Winner: Optimizing Forage and Grazing Cattle Management</a:t>
            </a:r>
          </a:p>
          <a:p>
            <a:pPr algn="ctr"/>
            <a:endParaRPr lang="en-US" sz="1400" b="1" i="1" dirty="0">
              <a:solidFill>
                <a:schemeClr val="bg1"/>
              </a:solidFill>
            </a:endParaRPr>
          </a:p>
          <a:p>
            <a:pPr algn="ctr"/>
            <a:r>
              <a:rPr lang="en-US" sz="1400" b="1" i="1" dirty="0">
                <a:solidFill>
                  <a:schemeClr val="bg1"/>
                </a:solidFill>
              </a:rPr>
              <a:t>Link to agInnovation and other award calls: </a:t>
            </a:r>
            <a:r>
              <a:rPr lang="en-US" sz="1400" b="1" i="1" dirty="0">
                <a:solidFill>
                  <a:schemeClr val="bg1"/>
                </a:solidFill>
                <a:hlinkClick r:id="rId3"/>
              </a:rPr>
              <a:t>https://www.aginnovationnc.org/awards</a:t>
            </a:r>
            <a:endParaRPr lang="en-US" sz="1400" b="1" i="1" dirty="0">
              <a:solidFill>
                <a:schemeClr val="bg1"/>
              </a:solidFill>
            </a:endParaRPr>
          </a:p>
          <a:p>
            <a:pPr algn="ctr"/>
            <a:endParaRPr lang="en-US" sz="1400" b="1" i="1" dirty="0">
              <a:solidFill>
                <a:schemeClr val="bg1"/>
              </a:solidFill>
            </a:endParaRPr>
          </a:p>
          <a:p>
            <a:pPr algn="ctr"/>
            <a:r>
              <a:rPr lang="en-US" sz="1400" b="1" i="1" dirty="0">
                <a:solidFill>
                  <a:schemeClr val="bg1"/>
                </a:solidFill>
              </a:rPr>
              <a:t>Please consider applying for these awards!</a:t>
            </a:r>
            <a:endParaRPr lang="en-US" sz="1400" i="1" dirty="0">
              <a:solidFill>
                <a:schemeClr val="bg1"/>
              </a:solidFill>
            </a:endParaRPr>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4"/>
          <a:srcRect l="61676" t="9991" r="12074" b="5555"/>
          <a:stretch/>
        </p:blipFill>
        <p:spPr>
          <a:xfrm>
            <a:off x="7964550" y="4004767"/>
            <a:ext cx="2369690" cy="2144241"/>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7501348" y="6191819"/>
            <a:ext cx="3296095" cy="369332"/>
          </a:xfrm>
          <a:prstGeom prst="rect">
            <a:avLst/>
          </a:prstGeom>
          <a:noFill/>
        </p:spPr>
        <p:txBody>
          <a:bodyPr wrap="none" rtlCol="0">
            <a:spAutoFit/>
          </a:bodyPr>
          <a:lstStyle/>
          <a:p>
            <a:r>
              <a:rPr lang="en-US" i="1" dirty="0">
                <a:hlinkClick r:id="rId5"/>
              </a:rPr>
              <a:t>https://www.mrfimpacts.org</a:t>
            </a:r>
            <a:endParaRPr lang="en-US" i="1" dirty="0"/>
          </a:p>
        </p:txBody>
      </p:sp>
      <p:pic>
        <p:nvPicPr>
          <p:cNvPr id="10" name="Picture 9" descr="Cows in field">
            <a:extLst>
              <a:ext uri="{FF2B5EF4-FFF2-40B4-BE49-F238E27FC236}">
                <a16:creationId xmlns:a16="http://schemas.microsoft.com/office/drawing/2014/main" id="{629316DF-293D-15A5-02A0-65738ACEAA5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1000" y="3330031"/>
            <a:ext cx="2490528" cy="1661993"/>
          </a:xfrm>
          <a:prstGeom prst="rect">
            <a:avLst/>
          </a:prstGeom>
        </p:spPr>
      </p:pic>
      <p:pic>
        <p:nvPicPr>
          <p:cNvPr id="9" name="Picture 8">
            <a:extLst>
              <a:ext uri="{FF2B5EF4-FFF2-40B4-BE49-F238E27FC236}">
                <a16:creationId xmlns:a16="http://schemas.microsoft.com/office/drawing/2014/main" id="{3D716256-266E-1DA5-A86B-D43CB1329BC5}"/>
              </a:ext>
            </a:extLst>
          </p:cNvPr>
          <p:cNvPicPr>
            <a:picLocks noChangeAspect="1"/>
          </p:cNvPicPr>
          <p:nvPr/>
        </p:nvPicPr>
        <p:blipFill>
          <a:blip r:embed="rId7"/>
          <a:stretch>
            <a:fillRect/>
          </a:stretch>
        </p:blipFill>
        <p:spPr>
          <a:xfrm>
            <a:off x="3318091" y="3006978"/>
            <a:ext cx="6843098" cy="823310"/>
          </a:xfrm>
          <a:prstGeom prst="rect">
            <a:avLst/>
          </a:prstGeom>
        </p:spPr>
      </p:pic>
    </p:spTree>
    <p:extLst>
      <p:ext uri="{BB962C8B-B14F-4D97-AF65-F5344CB8AC3E}">
        <p14:creationId xmlns:p14="http://schemas.microsoft.com/office/powerpoint/2010/main" val="302833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EBD5E-AF29-8AC6-7929-EE07ED4883BF}"/>
              </a:ext>
            </a:extLst>
          </p:cNvPr>
          <p:cNvSpPr>
            <a:spLocks noGrp="1"/>
          </p:cNvSpPr>
          <p:nvPr>
            <p:ph type="title"/>
          </p:nvPr>
        </p:nvSpPr>
        <p:spPr>
          <a:xfrm>
            <a:off x="1269576" y="228600"/>
            <a:ext cx="9858383" cy="1325562"/>
          </a:xfrm>
        </p:spPr>
        <p:txBody>
          <a:bodyPr>
            <a:normAutofit/>
          </a:bodyPr>
          <a:lstStyle/>
          <a:p>
            <a:r>
              <a:rPr lang="en-US" b="1" dirty="0"/>
              <a:t>Supporting Federal Legislation</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B9243F2-893A-DF8B-1E39-AB71BA31EAA2}"/>
              </a:ext>
            </a:extLst>
          </p:cNvPr>
          <p:cNvGraphicFramePr>
            <a:graphicFrameLocks noGrp="1"/>
          </p:cNvGraphicFramePr>
          <p:nvPr>
            <p:ph idx="1"/>
            <p:extLst>
              <p:ext uri="{D42A27DB-BD31-4B8C-83A1-F6EECF244321}">
                <p14:modId xmlns:p14="http://schemas.microsoft.com/office/powerpoint/2010/main" val="3854162026"/>
              </p:ext>
            </p:extLst>
          </p:nvPr>
        </p:nvGraphicFramePr>
        <p:xfrm>
          <a:off x="1262063" y="2013054"/>
          <a:ext cx="10167937" cy="4463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70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248400" y="304800"/>
            <a:ext cx="5029199" cy="158489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spc="-50" dirty="0">
                <a:latin typeface="Bodoni MT" panose="02070603080606020203" pitchFamily="18" charset="0"/>
                <a:ea typeface="+mj-ea"/>
                <a:cs typeface="+mj-cs"/>
              </a:rPr>
              <a:t>Research Capacity – </a:t>
            </a:r>
          </a:p>
          <a:p>
            <a:pPr defTabSz="914400">
              <a:lnSpc>
                <a:spcPct val="90000"/>
              </a:lnSpc>
              <a:spcBef>
                <a:spcPct val="0"/>
              </a:spcBef>
              <a:spcAft>
                <a:spcPts val="600"/>
              </a:spcAft>
            </a:pPr>
            <a:r>
              <a:rPr lang="en-US" sz="3200" b="1" spc="-50" dirty="0">
                <a:latin typeface="Bodoni MT" panose="02070603080606020203" pitchFamily="18" charset="0"/>
                <a:ea typeface="+mj-ea"/>
                <a:cs typeface="+mj-cs"/>
              </a:rPr>
              <a:t>1862 Land-grant Universities</a:t>
            </a:r>
          </a:p>
        </p:txBody>
      </p:sp>
      <p:pic>
        <p:nvPicPr>
          <p:cNvPr id="16" name="Picture 15" descr="House in a field">
            <a:extLst>
              <a:ext uri="{FF2B5EF4-FFF2-40B4-BE49-F238E27FC236}">
                <a16:creationId xmlns:a16="http://schemas.microsoft.com/office/drawing/2014/main" id="{16F05F2F-8264-9AFB-DE0F-01F5DC5DE804}"/>
              </a:ext>
            </a:extLst>
          </p:cNvPr>
          <p:cNvPicPr>
            <a:picLocks noChangeAspect="1"/>
          </p:cNvPicPr>
          <p:nvPr/>
        </p:nvPicPr>
        <p:blipFill rotWithShape="1">
          <a:blip r:embed="rId3"/>
          <a:srcRect l="25499" r="14068" b="-1"/>
          <a:stretch/>
        </p:blipFill>
        <p:spPr>
          <a:xfrm>
            <a:off x="20" y="10"/>
            <a:ext cx="6094799" cy="6857990"/>
          </a:xfrm>
          <a:prstGeom prst="rect">
            <a:avLst/>
          </a:prstGeom>
        </p:spPr>
      </p:pic>
      <p:sp>
        <p:nvSpPr>
          <p:cNvPr id="4" name="Content Placeholder 3"/>
          <p:cNvSpPr>
            <a:spLocks noGrp="1"/>
          </p:cNvSpPr>
          <p:nvPr>
            <p:ph idx="1"/>
          </p:nvPr>
        </p:nvSpPr>
        <p:spPr>
          <a:xfrm>
            <a:off x="6248400" y="2286000"/>
            <a:ext cx="4572002" cy="3880514"/>
          </a:xfrm>
        </p:spPr>
        <p:txBody>
          <a:bodyPr vert="horz" lIns="91440" tIns="45720" rIns="91440" bIns="45720" rtlCol="0">
            <a:normAutofit fontScale="85000" lnSpcReduction="10000"/>
          </a:bodyPr>
          <a:lstStyle/>
          <a:p>
            <a:pPr marL="0">
              <a:spcBef>
                <a:spcPts val="1414"/>
              </a:spcBef>
              <a:spcAft>
                <a:spcPts val="202"/>
              </a:spcAft>
              <a:buNone/>
            </a:pPr>
            <a:r>
              <a:rPr lang="en-US" sz="2000" b="1" u="sng" spc="10" baseline="0" dirty="0"/>
              <a:t>Hatch Act (1887)</a:t>
            </a:r>
            <a:r>
              <a:rPr lang="en-US" sz="2000" b="1" spc="10" baseline="0" dirty="0"/>
              <a:t> </a:t>
            </a:r>
          </a:p>
          <a:p>
            <a:pPr marL="184709">
              <a:spcBef>
                <a:spcPts val="1414"/>
              </a:spcBef>
              <a:spcAft>
                <a:spcPts val="202"/>
              </a:spcAft>
            </a:pPr>
            <a:r>
              <a:rPr lang="en-US" sz="1900" spc="10" baseline="0" dirty="0">
                <a:latin typeface="Bodoni MT" panose="02070603080606020203" pitchFamily="18" charset="0"/>
              </a:rPr>
              <a:t>…establishment of a department to be known and designated as an agricultural experiment station under direction of the 1862 LGU”</a:t>
            </a:r>
          </a:p>
          <a:p>
            <a:pPr marL="184709">
              <a:spcBef>
                <a:spcPts val="1414"/>
              </a:spcBef>
              <a:spcAft>
                <a:spcPts val="202"/>
              </a:spcAft>
            </a:pPr>
            <a:r>
              <a:rPr lang="en-US" sz="1900" spc="10" baseline="0" dirty="0">
                <a:latin typeface="Bodoni MT" panose="02070603080606020203" pitchFamily="18" charset="0"/>
              </a:rPr>
              <a:t>For FY1955 fixed base and if in excess of base then using a “formula”:</a:t>
            </a:r>
          </a:p>
          <a:p>
            <a:pPr marL="461772" lvl="1">
              <a:spcBef>
                <a:spcPts val="303"/>
              </a:spcBef>
              <a:spcAft>
                <a:spcPts val="303"/>
              </a:spcAft>
            </a:pPr>
            <a:r>
              <a:rPr lang="en-US" sz="1900" dirty="0">
                <a:latin typeface="Bodoni MT" panose="02070603080606020203" pitchFamily="18" charset="0"/>
              </a:rPr>
              <a:t>20% equally to each State</a:t>
            </a:r>
          </a:p>
          <a:p>
            <a:pPr marL="461772" lvl="1">
              <a:spcBef>
                <a:spcPts val="303"/>
              </a:spcBef>
              <a:spcAft>
                <a:spcPts val="303"/>
              </a:spcAft>
            </a:pPr>
            <a:r>
              <a:rPr lang="en-US" sz="1900" dirty="0">
                <a:latin typeface="Bodoni MT" panose="02070603080606020203" pitchFamily="18" charset="0"/>
              </a:rPr>
              <a:t>26% proportionate to relative rural in State to total rural population of all states</a:t>
            </a:r>
          </a:p>
          <a:p>
            <a:pPr marL="461772" lvl="1">
              <a:spcBef>
                <a:spcPts val="303"/>
              </a:spcBef>
              <a:spcAft>
                <a:spcPts val="303"/>
              </a:spcAft>
            </a:pPr>
            <a:r>
              <a:rPr lang="en-US" sz="1900" dirty="0">
                <a:latin typeface="Bodoni MT" panose="02070603080606020203" pitchFamily="18" charset="0"/>
              </a:rPr>
              <a:t>26% proportionate relative farm population in State to total farm population of all states</a:t>
            </a:r>
          </a:p>
          <a:p>
            <a:pPr marL="461772" lvl="1">
              <a:spcBef>
                <a:spcPts val="303"/>
              </a:spcBef>
              <a:spcAft>
                <a:spcPts val="303"/>
              </a:spcAft>
            </a:pPr>
            <a:r>
              <a:rPr lang="en-US" sz="1900" dirty="0">
                <a:latin typeface="Bodoni MT" panose="02070603080606020203" pitchFamily="18" charset="0"/>
              </a:rPr>
              <a:t>25% multistate, multidisciplinary, multi-institutional research and more than one state</a:t>
            </a:r>
          </a:p>
          <a:p>
            <a:pPr marL="461772" lvl="1">
              <a:spcBef>
                <a:spcPts val="303"/>
              </a:spcBef>
              <a:spcAft>
                <a:spcPts val="303"/>
              </a:spcAft>
            </a:pPr>
            <a:r>
              <a:rPr lang="en-US" sz="1900" dirty="0">
                <a:latin typeface="Bodoni MT" panose="02070603080606020203" pitchFamily="18" charset="0"/>
              </a:rPr>
              <a:t>3% administration of the Act</a:t>
            </a:r>
          </a:p>
        </p:txBody>
      </p:sp>
    </p:spTree>
    <p:extLst>
      <p:ext uri="{BB962C8B-B14F-4D97-AF65-F5344CB8AC3E}">
        <p14:creationId xmlns:p14="http://schemas.microsoft.com/office/powerpoint/2010/main" val="258736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E68EA504-F6E5-457A-ACFA-2F5FEB89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49550" y="842617"/>
            <a:ext cx="9646743" cy="646331"/>
          </a:xfrm>
          <a:prstGeom prst="rect">
            <a:avLst/>
          </a:prstGeom>
          <a:noFill/>
        </p:spPr>
        <p:txBody>
          <a:bodyPr wrap="none" rtlCol="0">
            <a:spAutoFit/>
          </a:bodyPr>
          <a:lstStyle/>
          <a:p>
            <a:pPr defTabSz="411480">
              <a:spcAft>
                <a:spcPts val="600"/>
              </a:spcAft>
            </a:pPr>
            <a:r>
              <a:rPr lang="en-US" sz="3600" b="1" kern="1200" dirty="0">
                <a:solidFill>
                  <a:schemeClr val="bg1"/>
                </a:solidFill>
                <a:latin typeface="Bodoni MT" panose="02070603080606020203" pitchFamily="18" charset="0"/>
                <a:ea typeface="+mn-ea"/>
                <a:cs typeface="+mn-cs"/>
              </a:rPr>
              <a:t>Research Capacity – 1862 Land-grant Universities</a:t>
            </a:r>
            <a:endParaRPr lang="en-US" sz="3600" b="1" dirty="0">
              <a:solidFill>
                <a:schemeClr val="bg1"/>
              </a:solidFill>
              <a:latin typeface="Bodoni MT" panose="02070603080606020203" pitchFamily="18" charset="0"/>
            </a:endParaRPr>
          </a:p>
        </p:txBody>
      </p:sp>
      <p:graphicFrame>
        <p:nvGraphicFramePr>
          <p:cNvPr id="16" name="Content Placeholder 3">
            <a:extLst>
              <a:ext uri="{FF2B5EF4-FFF2-40B4-BE49-F238E27FC236}">
                <a16:creationId xmlns:a16="http://schemas.microsoft.com/office/drawing/2014/main" id="{1B0838BC-1B04-6005-8A02-CC64EE7AE82F}"/>
              </a:ext>
            </a:extLst>
          </p:cNvPr>
          <p:cNvGraphicFramePr>
            <a:graphicFrameLocks noGrp="1"/>
          </p:cNvGraphicFramePr>
          <p:nvPr>
            <p:ph idx="1"/>
            <p:extLst>
              <p:ext uri="{D42A27DB-BD31-4B8C-83A1-F6EECF244321}">
                <p14:modId xmlns:p14="http://schemas.microsoft.com/office/powerpoint/2010/main" val="871100012"/>
              </p:ext>
            </p:extLst>
          </p:nvPr>
        </p:nvGraphicFramePr>
        <p:xfrm>
          <a:off x="1261872" y="2005739"/>
          <a:ext cx="8595360" cy="4174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5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3747665" y="321237"/>
            <a:ext cx="7360797" cy="1432558"/>
          </a:xfrm>
        </p:spPr>
        <p:txBody>
          <a:bodyPr>
            <a:normAutofit/>
          </a:bodyPr>
          <a:lstStyle/>
          <a:p>
            <a:r>
              <a:rPr lang="en-US" sz="4100" b="1" dirty="0">
                <a:latin typeface="Bodoni MT" panose="02070603080606020203" pitchFamily="18" charset="0"/>
              </a:rPr>
              <a:t>Hatch Funding: National and </a:t>
            </a:r>
            <a:r>
              <a:rPr lang="en-US" b="1" dirty="0">
                <a:latin typeface="Bodoni MT" panose="02070603080606020203" pitchFamily="18" charset="0"/>
              </a:rPr>
              <a:t>North</a:t>
            </a:r>
            <a:r>
              <a:rPr lang="en-US" sz="4100" b="1" dirty="0">
                <a:latin typeface="Bodoni MT" panose="02070603080606020203" pitchFamily="18" charset="0"/>
              </a:rPr>
              <a:t> Central Region (NCR)</a:t>
            </a:r>
          </a:p>
        </p:txBody>
      </p:sp>
      <p:sp>
        <p:nvSpPr>
          <p:cNvPr id="7" name="Content Placeholder 2">
            <a:extLst>
              <a:ext uri="{FF2B5EF4-FFF2-40B4-BE49-F238E27FC236}">
                <a16:creationId xmlns:a16="http://schemas.microsoft.com/office/drawing/2014/main" id="{A37254DA-BABA-6DD0-78B0-575DA9FAA8F7}"/>
              </a:ext>
            </a:extLst>
          </p:cNvPr>
          <p:cNvSpPr>
            <a:spLocks noGrp="1"/>
          </p:cNvSpPr>
          <p:nvPr>
            <p:ph idx="1"/>
          </p:nvPr>
        </p:nvSpPr>
        <p:spPr>
          <a:xfrm>
            <a:off x="3747664" y="1905000"/>
            <a:ext cx="7360797" cy="4800600"/>
          </a:xfrm>
        </p:spPr>
        <p:txBody>
          <a:bodyPr>
            <a:normAutofit fontScale="92500"/>
          </a:bodyPr>
          <a:lstStyle/>
          <a:p>
            <a:r>
              <a:rPr lang="en-US" b="1" dirty="0"/>
              <a:t>FFY2026 Hatch Act--$265M to 57 institutions nationally (flat funding at FFY2024 &amp; 25 levels)</a:t>
            </a:r>
          </a:p>
          <a:p>
            <a:pPr lvl="1"/>
            <a:r>
              <a:rPr lang="en-US" sz="1800" i="1" dirty="0"/>
              <a:t>(minus federal administration and small business set asides, ~6%) </a:t>
            </a:r>
          </a:p>
          <a:p>
            <a:pPr lvl="1"/>
            <a:r>
              <a:rPr lang="en-US" b="1" i="1" dirty="0"/>
              <a:t>NCR (12 institutions) total Hatch Regular: ~$57M</a:t>
            </a:r>
            <a:endParaRPr lang="en-US" i="1" dirty="0"/>
          </a:p>
          <a:p>
            <a:r>
              <a:rPr lang="en-US" b="1" dirty="0"/>
              <a:t>Hatch Multistate Research (at least 25% of Hatch Act) = $65M to 57 institutions nationally</a:t>
            </a:r>
          </a:p>
          <a:p>
            <a:pPr lvl="1"/>
            <a:r>
              <a:rPr lang="en-US" i="1" dirty="0"/>
              <a:t>NCR (12 institutions) total Hatch Multistate: ~$16M </a:t>
            </a:r>
          </a:p>
          <a:p>
            <a:pPr lvl="1"/>
            <a:r>
              <a:rPr lang="en-US" i="1" dirty="0"/>
              <a:t>See </a:t>
            </a:r>
            <a:r>
              <a:rPr lang="en-US" i="1" dirty="0">
                <a:hlinkClick r:id="rId4"/>
              </a:rPr>
              <a:t>https://www.aginnovationnc.org/multistate-research-funding</a:t>
            </a:r>
            <a:r>
              <a:rPr lang="en-US" i="1" dirty="0"/>
              <a:t> for more details on NC Hatch Multistate.</a:t>
            </a:r>
          </a:p>
          <a:p>
            <a:r>
              <a:rPr lang="en-US" sz="1600" b="1" dirty="0"/>
              <a:t>FFY27 Appropriations:</a:t>
            </a:r>
          </a:p>
          <a:p>
            <a:pPr lvl="1"/>
            <a:r>
              <a:rPr lang="en-US" dirty="0"/>
              <a:t>Congressional support for capacity programs remains strong across both parties, with key appropriators understanding their vital value.</a:t>
            </a:r>
          </a:p>
          <a:p>
            <a:pPr lvl="1"/>
            <a:r>
              <a:rPr lang="en-US" dirty="0">
                <a:highlight>
                  <a:srgbClr val="FFFF00"/>
                </a:highlight>
              </a:rPr>
              <a:t>House budget holds Hatch flat again for FFY27. As of 6/9, the Senate is reviewing the PBR. </a:t>
            </a:r>
          </a:p>
          <a:p>
            <a:pPr lvl="1"/>
            <a:r>
              <a:rPr lang="en-US" dirty="0"/>
              <a:t>Midterm elections create pressure on lawmakers to avoid deep cuts, potentially benefiting funding.</a:t>
            </a:r>
          </a:p>
          <a:p>
            <a:pPr lvl="1"/>
            <a:r>
              <a:rPr lang="en-US" dirty="0"/>
              <a:t>CR likely through midterms, maybe past Thanksgiving</a:t>
            </a:r>
          </a:p>
        </p:txBody>
      </p:sp>
    </p:spTree>
    <p:extLst>
      <p:ext uri="{BB962C8B-B14F-4D97-AF65-F5344CB8AC3E}">
        <p14:creationId xmlns:p14="http://schemas.microsoft.com/office/powerpoint/2010/main" val="218505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1227705" y="566406"/>
            <a:ext cx="5997678" cy="1060388"/>
          </a:xfrm>
        </p:spPr>
        <p:txBody>
          <a:bodyPr>
            <a:normAutofit/>
          </a:bodyPr>
          <a:lstStyle/>
          <a:p>
            <a:r>
              <a:rPr lang="en-US" sz="31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2438400"/>
            <a:ext cx="6624289" cy="3429000"/>
          </a:xfrm>
        </p:spPr>
        <p:txBody>
          <a:bodyPr>
            <a:noAutofit/>
          </a:bodyPr>
          <a:lstStyle/>
          <a:p>
            <a:r>
              <a:rPr lang="en-US" sz="17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1700" b="1" i="1" dirty="0">
                <a:latin typeface="Bodoni MT" panose="02070603080606020203" pitchFamily="18" charset="0"/>
              </a:rPr>
              <a:t>require USDA-approved Plans of Work from each eligible SAES prior to the distribution of funds</a:t>
            </a:r>
          </a:p>
          <a:p>
            <a:r>
              <a:rPr lang="en-US" sz="1700" dirty="0">
                <a:latin typeface="Bodoni MT" panose="02070603080606020203" pitchFamily="18" charset="0"/>
              </a:rPr>
              <a:t>AREERA also requires scientific peer review of all capacity funded research, including multistate and integrated research </a:t>
            </a:r>
          </a:p>
          <a:p>
            <a:r>
              <a:rPr lang="en-US" sz="1700" dirty="0">
                <a:latin typeface="Bodoni MT" panose="02070603080606020203" pitchFamily="18" charset="0"/>
              </a:rPr>
              <a:t>State ag experiment station directors (SAES) have responsibility for the multistate research program and have delegated it to the regional associations. </a:t>
            </a:r>
            <a:endParaRPr lang="en-US" sz="1700" b="1" i="1" dirty="0">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59D-E4BD-FB04-AE92-0D66CAC81733}"/>
              </a:ext>
            </a:extLst>
          </p:cNvPr>
          <p:cNvSpPr>
            <a:spLocks noGrp="1"/>
          </p:cNvSpPr>
          <p:nvPr>
            <p:ph type="title"/>
          </p:nvPr>
        </p:nvSpPr>
        <p:spPr>
          <a:xfrm>
            <a:off x="457200" y="30559"/>
            <a:ext cx="10591800" cy="1325562"/>
          </a:xfrm>
        </p:spPr>
        <p:txBody>
          <a:bodyPr>
            <a:normAutofit/>
          </a:bodyPr>
          <a:lstStyle/>
          <a:p>
            <a:pPr algn="ctr"/>
            <a:r>
              <a:rPr lang="en-US" sz="3200" b="1" dirty="0">
                <a:latin typeface="Bodoni MT" panose="02070603080606020203" pitchFamily="18" charset="0"/>
              </a:rPr>
              <a:t>Role of Regional Associations or SAES Directors in Hatch Multistate Research Funding</a:t>
            </a:r>
          </a:p>
        </p:txBody>
      </p:sp>
      <p:sp>
        <p:nvSpPr>
          <p:cNvPr id="3" name="Content Placeholder 2">
            <a:extLst>
              <a:ext uri="{FF2B5EF4-FFF2-40B4-BE49-F238E27FC236}">
                <a16:creationId xmlns:a16="http://schemas.microsoft.com/office/drawing/2014/main" id="{CDBDF537-6E89-8DDE-5B6B-2EA4AD9097C6}"/>
              </a:ext>
            </a:extLst>
          </p:cNvPr>
          <p:cNvSpPr>
            <a:spLocks noGrp="1"/>
          </p:cNvSpPr>
          <p:nvPr>
            <p:ph idx="1"/>
          </p:nvPr>
        </p:nvSpPr>
        <p:spPr>
          <a:xfrm>
            <a:off x="88735" y="1562207"/>
            <a:ext cx="5756118" cy="5265234"/>
          </a:xfrm>
        </p:spPr>
        <p:txBody>
          <a:bodyPr>
            <a:noAutofit/>
          </a:bodyPr>
          <a:lstStyle/>
          <a:p>
            <a:r>
              <a:rPr lang="en-US" sz="1700" dirty="0">
                <a:latin typeface="Bodoni MT" panose="02070603080606020203" pitchFamily="18" charset="0"/>
              </a:rPr>
              <a:t>4-1862 regional associations, 1-1890 regional association for research (equivalent number for Cooperative Extension regional associations)</a:t>
            </a:r>
          </a:p>
          <a:p>
            <a:r>
              <a:rPr lang="en-US" sz="1700" dirty="0">
                <a:latin typeface="Bodoni MT" panose="02070603080606020203" pitchFamily="18" charset="0"/>
              </a:rPr>
              <a:t>Facilitate the cooperation, coordination, planning, and other management of regional and national food, agriculture and natural resources research*</a:t>
            </a:r>
          </a:p>
          <a:p>
            <a:pPr lvl="1"/>
            <a:r>
              <a:rPr lang="en-US" sz="1700" dirty="0">
                <a:latin typeface="Bodoni MT" panose="02070603080606020203" pitchFamily="18" charset="0"/>
              </a:rPr>
              <a:t>*1890, 1994, and some 1862 LGUs are not required by AREERA to have multistate research or integrated research and extension activities.</a:t>
            </a:r>
          </a:p>
          <a:p>
            <a:r>
              <a:rPr lang="en-US" sz="1700" dirty="0">
                <a:latin typeface="Bodoni MT" panose="02070603080606020203" pitchFamily="18" charset="0"/>
              </a:rPr>
              <a:t>Management of regional multistate research includes:</a:t>
            </a:r>
          </a:p>
          <a:p>
            <a:pPr lvl="1"/>
            <a:r>
              <a:rPr lang="en-US" sz="1700" dirty="0">
                <a:latin typeface="Bodoni MT" panose="02070603080606020203" pitchFamily="18" charset="0"/>
              </a:rPr>
              <a:t>collect stakeholder input, </a:t>
            </a:r>
          </a:p>
          <a:p>
            <a:pPr lvl="1"/>
            <a:r>
              <a:rPr lang="en-US" sz="1700" dirty="0">
                <a:latin typeface="Bodoni MT" panose="02070603080606020203" pitchFamily="18" charset="0"/>
              </a:rPr>
              <a:t>establish research priorities,</a:t>
            </a:r>
          </a:p>
          <a:p>
            <a:pPr lvl="1"/>
            <a:r>
              <a:rPr lang="en-US" sz="1700" dirty="0">
                <a:latin typeface="Bodoni MT" panose="02070603080606020203" pitchFamily="18" charset="0"/>
              </a:rPr>
              <a:t>facilitate research collaboration, coordination,</a:t>
            </a:r>
          </a:p>
          <a:p>
            <a:pPr lvl="1"/>
            <a:r>
              <a:rPr lang="en-US" sz="1700" dirty="0">
                <a:latin typeface="Bodoni MT" panose="02070603080606020203" pitchFamily="18" charset="0"/>
              </a:rPr>
              <a:t>manage multistate research portfolio, including scientific peer review, </a:t>
            </a:r>
          </a:p>
          <a:p>
            <a:pPr lvl="1"/>
            <a:r>
              <a:rPr lang="en-US" sz="1700" dirty="0">
                <a:latin typeface="Bodoni MT" panose="02070603080606020203" pitchFamily="18" charset="0"/>
              </a:rPr>
              <a:t>establish regional partnerships, </a:t>
            </a:r>
          </a:p>
          <a:p>
            <a:pPr lvl="1"/>
            <a:r>
              <a:rPr lang="en-US" sz="1700" dirty="0">
                <a:latin typeface="Bodoni MT" panose="02070603080606020203" pitchFamily="18" charset="0"/>
              </a:rPr>
              <a:t>and other activities as needed.</a:t>
            </a:r>
          </a:p>
          <a:p>
            <a:endParaRPr lang="en-US" sz="1700" dirty="0">
              <a:latin typeface="Bodoni MT" panose="02070603080606020203" pitchFamily="18" charset="0"/>
            </a:endParaRPr>
          </a:p>
          <a:p>
            <a:endParaRPr lang="en-US" sz="1700" dirty="0">
              <a:latin typeface="Bodoni MT" panose="02070603080606020203" pitchFamily="18" charset="0"/>
            </a:endParaRPr>
          </a:p>
          <a:p>
            <a:pPr marL="0" indent="0">
              <a:buNone/>
            </a:pPr>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a:p>
            <a:endParaRPr lang="en-US" sz="1700" dirty="0">
              <a:latin typeface="Bodoni MT" panose="02070603080606020203" pitchFamily="18" charset="0"/>
            </a:endParaRPr>
          </a:p>
        </p:txBody>
      </p:sp>
      <p:pic>
        <p:nvPicPr>
          <p:cNvPr id="15" name="Picture 14" descr="Several logos of different types of text&#10;&#10;Description automatically generated with medium confidence">
            <a:extLst>
              <a:ext uri="{FF2B5EF4-FFF2-40B4-BE49-F238E27FC236}">
                <a16:creationId xmlns:a16="http://schemas.microsoft.com/office/drawing/2014/main" id="{5BC9D894-1835-EC7E-F2A7-4FB26A767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514600"/>
            <a:ext cx="5688806" cy="3200400"/>
          </a:xfrm>
          <a:prstGeom prst="rect">
            <a:avLst/>
          </a:prstGeom>
        </p:spPr>
      </p:pic>
    </p:spTree>
    <p:extLst>
      <p:ext uri="{BB962C8B-B14F-4D97-AF65-F5344CB8AC3E}">
        <p14:creationId xmlns:p14="http://schemas.microsoft.com/office/powerpoint/2010/main" val="342317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893F-BF60-861B-6804-3514EACAF024}"/>
              </a:ext>
            </a:extLst>
          </p:cNvPr>
          <p:cNvSpPr>
            <a:spLocks noGrp="1"/>
          </p:cNvSpPr>
          <p:nvPr>
            <p:ph type="title"/>
          </p:nvPr>
        </p:nvSpPr>
        <p:spPr>
          <a:xfrm>
            <a:off x="3657600" y="20041"/>
            <a:ext cx="7391400" cy="1427759"/>
          </a:xfrm>
        </p:spPr>
        <p:txBody>
          <a:bodyPr>
            <a:normAutofit fontScale="90000"/>
          </a:bodyPr>
          <a:lstStyle/>
          <a:p>
            <a:pPr algn="ctr"/>
            <a:r>
              <a:rPr lang="en-US" sz="3600" b="1" dirty="0">
                <a:latin typeface="Bodoni MT" panose="02070603080606020203" pitchFamily="18" charset="0"/>
              </a:rPr>
              <a:t>agInnovation North Central</a:t>
            </a:r>
            <a:br>
              <a:rPr lang="en-US" sz="1800" dirty="0">
                <a:latin typeface="Bodoni MT" panose="02070603080606020203" pitchFamily="18" charset="0"/>
              </a:rPr>
            </a:br>
            <a:r>
              <a:rPr lang="en-US" sz="2200" i="1" dirty="0">
                <a:latin typeface="Bodoni MT" panose="02070603080606020203" pitchFamily="18" charset="0"/>
              </a:rPr>
              <a:t>Promotes and facilitates collaboration, coordination and communication across agInnovation North Central Land-grant university members, partners, and stakeholders at the regional, national, and international levels.</a:t>
            </a:r>
          </a:p>
        </p:txBody>
      </p:sp>
      <p:pic>
        <p:nvPicPr>
          <p:cNvPr id="5" name="Picture 4" descr="White puzzle with one red piece">
            <a:extLst>
              <a:ext uri="{FF2B5EF4-FFF2-40B4-BE49-F238E27FC236}">
                <a16:creationId xmlns:a16="http://schemas.microsoft.com/office/drawing/2014/main" id="{B8673AA6-A730-2C57-5A3B-75198F8C46A1}"/>
              </a:ext>
            </a:extLst>
          </p:cNvPr>
          <p:cNvPicPr>
            <a:picLocks noChangeAspect="1"/>
          </p:cNvPicPr>
          <p:nvPr/>
        </p:nvPicPr>
        <p:blipFill rotWithShape="1">
          <a:blip r:embed="rId3"/>
          <a:srcRect l="36222" r="34618"/>
          <a:stretch/>
        </p:blipFill>
        <p:spPr>
          <a:xfrm>
            <a:off x="0" y="9842"/>
            <a:ext cx="3555185" cy="6857990"/>
          </a:xfrm>
          <a:prstGeom prst="rect">
            <a:avLst/>
          </a:prstGeom>
        </p:spPr>
      </p:pic>
      <p:sp>
        <p:nvSpPr>
          <p:cNvPr id="3" name="Content Placeholder 2">
            <a:extLst>
              <a:ext uri="{FF2B5EF4-FFF2-40B4-BE49-F238E27FC236}">
                <a16:creationId xmlns:a16="http://schemas.microsoft.com/office/drawing/2014/main" id="{44B34363-9917-ADB3-A99C-47E99A0BA9FE}"/>
              </a:ext>
            </a:extLst>
          </p:cNvPr>
          <p:cNvSpPr>
            <a:spLocks noGrp="1"/>
          </p:cNvSpPr>
          <p:nvPr>
            <p:ph idx="1"/>
          </p:nvPr>
        </p:nvSpPr>
        <p:spPr>
          <a:xfrm>
            <a:off x="3676918" y="1676400"/>
            <a:ext cx="7467600" cy="4127070"/>
          </a:xfrm>
        </p:spPr>
        <p:txBody>
          <a:bodyPr>
            <a:noAutofit/>
          </a:bodyPr>
          <a:lstStyle/>
          <a:p>
            <a:r>
              <a:rPr lang="en-US" sz="1700" dirty="0">
                <a:latin typeface="Bodoni MT" panose="02070603080606020203" pitchFamily="18" charset="0"/>
              </a:rPr>
              <a:t>12 Member Institutions</a:t>
            </a:r>
          </a:p>
          <a:p>
            <a:r>
              <a:rPr lang="en-US" sz="1700" dirty="0">
                <a:latin typeface="Bodoni MT" panose="02070603080606020203" pitchFamily="18" charset="0"/>
              </a:rPr>
              <a:t>Established 1947</a:t>
            </a:r>
          </a:p>
          <a:p>
            <a:r>
              <a:rPr lang="en-US" sz="1700" dirty="0">
                <a:latin typeface="Bodoni MT" panose="02070603080606020203" pitchFamily="18" charset="0"/>
              </a:rPr>
              <a:t>&gt; 90 multistate research projects portfolio</a:t>
            </a:r>
          </a:p>
          <a:p>
            <a:r>
              <a:rPr lang="en-US" sz="1700" dirty="0">
                <a:latin typeface="Bodoni MT" panose="02070603080606020203" pitchFamily="18" charset="0"/>
              </a:rPr>
              <a:t>NC specific projects have nationwide participation and topics cut across food, agriculture and natural resources topics</a:t>
            </a:r>
          </a:p>
          <a:p>
            <a:r>
              <a:rPr lang="en-US" sz="1700" dirty="0">
                <a:latin typeface="Bodoni MT" panose="02070603080606020203" pitchFamily="18" charset="0"/>
              </a:rPr>
              <a:t>12 Directors of Ag Experiment Stations make up voting body</a:t>
            </a:r>
          </a:p>
          <a:p>
            <a:r>
              <a:rPr lang="en-US" sz="1700" dirty="0">
                <a:latin typeface="Bodoni MT" panose="02070603080606020203" pitchFamily="18" charset="0"/>
              </a:rPr>
              <a:t>Current agInnovation North Central Chair for FFY26 - Dr. Derek McLean (10/1/2025 to 9/30/2026); Multistate Research Committee Chair (MRC) and </a:t>
            </a:r>
            <a:r>
              <a:rPr lang="en-US" sz="1700" dirty="0" err="1">
                <a:latin typeface="Bodoni MT" panose="02070603080606020203" pitchFamily="18" charset="0"/>
              </a:rPr>
              <a:t>agNC</a:t>
            </a:r>
            <a:r>
              <a:rPr lang="en-US" sz="1700" dirty="0">
                <a:latin typeface="Bodoni MT" panose="02070603080606020203" pitchFamily="18" charset="0"/>
              </a:rPr>
              <a:t> Chair-elect – </a:t>
            </a:r>
            <a:r>
              <a:rPr lang="en-US" sz="1700" dirty="0">
                <a:highlight>
                  <a:srgbClr val="FFFF00"/>
                </a:highlight>
                <a:latin typeface="Bodoni MT" panose="02070603080606020203" pitchFamily="18" charset="0"/>
              </a:rPr>
              <a:t>TBD, stay tuned! We’ve had some turnover.</a:t>
            </a:r>
          </a:p>
          <a:p>
            <a:r>
              <a:rPr lang="en-US" sz="1700" dirty="0">
                <a:latin typeface="Bodoni MT" panose="02070603080606020203" pitchFamily="18" charset="0"/>
              </a:rPr>
              <a:t>Regional level initiatives and activities (e.g., new Administrator’s Bootcamp, North Central Ag Communicators Consortium, regional early and mid-career innovator and multistate awards, etc.)</a:t>
            </a:r>
          </a:p>
          <a:p>
            <a:r>
              <a:rPr lang="en-US" sz="1700" dirty="0">
                <a:latin typeface="Bodoni MT" panose="02070603080606020203" pitchFamily="18" charset="0"/>
              </a:rPr>
              <a:t>Engage with Association of Public and Land-grant Universities (APLU) at the national level through service on budget, legislations and advocacy, science and technology, and other committees.</a:t>
            </a:r>
          </a:p>
          <a:p>
            <a:endParaRPr lang="en-US" sz="1700" dirty="0">
              <a:latin typeface="Bodoni MT" panose="02070603080606020203" pitchFamily="18" charset="0"/>
            </a:endParaRPr>
          </a:p>
        </p:txBody>
      </p:sp>
      <p:pic>
        <p:nvPicPr>
          <p:cNvPr id="7" name="Picture 6" descr="A logo for a university&#10;&#10;Description automatically generated">
            <a:extLst>
              <a:ext uri="{FF2B5EF4-FFF2-40B4-BE49-F238E27FC236}">
                <a16:creationId xmlns:a16="http://schemas.microsoft.com/office/drawing/2014/main" id="{7E1C1245-C95A-6AE9-DDBC-BE27D2B53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92" y="2362200"/>
            <a:ext cx="2133600" cy="2133600"/>
          </a:xfrm>
          <a:prstGeom prst="rect">
            <a:avLst/>
          </a:prstGeom>
        </p:spPr>
      </p:pic>
    </p:spTree>
    <p:extLst>
      <p:ext uri="{BB962C8B-B14F-4D97-AF65-F5344CB8AC3E}">
        <p14:creationId xmlns:p14="http://schemas.microsoft.com/office/powerpoint/2010/main" val="66992690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11817</TotalTime>
  <Words>2807</Words>
  <Application>Microsoft Office PowerPoint</Application>
  <PresentationFormat>Widescreen</PresentationFormat>
  <Paragraphs>231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Bodoni MT</vt:lpstr>
      <vt:lpstr>Calibri</vt:lpstr>
      <vt:lpstr>Century Schoolbook</vt:lpstr>
      <vt:lpstr>Segoe UI</vt:lpstr>
      <vt:lpstr>Wingdings 2</vt:lpstr>
      <vt:lpstr>View</vt:lpstr>
      <vt:lpstr>agInnovation North Central Multistate Research  Project #: Title</vt:lpstr>
      <vt:lpstr>Multistate Research Projects—The Why</vt:lpstr>
      <vt:lpstr>Supporting Federal Legislation</vt:lpstr>
      <vt:lpstr>PowerPoint Presentation</vt:lpstr>
      <vt:lpstr>PowerPoint Presentation</vt:lpstr>
      <vt:lpstr>Hatch Funding: National and North Central Region (NCR)</vt:lpstr>
      <vt:lpstr>Required Reporting—Accountability and Results</vt:lpstr>
      <vt:lpstr>Role of Regional Associations or SAES Directors in Hatch Multistate Research Funding</vt:lpstr>
      <vt:lpstr>agInnovation North Central Promotes and facilitates collaboration, coordination and communication across agInnovation North Central Land-grant university members, partners, and stakeholders at the regional, national, and international levels.</vt:lpstr>
      <vt:lpstr>agInnovation North Central Office –  We are here to help!  https:www.aginnovationnc.org</vt:lpstr>
      <vt:lpstr>Hatch Multistate Research</vt:lpstr>
      <vt:lpstr>Hatch Multistate Research Committees</vt:lpstr>
      <vt:lpstr>Benefits of Multistate Research Committee's—Spread the Word!</vt:lpstr>
      <vt:lpstr>Committee Responsibilities</vt:lpstr>
      <vt:lpstr>How do you (or your colleague) join a multistate committee?</vt:lpstr>
      <vt:lpstr>Project Reviews</vt:lpstr>
      <vt:lpstr>agInnovation North Central Timeline:   5-Year Multistate Research Project </vt:lpstr>
      <vt:lpstr>This Multistate Committee’s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Christina Hamilton</cp:lastModifiedBy>
  <cp:revision>384</cp:revision>
  <cp:lastPrinted>2023-09-13T18:06:23Z</cp:lastPrinted>
  <dcterms:created xsi:type="dcterms:W3CDTF">2010-06-30T19:59:18Z</dcterms:created>
  <dcterms:modified xsi:type="dcterms:W3CDTF">2026-06-04T22:09:17Z</dcterms:modified>
</cp:coreProperties>
</file>